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0" r:id="rId1"/>
  </p:sldMasterIdLst>
  <p:sldIdLst>
    <p:sldId id="256" r:id="rId2"/>
    <p:sldId id="258" r:id="rId3"/>
    <p:sldId id="259" r:id="rId4"/>
    <p:sldId id="260" r:id="rId5"/>
    <p:sldId id="261" r:id="rId6"/>
    <p:sldId id="283" r:id="rId7"/>
    <p:sldId id="268" r:id="rId8"/>
    <p:sldId id="269" r:id="rId9"/>
    <p:sldId id="270" r:id="rId10"/>
    <p:sldId id="271" r:id="rId11"/>
    <p:sldId id="272" r:id="rId12"/>
    <p:sldId id="284" r:id="rId13"/>
    <p:sldId id="274" r:id="rId14"/>
    <p:sldId id="277" r:id="rId15"/>
    <p:sldId id="278" r:id="rId16"/>
    <p:sldId id="279" r:id="rId17"/>
  </p:sldIdLst>
  <p:sldSz cx="10693400" cy="7562850"/>
  <p:notesSz cx="10693400" cy="7562850"/>
  <p:embeddedFontLst>
    <p:embeddedFont>
      <p:font typeface="Arial" panose="020B060402020202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 autoAdjust="0"/>
    <p:restoredTop sz="94660"/>
  </p:normalViewPr>
  <p:slideViewPr>
    <p:cSldViewPr>
      <p:cViewPr varScale="1">
        <p:scale>
          <a:sx n="67" d="100"/>
          <a:sy n="67" d="100"/>
        </p:scale>
        <p:origin x="1541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857" y="0"/>
            <a:ext cx="10695257" cy="7565936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254" y="2455339"/>
            <a:ext cx="6920397" cy="2813050"/>
          </a:xfrm>
        </p:spPr>
        <p:txBody>
          <a:bodyPr anchor="b"/>
          <a:lstStyle>
            <a:lvl1pPr>
              <a:defRPr sz="52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254" y="5268388"/>
            <a:ext cx="6920397" cy="94995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8801608" y="2009139"/>
            <a:ext cx="1092411" cy="26740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7421559" y="3592295"/>
            <a:ext cx="4256496" cy="26740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058100" y="0"/>
            <a:ext cx="802005" cy="1212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 anchor="b"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9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7" y="0"/>
            <a:ext cx="10695257" cy="7565936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5" y="5471381"/>
            <a:ext cx="7510177" cy="624986"/>
          </a:xfrm>
        </p:spPr>
        <p:txBody>
          <a:bodyPr anchor="b">
            <a:normAutofit/>
          </a:bodyPr>
          <a:lstStyle>
            <a:lvl1pPr algn="l">
              <a:defRPr sz="264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3255" y="756285"/>
            <a:ext cx="7510177" cy="378142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013253" y="6096367"/>
            <a:ext cx="7510177" cy="544455"/>
          </a:xfrm>
        </p:spPr>
        <p:txBody>
          <a:bodyPr>
            <a:normAutofit/>
          </a:bodyPr>
          <a:lstStyle>
            <a:lvl1pPr marL="0" indent="0">
              <a:buNone/>
              <a:defRPr sz="132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058100" y="0"/>
            <a:ext cx="802005" cy="1212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85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857" y="0"/>
            <a:ext cx="10695257" cy="7565936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4" y="1022385"/>
            <a:ext cx="7510178" cy="1866694"/>
          </a:xfrm>
        </p:spPr>
        <p:txBody>
          <a:bodyPr/>
          <a:lstStyle>
            <a:lvl1pPr>
              <a:defRPr sz="39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4" y="3846515"/>
            <a:ext cx="7510178" cy="2797590"/>
          </a:xfrm>
        </p:spPr>
        <p:txBody>
          <a:bodyPr anchor="ctr">
            <a:normAutofit/>
          </a:bodyPr>
          <a:lstStyle>
            <a:lvl1pPr marL="0" indent="0">
              <a:buNone/>
              <a:defRPr sz="1985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058100" y="0"/>
            <a:ext cx="802005" cy="1212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63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857" y="0"/>
            <a:ext cx="10695257" cy="7565936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757134" y="718670"/>
            <a:ext cx="703527" cy="144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22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8267292" y="3198378"/>
            <a:ext cx="723960" cy="144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22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204" y="1022385"/>
            <a:ext cx="7204228" cy="3178403"/>
          </a:xfrm>
        </p:spPr>
        <p:txBody>
          <a:bodyPr anchor="ctr"/>
          <a:lstStyle>
            <a:lvl1pPr>
              <a:defRPr sz="39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622345" y="4200787"/>
            <a:ext cx="6602851" cy="367350"/>
          </a:xfrm>
        </p:spPr>
        <p:txBody>
          <a:bodyPr>
            <a:normAutofit/>
          </a:bodyPr>
          <a:lstStyle>
            <a:lvl1pPr marL="0" indent="0">
              <a:buNone/>
              <a:defRPr lang="en-US" sz="1544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4" y="5514789"/>
            <a:ext cx="7418573" cy="1114488"/>
          </a:xfrm>
        </p:spPr>
        <p:txBody>
          <a:bodyPr anchor="ctr">
            <a:normAutofit/>
          </a:bodyPr>
          <a:lstStyle>
            <a:lvl1pPr marL="0" indent="0">
              <a:buNone/>
              <a:defRPr sz="1985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058100" y="0"/>
            <a:ext cx="802005" cy="1212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2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857" y="0"/>
            <a:ext cx="10695257" cy="7565936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4" y="2268855"/>
            <a:ext cx="7510178" cy="2310871"/>
          </a:xfrm>
        </p:spPr>
        <p:txBody>
          <a:bodyPr anchor="b"/>
          <a:lstStyle>
            <a:lvl1pPr algn="l">
              <a:defRPr sz="441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255" y="5541357"/>
            <a:ext cx="7510177" cy="1097144"/>
          </a:xfrm>
        </p:spPr>
        <p:txBody>
          <a:bodyPr anchor="t"/>
          <a:lstStyle>
            <a:lvl1pPr marL="0" indent="0" algn="l">
              <a:buNone/>
              <a:defRPr sz="2206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58100" y="0"/>
            <a:ext cx="802005" cy="1212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68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4" y="1022385"/>
            <a:ext cx="7512035" cy="782822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254" y="2745034"/>
            <a:ext cx="2705430" cy="725586"/>
          </a:xfrm>
        </p:spPr>
        <p:txBody>
          <a:bodyPr anchor="b">
            <a:noAutofit/>
          </a:bodyPr>
          <a:lstStyle>
            <a:lvl1pPr marL="0" indent="0">
              <a:buNone/>
              <a:defRPr sz="220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3254" y="3470622"/>
            <a:ext cx="2705430" cy="3185226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82676" y="2745034"/>
            <a:ext cx="2711846" cy="725586"/>
          </a:xfrm>
        </p:spPr>
        <p:txBody>
          <a:bodyPr anchor="b">
            <a:noAutofit/>
          </a:bodyPr>
          <a:lstStyle>
            <a:lvl1pPr marL="0" indent="0">
              <a:buNone/>
              <a:defRPr sz="220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86017" y="3470622"/>
            <a:ext cx="2711846" cy="3185226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68301" y="2745034"/>
            <a:ext cx="2711846" cy="725586"/>
          </a:xfrm>
        </p:spPr>
        <p:txBody>
          <a:bodyPr anchor="b">
            <a:noAutofit/>
          </a:bodyPr>
          <a:lstStyle>
            <a:lvl1pPr marL="0" indent="0">
              <a:buNone/>
              <a:defRPr sz="220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970983" y="3470622"/>
            <a:ext cx="2709164" cy="3185226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852770" y="2745035"/>
            <a:ext cx="0" cy="39108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40690" y="2745035"/>
            <a:ext cx="0" cy="39108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42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3" y="1022385"/>
            <a:ext cx="7420429" cy="782822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254" y="4609166"/>
            <a:ext cx="2705430" cy="725586"/>
          </a:xfrm>
        </p:spPr>
        <p:txBody>
          <a:bodyPr anchor="b">
            <a:noAutofit/>
          </a:bodyPr>
          <a:lstStyle>
            <a:lvl1pPr marL="0" indent="0">
              <a:buNone/>
              <a:defRPr sz="220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91728" y="2745034"/>
            <a:ext cx="2356599" cy="159609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13252" y="5334752"/>
            <a:ext cx="2705430" cy="1309351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89121" y="4609164"/>
            <a:ext cx="2711846" cy="725586"/>
          </a:xfrm>
        </p:spPr>
        <p:txBody>
          <a:bodyPr anchor="b">
            <a:noAutofit/>
          </a:bodyPr>
          <a:lstStyle>
            <a:lvl1pPr marL="0" indent="0">
              <a:buNone/>
              <a:defRPr sz="220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155257" y="2745034"/>
            <a:ext cx="2356599" cy="159609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89121" y="5346497"/>
            <a:ext cx="2711846" cy="1309351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68301" y="4609166"/>
            <a:ext cx="2711846" cy="725586"/>
          </a:xfrm>
        </p:spPr>
        <p:txBody>
          <a:bodyPr anchor="b">
            <a:noAutofit/>
          </a:bodyPr>
          <a:lstStyle>
            <a:lvl1pPr marL="0" indent="0">
              <a:buNone/>
              <a:defRPr sz="220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43716" y="2745034"/>
            <a:ext cx="2356599" cy="159609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968301" y="5334752"/>
            <a:ext cx="2711846" cy="1309351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847494" y="2745035"/>
            <a:ext cx="0" cy="39108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40690" y="2745035"/>
            <a:ext cx="0" cy="39108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6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2689" y="7044446"/>
            <a:ext cx="1158450" cy="2521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89" y="7044445"/>
            <a:ext cx="4513816" cy="25216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33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57" y="0"/>
            <a:ext cx="10665825" cy="7565936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85164" y="443499"/>
            <a:ext cx="5391800" cy="66758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719337" y="1836167"/>
            <a:ext cx="6612248" cy="3890518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0693400" cy="756285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1235" y="1596601"/>
            <a:ext cx="1302195" cy="50419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3602" y="1596601"/>
            <a:ext cx="5165361" cy="50419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9800" y="7019730"/>
            <a:ext cx="4513816" cy="25216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058100" y="0"/>
            <a:ext cx="802005" cy="1212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378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704" y="1022384"/>
            <a:ext cx="7418572" cy="782823"/>
          </a:xfrm>
        </p:spPr>
        <p:txBody>
          <a:bodyPr anchor="ctr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 anchor="b"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3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57" y="0"/>
            <a:ext cx="10695257" cy="7565936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227" y="2489618"/>
            <a:ext cx="3614369" cy="3330768"/>
          </a:xfrm>
        </p:spPr>
        <p:txBody>
          <a:bodyPr anchor="ctr"/>
          <a:lstStyle>
            <a:lvl1pPr algn="l">
              <a:defRPr sz="352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691" y="2489618"/>
            <a:ext cx="3604831" cy="3330768"/>
          </a:xfrm>
        </p:spPr>
        <p:txBody>
          <a:bodyPr anchor="ctr"/>
          <a:lstStyle>
            <a:lvl1pPr marL="0" indent="0" algn="l">
              <a:buNone/>
              <a:defRPr sz="2206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058100" y="0"/>
            <a:ext cx="802005" cy="1212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 anchor="b"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70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3253" y="2745035"/>
            <a:ext cx="4253246" cy="389347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902" y="2745038"/>
            <a:ext cx="4253246" cy="38934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 anchor="b"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92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321" y="2745035"/>
            <a:ext cx="4249179" cy="837328"/>
          </a:xfrm>
        </p:spPr>
        <p:txBody>
          <a:bodyPr anchor="b">
            <a:noAutofit/>
          </a:bodyPr>
          <a:lstStyle>
            <a:lvl1pPr marL="0" indent="0">
              <a:buNone/>
              <a:defRPr sz="2647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253" y="3582363"/>
            <a:ext cx="4253246" cy="305614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6902" y="2745035"/>
            <a:ext cx="4253245" cy="834400"/>
          </a:xfrm>
        </p:spPr>
        <p:txBody>
          <a:bodyPr anchor="b">
            <a:noAutofit/>
          </a:bodyPr>
          <a:lstStyle>
            <a:lvl1pPr marL="0" indent="0">
              <a:buNone/>
              <a:defRPr sz="2647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6902" y="3579435"/>
            <a:ext cx="4253246" cy="305906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 anchor="b"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0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 anchor="b"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49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58100" y="0"/>
            <a:ext cx="802005" cy="1212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353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7" y="0"/>
            <a:ext cx="10695257" cy="7565936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4" y="1596602"/>
            <a:ext cx="3172223" cy="1649301"/>
          </a:xfrm>
        </p:spPr>
        <p:txBody>
          <a:bodyPr anchor="b"/>
          <a:lstStyle>
            <a:lvl1pPr algn="l">
              <a:defRPr sz="264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106" y="1596602"/>
            <a:ext cx="4248416" cy="50419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013255" y="3404105"/>
            <a:ext cx="3172222" cy="3235220"/>
          </a:xfrm>
        </p:spPr>
        <p:txBody>
          <a:bodyPr/>
          <a:lstStyle>
            <a:lvl1pPr marL="0" indent="0">
              <a:buNone/>
              <a:defRPr sz="1544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058100" y="0"/>
            <a:ext cx="802005" cy="1212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185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7" y="0"/>
            <a:ext cx="10695257" cy="7565936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4" y="1523366"/>
            <a:ext cx="3493235" cy="1736663"/>
          </a:xfrm>
        </p:spPr>
        <p:txBody>
          <a:bodyPr anchor="b">
            <a:normAutofit/>
          </a:bodyPr>
          <a:lstStyle>
            <a:lvl1pPr algn="l">
              <a:defRPr sz="264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3180" y="1456549"/>
            <a:ext cx="3264039" cy="464975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4" y="3403282"/>
            <a:ext cx="3493235" cy="2703019"/>
          </a:xfrm>
        </p:spPr>
        <p:txBody>
          <a:bodyPr>
            <a:normAutofit/>
          </a:bodyPr>
          <a:lstStyle>
            <a:lvl1pPr marL="0" indent="0">
              <a:buNone/>
              <a:defRPr sz="1544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058100" y="0"/>
            <a:ext cx="802005" cy="1212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9715" y="326125"/>
            <a:ext cx="925391" cy="846588"/>
          </a:xfrm>
          <a:prstGeom prst="rect">
            <a:avLst/>
          </a:prstGeom>
        </p:spPr>
        <p:txBody>
          <a:bodyPr/>
          <a:lstStyle>
            <a:lvl1pPr algn="ctr">
              <a:defRPr sz="3088"/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62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857" y="0"/>
            <a:ext cx="10695257" cy="7565936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013253" y="1022385"/>
            <a:ext cx="7420429" cy="782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847" y="2745035"/>
            <a:ext cx="7420429" cy="389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57891" y="7019730"/>
            <a:ext cx="1158450" cy="2521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93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0959" y="7019729"/>
            <a:ext cx="4513816" cy="2521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3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9058100" y="0"/>
            <a:ext cx="802005" cy="1212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979715" y="326125"/>
            <a:ext cx="925391" cy="846588"/>
          </a:xfrm>
          <a:prstGeom prst="rect">
            <a:avLst/>
          </a:prstGeom>
        </p:spPr>
        <p:txBody>
          <a:bodyPr anchor="b"/>
          <a:lstStyle>
            <a:lvl1pPr algn="ctr">
              <a:defRPr sz="308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3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504200" rtl="0" eaLnBrk="1" latinLnBrk="0" hangingPunct="1">
        <a:spcBef>
          <a:spcPct val="0"/>
        </a:spcBef>
        <a:buNone/>
        <a:defRPr sz="3529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150" indent="-37815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56300" indent="-312604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58820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61340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6386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0114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8478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491225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74178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reggiepen/29941729552" TargetMode="External"/><Relationship Id="rId4" Type="http://schemas.openxmlformats.org/officeDocument/2006/relationships/hyperlink" Target="http://commons.wikimedia.org/wiki/File:Sunset_at_Karon_Beach,_Phuket,_Thailand_4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Sunset_at_Karon_Beach,_Phuket,_Thailand_4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Sunset_at_Karon_Beach,_Phuket,_Thailand_4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0693400" cy="756285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4830" y="0"/>
            <a:ext cx="601504" cy="126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47BCE6-8107-4E25-8689-999340D6C9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602" r="1" b="14835"/>
          <a:stretch/>
        </p:blipFill>
        <p:spPr>
          <a:xfrm>
            <a:off x="0" y="0"/>
            <a:ext cx="10693113" cy="5536209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72351"/>
            <a:ext cx="10693400" cy="3090499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50"/>
            <a:ext cx="10693400" cy="7561100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1" name="object 11"/>
          <p:cNvSpPr txBox="1"/>
          <p:nvPr/>
        </p:nvSpPr>
        <p:spPr>
          <a:xfrm>
            <a:off x="782532" y="5353264"/>
            <a:ext cx="9128335" cy="957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Domestic</a:t>
            </a:r>
            <a:r>
              <a:rPr lang="en-US" sz="2700" spc="-35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abuse:</a:t>
            </a:r>
          </a:p>
          <a:p>
            <a:pPr marL="127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spc="5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Information and Resources</a:t>
            </a:r>
          </a:p>
        </p:txBody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9671" y="4174564"/>
            <a:ext cx="3045286" cy="91081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1D7512-181A-47D0-B027-A3DDF55D7888}"/>
              </a:ext>
            </a:extLst>
          </p:cNvPr>
          <p:cNvSpPr txBox="1"/>
          <p:nvPr/>
        </p:nvSpPr>
        <p:spPr>
          <a:xfrm>
            <a:off x="8153922" y="7575550"/>
            <a:ext cx="25394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www.flickr.com/photos/reggiepen/299417295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E3316B-F541-432B-860F-2201A5E719B3}"/>
              </a:ext>
            </a:extLst>
          </p:cNvPr>
          <p:cNvSpPr txBox="1"/>
          <p:nvPr/>
        </p:nvSpPr>
        <p:spPr>
          <a:xfrm>
            <a:off x="5460681" y="757555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://commons.wikimedia.org/wiki/File:Sunset_at_Karon_Beach,_Phuket,_Thailand_4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42192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8084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9467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9670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2649" y="5915387"/>
            <a:ext cx="2839085" cy="12369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b="1" spc="-5" dirty="0">
                <a:latin typeface="Arial"/>
                <a:cs typeface="Arial"/>
              </a:rPr>
              <a:t>Myth: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Alcohol and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drugs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are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to</a:t>
            </a:r>
            <a:r>
              <a:rPr sz="1200" b="1" spc="-85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blame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605"/>
              </a:spcBef>
            </a:pP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Fact: </a:t>
            </a:r>
            <a:r>
              <a:rPr sz="1200" spc="-20" dirty="0">
                <a:latin typeface="Arial"/>
                <a:cs typeface="Arial"/>
              </a:rPr>
              <a:t>Many </a:t>
            </a:r>
            <a:r>
              <a:rPr sz="1200" spc="10" dirty="0">
                <a:latin typeface="Arial"/>
                <a:cs typeface="Arial"/>
              </a:rPr>
              <a:t>people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spc="-10" dirty="0">
                <a:latin typeface="Arial"/>
                <a:cs typeface="Arial"/>
              </a:rPr>
              <a:t>abusive when </a:t>
            </a:r>
            <a:r>
              <a:rPr sz="1200" spc="-15" dirty="0">
                <a:latin typeface="Arial"/>
                <a:cs typeface="Arial"/>
              </a:rPr>
              <a:t>they  are sober. </a:t>
            </a:r>
            <a:r>
              <a:rPr sz="1200" spc="-10" dirty="0">
                <a:latin typeface="Arial"/>
                <a:cs typeface="Arial"/>
              </a:rPr>
              <a:t>Most </a:t>
            </a:r>
            <a:r>
              <a:rPr sz="1200" spc="10" dirty="0">
                <a:latin typeface="Arial"/>
                <a:cs typeface="Arial"/>
              </a:rPr>
              <a:t>people </a:t>
            </a:r>
            <a:r>
              <a:rPr sz="1200" spc="-10" dirty="0">
                <a:latin typeface="Arial"/>
                <a:cs typeface="Arial"/>
              </a:rPr>
              <a:t>who </a:t>
            </a:r>
            <a:r>
              <a:rPr sz="1200" dirty="0">
                <a:latin typeface="Arial"/>
                <a:cs typeface="Arial"/>
              </a:rPr>
              <a:t>drink </a:t>
            </a:r>
            <a:r>
              <a:rPr sz="1200" spc="-5" dirty="0">
                <a:latin typeface="Arial"/>
                <a:cs typeface="Arial"/>
              </a:rPr>
              <a:t>alcohol  </a:t>
            </a:r>
            <a:r>
              <a:rPr sz="1200" spc="-15" dirty="0">
                <a:latin typeface="Arial"/>
                <a:cs typeface="Arial"/>
              </a:rPr>
              <a:t>are not </a:t>
            </a:r>
            <a:r>
              <a:rPr sz="1200" dirty="0">
                <a:latin typeface="Arial"/>
                <a:cs typeface="Arial"/>
              </a:rPr>
              <a:t>domestic </a:t>
            </a:r>
            <a:r>
              <a:rPr sz="1200" spc="-5" dirty="0">
                <a:latin typeface="Arial"/>
                <a:cs typeface="Arial"/>
              </a:rPr>
              <a:t>abusers. </a:t>
            </a:r>
            <a:r>
              <a:rPr sz="1200" spc="-10" dirty="0">
                <a:latin typeface="Arial"/>
                <a:cs typeface="Arial"/>
              </a:rPr>
              <a:t>Blaming </a:t>
            </a:r>
            <a:r>
              <a:rPr sz="1200" dirty="0">
                <a:latin typeface="Arial"/>
                <a:cs typeface="Arial"/>
              </a:rPr>
              <a:t>drink 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spc="15" dirty="0">
                <a:latin typeface="Arial"/>
                <a:cs typeface="Arial"/>
              </a:rPr>
              <a:t>drugs </a:t>
            </a:r>
            <a:r>
              <a:rPr sz="1200" spc="-15" dirty="0">
                <a:latin typeface="Arial"/>
                <a:cs typeface="Arial"/>
              </a:rPr>
              <a:t>is an excuse,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way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dirty="0">
                <a:latin typeface="Arial"/>
                <a:cs typeface="Arial"/>
              </a:rPr>
              <a:t>denying  </a:t>
            </a:r>
            <a:r>
              <a:rPr sz="1200" spc="-10" dirty="0">
                <a:latin typeface="Arial"/>
                <a:cs typeface="Arial"/>
              </a:rPr>
              <a:t>responsibility.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94434" y="2508412"/>
            <a:ext cx="2744470" cy="99186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b="1" spc="-5" dirty="0">
                <a:latin typeface="Arial"/>
                <a:cs typeface="Arial"/>
              </a:rPr>
              <a:t>Myth: </a:t>
            </a:r>
            <a:r>
              <a:rPr sz="1200" b="1" dirty="0">
                <a:solidFill>
                  <a:srgbClr val="E5007D"/>
                </a:solidFill>
                <a:latin typeface="Arial"/>
                <a:cs typeface="Arial"/>
              </a:rPr>
              <a:t>It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only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happens to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families</a:t>
            </a:r>
            <a:r>
              <a:rPr sz="1200" b="1" spc="-11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from 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lower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socio-economic</a:t>
            </a:r>
            <a:r>
              <a:rPr sz="1200" b="1" spc="-25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backgrounds</a:t>
            </a:r>
            <a:endParaRPr sz="1200">
              <a:latin typeface="Arial"/>
              <a:cs typeface="Arial"/>
            </a:endParaRPr>
          </a:p>
          <a:p>
            <a:pPr marL="13335" marR="214629">
              <a:lnSpc>
                <a:spcPts val="1400"/>
              </a:lnSpc>
              <a:spcBef>
                <a:spcPts val="565"/>
              </a:spcBef>
            </a:pP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Fact: </a:t>
            </a:r>
            <a:r>
              <a:rPr sz="1200" spc="-20" dirty="0">
                <a:latin typeface="Arial"/>
                <a:cs typeface="Arial"/>
              </a:rPr>
              <a:t>People </a:t>
            </a:r>
            <a:r>
              <a:rPr sz="1200" dirty="0">
                <a:latin typeface="Arial"/>
                <a:cs typeface="Arial"/>
              </a:rPr>
              <a:t>experiencing domestic  abuse </a:t>
            </a:r>
            <a:r>
              <a:rPr sz="1200" spc="5" dirty="0">
                <a:latin typeface="Arial"/>
                <a:cs typeface="Arial"/>
              </a:rPr>
              <a:t>come </a:t>
            </a:r>
            <a:r>
              <a:rPr sz="1200" spc="-10" dirty="0">
                <a:latin typeface="Arial"/>
                <a:cs typeface="Arial"/>
              </a:rPr>
              <a:t>from </a:t>
            </a:r>
            <a:r>
              <a:rPr sz="1200" spc="-20" dirty="0">
                <a:latin typeface="Arial"/>
                <a:cs typeface="Arial"/>
              </a:rPr>
              <a:t>all walks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life, </a:t>
            </a:r>
            <a:r>
              <a:rPr sz="1200" spc="10" dirty="0">
                <a:latin typeface="Arial"/>
                <a:cs typeface="Arial"/>
              </a:rPr>
              <a:t>and  can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20" dirty="0">
                <a:latin typeface="Arial"/>
                <a:cs typeface="Arial"/>
              </a:rPr>
              <a:t>any </a:t>
            </a:r>
            <a:r>
              <a:rPr sz="1200" spc="-5" dirty="0">
                <a:latin typeface="Arial"/>
                <a:cs typeface="Arial"/>
              </a:rPr>
              <a:t>race, </a:t>
            </a:r>
            <a:r>
              <a:rPr sz="1200" spc="-15" dirty="0">
                <a:latin typeface="Arial"/>
                <a:cs typeface="Arial"/>
              </a:rPr>
              <a:t>sexuality </a:t>
            </a:r>
            <a:r>
              <a:rPr sz="1200" spc="-10" dirty="0">
                <a:latin typeface="Arial"/>
                <a:cs typeface="Arial"/>
              </a:rPr>
              <a:t>or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religion.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9557" y="3719212"/>
            <a:ext cx="2871470" cy="33756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7145" marR="280670">
              <a:lnSpc>
                <a:spcPts val="1400"/>
              </a:lnSpc>
              <a:spcBef>
                <a:spcPts val="180"/>
              </a:spcBef>
            </a:pPr>
            <a:r>
              <a:rPr sz="1200" b="1" spc="-5" dirty="0">
                <a:latin typeface="Arial"/>
                <a:cs typeface="Arial"/>
              </a:rPr>
              <a:t>Myth: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People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who are being abused 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would leave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if </a:t>
            </a:r>
            <a:r>
              <a:rPr sz="1200" b="1" dirty="0">
                <a:solidFill>
                  <a:srgbClr val="E5007D"/>
                </a:solidFill>
                <a:latin typeface="Arial"/>
                <a:cs typeface="Arial"/>
              </a:rPr>
              <a:t>it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was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that</a:t>
            </a:r>
            <a:r>
              <a:rPr sz="1200" b="1" spc="-7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bad</a:t>
            </a:r>
            <a:endParaRPr sz="1200">
              <a:latin typeface="Arial"/>
              <a:cs typeface="Arial"/>
            </a:endParaRPr>
          </a:p>
          <a:p>
            <a:pPr marL="17780" marR="5080">
              <a:lnSpc>
                <a:spcPts val="1400"/>
              </a:lnSpc>
              <a:spcBef>
                <a:spcPts val="565"/>
              </a:spcBef>
            </a:pP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Fact: </a:t>
            </a:r>
            <a:r>
              <a:rPr sz="1200" spc="-15" dirty="0">
                <a:latin typeface="Arial"/>
                <a:cs typeface="Arial"/>
              </a:rPr>
              <a:t>It </a:t>
            </a:r>
            <a:r>
              <a:rPr sz="1200" spc="10" dirty="0">
                <a:latin typeface="Arial"/>
                <a:cs typeface="Arial"/>
              </a:rPr>
              <a:t>can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15" dirty="0">
                <a:latin typeface="Arial"/>
                <a:cs typeface="Arial"/>
              </a:rPr>
              <a:t>extremely </a:t>
            </a:r>
            <a:r>
              <a:rPr sz="1200" spc="5" dirty="0">
                <a:latin typeface="Arial"/>
                <a:cs typeface="Arial"/>
              </a:rPr>
              <a:t>difficult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leave  </a:t>
            </a:r>
            <a:r>
              <a:rPr sz="1200" spc="-15" dirty="0">
                <a:latin typeface="Arial"/>
                <a:cs typeface="Arial"/>
              </a:rPr>
              <a:t>an </a:t>
            </a:r>
            <a:r>
              <a:rPr sz="1200" spc="-10" dirty="0">
                <a:latin typeface="Arial"/>
                <a:cs typeface="Arial"/>
              </a:rPr>
              <a:t>abusive partner. </a:t>
            </a:r>
            <a:r>
              <a:rPr sz="1200" spc="-20" dirty="0">
                <a:latin typeface="Arial"/>
                <a:cs typeface="Arial"/>
              </a:rPr>
              <a:t>People </a:t>
            </a:r>
            <a:r>
              <a:rPr sz="1200" dirty="0">
                <a:latin typeface="Arial"/>
                <a:cs typeface="Arial"/>
              </a:rPr>
              <a:t>experiencing  domestic abuse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-15" dirty="0">
                <a:latin typeface="Arial"/>
                <a:cs typeface="Arial"/>
              </a:rPr>
              <a:t>fear what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partner  </a:t>
            </a:r>
            <a:r>
              <a:rPr sz="1200" spc="-15" dirty="0">
                <a:latin typeface="Arial"/>
                <a:cs typeface="Arial"/>
              </a:rPr>
              <a:t>will </a:t>
            </a:r>
            <a:r>
              <a:rPr sz="1200" spc="25" dirty="0">
                <a:latin typeface="Arial"/>
                <a:cs typeface="Arial"/>
              </a:rPr>
              <a:t>do </a:t>
            </a:r>
            <a:r>
              <a:rPr sz="1200" spc="-10" dirty="0">
                <a:latin typeface="Arial"/>
                <a:cs typeface="Arial"/>
              </a:rPr>
              <a:t>if </a:t>
            </a:r>
            <a:r>
              <a:rPr sz="1200" spc="-15" dirty="0">
                <a:latin typeface="Arial"/>
                <a:cs typeface="Arial"/>
              </a:rPr>
              <a:t>they </a:t>
            </a:r>
            <a:r>
              <a:rPr sz="1200" spc="-25" dirty="0">
                <a:latin typeface="Arial"/>
                <a:cs typeface="Arial"/>
              </a:rPr>
              <a:t>leave, </a:t>
            </a:r>
            <a:r>
              <a:rPr sz="1200" dirty="0">
                <a:latin typeface="Arial"/>
                <a:cs typeface="Arial"/>
              </a:rPr>
              <a:t>particularly </a:t>
            </a:r>
            <a:r>
              <a:rPr sz="1200" spc="-10" dirty="0">
                <a:latin typeface="Arial"/>
                <a:cs typeface="Arial"/>
              </a:rPr>
              <a:t>if the  </a:t>
            </a:r>
            <a:r>
              <a:rPr sz="1200" dirty="0">
                <a:latin typeface="Arial"/>
                <a:cs typeface="Arial"/>
              </a:rPr>
              <a:t>partner </a:t>
            </a:r>
            <a:r>
              <a:rPr sz="1200" spc="-15" dirty="0">
                <a:latin typeface="Arial"/>
                <a:cs typeface="Arial"/>
              </a:rPr>
              <a:t>has </a:t>
            </a:r>
            <a:r>
              <a:rPr sz="1200" spc="-10" dirty="0">
                <a:latin typeface="Arial"/>
                <a:cs typeface="Arial"/>
              </a:rPr>
              <a:t>threatened </a:t>
            </a:r>
            <a:r>
              <a:rPr sz="1200" spc="-15" dirty="0">
                <a:latin typeface="Arial"/>
                <a:cs typeface="Arial"/>
              </a:rPr>
              <a:t>to kill her/him </a:t>
            </a:r>
            <a:r>
              <a:rPr sz="1200" spc="-10" dirty="0">
                <a:latin typeface="Arial"/>
                <a:cs typeface="Arial"/>
              </a:rPr>
              <a:t>or  the </a:t>
            </a:r>
            <a:r>
              <a:rPr sz="1200" spc="-5" dirty="0">
                <a:latin typeface="Arial"/>
                <a:cs typeface="Arial"/>
              </a:rPr>
              <a:t>children. </a:t>
            </a:r>
            <a:r>
              <a:rPr sz="1200" spc="-35" dirty="0">
                <a:latin typeface="Arial"/>
                <a:cs typeface="Arial"/>
              </a:rPr>
              <a:t>They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-10" dirty="0">
                <a:latin typeface="Arial"/>
                <a:cs typeface="Arial"/>
              </a:rPr>
              <a:t>believe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spc="-10" dirty="0">
                <a:latin typeface="Arial"/>
                <a:cs typeface="Arial"/>
              </a:rPr>
              <a:t>staying  </a:t>
            </a:r>
            <a:r>
              <a:rPr sz="1200" spc="-1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better </a:t>
            </a:r>
            <a:r>
              <a:rPr sz="1200" spc="-15" dirty="0">
                <a:latin typeface="Arial"/>
                <a:cs typeface="Arial"/>
              </a:rPr>
              <a:t>for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children. </a:t>
            </a:r>
            <a:r>
              <a:rPr sz="1200" spc="-25" dirty="0">
                <a:latin typeface="Arial"/>
                <a:cs typeface="Arial"/>
              </a:rPr>
              <a:t>Those </a:t>
            </a:r>
            <a:r>
              <a:rPr sz="1200" spc="-10" dirty="0">
                <a:latin typeface="Arial"/>
                <a:cs typeface="Arial"/>
              </a:rPr>
              <a:t>who suffer  </a:t>
            </a:r>
            <a:r>
              <a:rPr sz="1200" dirty="0">
                <a:latin typeface="Arial"/>
                <a:cs typeface="Arial"/>
              </a:rPr>
              <a:t>abuse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spc="-10" dirty="0">
                <a:latin typeface="Arial"/>
                <a:cs typeface="Arial"/>
              </a:rPr>
              <a:t>often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10" dirty="0">
                <a:latin typeface="Arial"/>
                <a:cs typeface="Arial"/>
              </a:rPr>
              <a:t>the greatest </a:t>
            </a:r>
            <a:r>
              <a:rPr sz="1200" spc="-15" dirty="0">
                <a:latin typeface="Arial"/>
                <a:cs typeface="Arial"/>
              </a:rPr>
              <a:t>risk of  </a:t>
            </a:r>
            <a:r>
              <a:rPr sz="1200" spc="-10" dirty="0">
                <a:latin typeface="Arial"/>
                <a:cs typeface="Arial"/>
              </a:rPr>
              <a:t>harm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point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10" dirty="0">
                <a:latin typeface="Arial"/>
                <a:cs typeface="Arial"/>
              </a:rPr>
              <a:t>separation or after  leaving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violent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partner.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  <a:spcBef>
                <a:spcPts val="490"/>
              </a:spcBef>
            </a:pPr>
            <a:r>
              <a:rPr sz="1200" spc="-3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person experiencing abuse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may</a:t>
            </a:r>
            <a:endParaRPr sz="1200">
              <a:latin typeface="Arial"/>
              <a:cs typeface="Arial"/>
            </a:endParaRPr>
          </a:p>
          <a:p>
            <a:pPr marL="12700" marR="56515">
              <a:lnSpc>
                <a:spcPts val="1400"/>
              </a:lnSpc>
              <a:spcBef>
                <a:spcPts val="60"/>
              </a:spcBef>
            </a:pPr>
            <a:r>
              <a:rPr sz="1200" spc="-15" dirty="0">
                <a:latin typeface="Arial"/>
                <a:cs typeface="Arial"/>
              </a:rPr>
              <a:t>feel </a:t>
            </a:r>
            <a:r>
              <a:rPr sz="1200" spc="-10" dirty="0">
                <a:latin typeface="Arial"/>
                <a:cs typeface="Arial"/>
              </a:rPr>
              <a:t>ashamed </a:t>
            </a:r>
            <a:r>
              <a:rPr sz="1200" spc="-15" dirty="0">
                <a:latin typeface="Arial"/>
                <a:cs typeface="Arial"/>
              </a:rPr>
              <a:t>of what has </a:t>
            </a:r>
            <a:r>
              <a:rPr sz="1200" spc="10" dirty="0">
                <a:latin typeface="Arial"/>
                <a:cs typeface="Arial"/>
              </a:rPr>
              <a:t>happened and  </a:t>
            </a:r>
            <a:r>
              <a:rPr sz="1200" spc="-10" dirty="0">
                <a:latin typeface="Arial"/>
                <a:cs typeface="Arial"/>
              </a:rPr>
              <a:t>believe it </a:t>
            </a:r>
            <a:r>
              <a:rPr sz="1200" spc="-15" dirty="0">
                <a:latin typeface="Arial"/>
                <a:cs typeface="Arial"/>
              </a:rPr>
              <a:t>is their </a:t>
            </a:r>
            <a:r>
              <a:rPr sz="1200" spc="-20" dirty="0">
                <a:latin typeface="Arial"/>
                <a:cs typeface="Arial"/>
              </a:rPr>
              <a:t>fault. </a:t>
            </a:r>
            <a:r>
              <a:rPr sz="1200" spc="-35" dirty="0">
                <a:latin typeface="Arial"/>
                <a:cs typeface="Arial"/>
              </a:rPr>
              <a:t>They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5" dirty="0">
                <a:latin typeface="Arial"/>
                <a:cs typeface="Arial"/>
              </a:rPr>
              <a:t>hope </a:t>
            </a:r>
            <a:r>
              <a:rPr sz="1200" spc="-15" dirty="0">
                <a:latin typeface="Arial"/>
                <a:cs typeface="Arial"/>
              </a:rPr>
              <a:t>that 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partner </a:t>
            </a:r>
            <a:r>
              <a:rPr sz="1200" spc="-15" dirty="0">
                <a:latin typeface="Arial"/>
                <a:cs typeface="Arial"/>
              </a:rPr>
              <a:t>will </a:t>
            </a:r>
            <a:r>
              <a:rPr sz="1200" dirty="0">
                <a:latin typeface="Arial"/>
                <a:cs typeface="Arial"/>
              </a:rPr>
              <a:t>change, </a:t>
            </a:r>
            <a:r>
              <a:rPr sz="1200" spc="-5" dirty="0">
                <a:latin typeface="Arial"/>
                <a:cs typeface="Arial"/>
              </a:rPr>
              <a:t>remembering  </a:t>
            </a:r>
            <a:r>
              <a:rPr sz="1200" spc="20" dirty="0">
                <a:latin typeface="Arial"/>
                <a:cs typeface="Arial"/>
              </a:rPr>
              <a:t>good </a:t>
            </a:r>
            <a:r>
              <a:rPr sz="1200" spc="-15" dirty="0">
                <a:latin typeface="Arial"/>
                <a:cs typeface="Arial"/>
              </a:rPr>
              <a:t>times at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start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relationship 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5" dirty="0">
                <a:latin typeface="Arial"/>
                <a:cs typeface="Arial"/>
              </a:rPr>
              <a:t>hoping </a:t>
            </a:r>
            <a:r>
              <a:rPr sz="1200" spc="-15" dirty="0">
                <a:latin typeface="Arial"/>
                <a:cs typeface="Arial"/>
              </a:rPr>
              <a:t>they will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return.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56530" y="2412117"/>
            <a:ext cx="2603500" cy="7423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35" dirty="0">
                <a:latin typeface="Arial"/>
                <a:cs typeface="Arial"/>
              </a:rPr>
              <a:t>They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-15" dirty="0">
                <a:latin typeface="Arial"/>
                <a:cs typeface="Arial"/>
              </a:rPr>
              <a:t>not </a:t>
            </a:r>
            <a:r>
              <a:rPr sz="1200" spc="-20" dirty="0">
                <a:latin typeface="Arial"/>
                <a:cs typeface="Arial"/>
              </a:rPr>
              <a:t>have </a:t>
            </a:r>
            <a:r>
              <a:rPr sz="1200" spc="10" dirty="0">
                <a:latin typeface="Arial"/>
                <a:cs typeface="Arial"/>
              </a:rPr>
              <a:t>access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30" dirty="0">
                <a:latin typeface="Arial"/>
                <a:cs typeface="Arial"/>
              </a:rPr>
              <a:t>money,  </a:t>
            </a:r>
            <a:r>
              <a:rPr sz="1200" spc="-10" dirty="0">
                <a:latin typeface="Arial"/>
                <a:cs typeface="Arial"/>
              </a:rPr>
              <a:t>or anywhere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go. </a:t>
            </a:r>
            <a:r>
              <a:rPr sz="1200" spc="-35" dirty="0">
                <a:latin typeface="Arial"/>
                <a:cs typeface="Arial"/>
              </a:rPr>
              <a:t>They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-15" dirty="0">
                <a:latin typeface="Arial"/>
                <a:cs typeface="Arial"/>
              </a:rPr>
              <a:t>not know  where to </a:t>
            </a:r>
            <a:r>
              <a:rPr sz="1200" spc="-10" dirty="0">
                <a:latin typeface="Arial"/>
                <a:cs typeface="Arial"/>
              </a:rPr>
              <a:t>turn </a:t>
            </a:r>
            <a:r>
              <a:rPr sz="1200" spc="-15" dirty="0">
                <a:latin typeface="Arial"/>
                <a:cs typeface="Arial"/>
              </a:rPr>
              <a:t>for </a:t>
            </a:r>
            <a:r>
              <a:rPr sz="1200" spc="-10" dirty="0">
                <a:latin typeface="Arial"/>
                <a:cs typeface="Arial"/>
              </a:rPr>
              <a:t>help, </a:t>
            </a:r>
            <a:r>
              <a:rPr sz="1200" dirty="0">
                <a:latin typeface="Arial"/>
                <a:cs typeface="Arial"/>
              </a:rPr>
              <a:t>particularly </a:t>
            </a:r>
            <a:r>
              <a:rPr sz="1200" spc="-10" dirty="0">
                <a:latin typeface="Arial"/>
                <a:cs typeface="Arial"/>
              </a:rPr>
              <a:t>if  </a:t>
            </a:r>
            <a:r>
              <a:rPr sz="1200" spc="-20" dirty="0">
                <a:latin typeface="Arial"/>
                <a:cs typeface="Arial"/>
              </a:rPr>
              <a:t>English </a:t>
            </a:r>
            <a:r>
              <a:rPr sz="1200" spc="-15" dirty="0">
                <a:latin typeface="Arial"/>
                <a:cs typeface="Arial"/>
              </a:rPr>
              <a:t>is not their </a:t>
            </a:r>
            <a:r>
              <a:rPr sz="1200" spc="-10" dirty="0">
                <a:latin typeface="Arial"/>
                <a:cs typeface="Arial"/>
              </a:rPr>
              <a:t>first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language.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40020" y="3193055"/>
            <a:ext cx="2636520" cy="30200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7145" marR="780415">
              <a:lnSpc>
                <a:spcPts val="1400"/>
              </a:lnSpc>
              <a:spcBef>
                <a:spcPts val="180"/>
              </a:spcBef>
            </a:pPr>
            <a:r>
              <a:rPr sz="1200" b="1" spc="-5" dirty="0">
                <a:latin typeface="Arial"/>
                <a:cs typeface="Arial"/>
              </a:rPr>
              <a:t>Myth: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Abusers </a:t>
            </a:r>
            <a:r>
              <a:rPr sz="1200" b="1" spc="-20" dirty="0">
                <a:solidFill>
                  <a:srgbClr val="E5007D"/>
                </a:solidFill>
                <a:latin typeface="Arial"/>
                <a:cs typeface="Arial"/>
              </a:rPr>
              <a:t>grow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up</a:t>
            </a:r>
            <a:r>
              <a:rPr sz="1200" b="1" spc="-165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in  </a:t>
            </a:r>
            <a:r>
              <a:rPr sz="1200" b="1" spc="-20" dirty="0">
                <a:solidFill>
                  <a:srgbClr val="E5007D"/>
                </a:solidFill>
                <a:latin typeface="Arial"/>
                <a:cs typeface="Arial"/>
              </a:rPr>
              <a:t>violent</a:t>
            </a:r>
            <a:r>
              <a:rPr sz="1200" b="1" spc="-4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homes</a:t>
            </a:r>
            <a:endParaRPr sz="1200" dirty="0">
              <a:latin typeface="Arial"/>
              <a:cs typeface="Arial"/>
            </a:endParaRPr>
          </a:p>
          <a:p>
            <a:pPr marL="17780" marR="261620">
              <a:lnSpc>
                <a:spcPts val="1400"/>
              </a:lnSpc>
              <a:spcBef>
                <a:spcPts val="565"/>
              </a:spcBef>
            </a:pP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Fact: </a:t>
            </a:r>
            <a:r>
              <a:rPr sz="1200" spc="-5" dirty="0">
                <a:latin typeface="Arial"/>
                <a:cs typeface="Arial"/>
              </a:rPr>
              <a:t>Growing </a:t>
            </a:r>
            <a:r>
              <a:rPr sz="1200" spc="20" dirty="0">
                <a:latin typeface="Arial"/>
                <a:cs typeface="Arial"/>
              </a:rPr>
              <a:t>up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violent </a:t>
            </a:r>
            <a:r>
              <a:rPr sz="1200" spc="-15" dirty="0">
                <a:latin typeface="Arial"/>
                <a:cs typeface="Arial"/>
              </a:rPr>
              <a:t>home  is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risk </a:t>
            </a:r>
            <a:r>
              <a:rPr sz="1200" spc="-20" dirty="0">
                <a:latin typeface="Arial"/>
                <a:cs typeface="Arial"/>
              </a:rPr>
              <a:t>factor,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some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children</a:t>
            </a:r>
            <a:endParaRPr sz="1200" dirty="0">
              <a:latin typeface="Arial"/>
              <a:cs typeface="Arial"/>
            </a:endParaRPr>
          </a:p>
          <a:p>
            <a:pPr marL="17780" marR="9525">
              <a:lnSpc>
                <a:spcPts val="1400"/>
              </a:lnSpc>
            </a:pPr>
            <a:r>
              <a:rPr sz="1200" spc="-10" dirty="0">
                <a:latin typeface="Arial"/>
                <a:cs typeface="Arial"/>
              </a:rPr>
              <a:t>who </a:t>
            </a:r>
            <a:r>
              <a:rPr sz="1200" dirty="0">
                <a:latin typeface="Arial"/>
                <a:cs typeface="Arial"/>
              </a:rPr>
              <a:t>experience abuse </a:t>
            </a:r>
            <a:r>
              <a:rPr sz="1200" spc="25" dirty="0">
                <a:latin typeface="Arial"/>
                <a:cs typeface="Arial"/>
              </a:rPr>
              <a:t>do go </a:t>
            </a:r>
            <a:r>
              <a:rPr sz="1200" spc="-10" dirty="0">
                <a:latin typeface="Arial"/>
                <a:cs typeface="Arial"/>
              </a:rPr>
              <a:t>on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25" dirty="0">
                <a:latin typeface="Arial"/>
                <a:cs typeface="Arial"/>
              </a:rPr>
              <a:t>be  </a:t>
            </a:r>
            <a:r>
              <a:rPr sz="1200" spc="-10" dirty="0">
                <a:latin typeface="Arial"/>
                <a:cs typeface="Arial"/>
              </a:rPr>
              <a:t>abusive </a:t>
            </a:r>
            <a:r>
              <a:rPr sz="1200" spc="-15" dirty="0">
                <a:latin typeface="Arial"/>
                <a:cs typeface="Arial"/>
              </a:rPr>
              <a:t>in their relationships. </a:t>
            </a:r>
            <a:r>
              <a:rPr sz="1200" spc="-10" dirty="0">
                <a:latin typeface="Arial"/>
                <a:cs typeface="Arial"/>
              </a:rPr>
              <a:t>But </a:t>
            </a:r>
            <a:r>
              <a:rPr sz="1200" spc="-20" dirty="0">
                <a:latin typeface="Arial"/>
                <a:cs typeface="Arial"/>
              </a:rPr>
              <a:t>many  </a:t>
            </a:r>
            <a:r>
              <a:rPr sz="1200" spc="25" dirty="0">
                <a:latin typeface="Arial"/>
                <a:cs typeface="Arial"/>
              </a:rPr>
              <a:t>do </a:t>
            </a:r>
            <a:r>
              <a:rPr sz="1200" spc="-15" dirty="0">
                <a:latin typeface="Arial"/>
                <a:cs typeface="Arial"/>
              </a:rPr>
              <a:t>not. </a:t>
            </a:r>
            <a:r>
              <a:rPr sz="1200" spc="-10" dirty="0">
                <a:latin typeface="Arial"/>
                <a:cs typeface="Arial"/>
              </a:rPr>
              <a:t>Instead </a:t>
            </a:r>
            <a:r>
              <a:rPr sz="1200" spc="-15" dirty="0">
                <a:latin typeface="Arial"/>
                <a:cs typeface="Arial"/>
              </a:rPr>
              <a:t>they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dirty="0">
                <a:latin typeface="Arial"/>
                <a:cs typeface="Arial"/>
              </a:rPr>
              <a:t>repelled 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-10" dirty="0">
                <a:latin typeface="Arial"/>
                <a:cs typeface="Arial"/>
              </a:rPr>
              <a:t>violence </a:t>
            </a:r>
            <a:r>
              <a:rPr sz="1200" spc="5" dirty="0">
                <a:latin typeface="Arial"/>
                <a:cs typeface="Arial"/>
              </a:rPr>
              <a:t>because </a:t>
            </a:r>
            <a:r>
              <a:rPr sz="1200" spc="-15" dirty="0">
                <a:latin typeface="Arial"/>
                <a:cs typeface="Arial"/>
              </a:rPr>
              <a:t>they </a:t>
            </a:r>
            <a:r>
              <a:rPr sz="1200" spc="-20" dirty="0">
                <a:latin typeface="Arial"/>
                <a:cs typeface="Arial"/>
              </a:rPr>
              <a:t>have </a:t>
            </a:r>
            <a:r>
              <a:rPr sz="1200" spc="-15" dirty="0">
                <a:latin typeface="Arial"/>
                <a:cs typeface="Arial"/>
              </a:rPr>
              <a:t>seen 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5" dirty="0">
                <a:latin typeface="Arial"/>
                <a:cs typeface="Arial"/>
              </a:rPr>
              <a:t>damage </a:t>
            </a:r>
            <a:r>
              <a:rPr sz="1200" spc="-10" dirty="0">
                <a:latin typeface="Arial"/>
                <a:cs typeface="Arial"/>
              </a:rPr>
              <a:t>it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causes.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570"/>
              </a:spcBef>
            </a:pPr>
            <a:r>
              <a:rPr sz="1200" dirty="0">
                <a:latin typeface="Arial"/>
                <a:cs typeface="Arial"/>
              </a:rPr>
              <a:t>Abusers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-10" dirty="0">
                <a:latin typeface="Arial"/>
                <a:cs typeface="Arial"/>
              </a:rPr>
              <a:t>learn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20" dirty="0">
                <a:latin typeface="Arial"/>
                <a:cs typeface="Arial"/>
              </a:rPr>
              <a:t>violent </a:t>
            </a:r>
            <a:r>
              <a:rPr sz="1200" spc="-10" dirty="0">
                <a:latin typeface="Arial"/>
                <a:cs typeface="Arial"/>
              </a:rPr>
              <a:t>from  the </a:t>
            </a:r>
            <a:r>
              <a:rPr sz="1200" spc="-5" dirty="0">
                <a:latin typeface="Arial"/>
                <a:cs typeface="Arial"/>
              </a:rPr>
              <a:t>society </a:t>
            </a:r>
            <a:r>
              <a:rPr sz="1200" spc="-15" dirty="0">
                <a:latin typeface="Arial"/>
                <a:cs typeface="Arial"/>
              </a:rPr>
              <a:t>within </a:t>
            </a:r>
            <a:r>
              <a:rPr sz="1200" dirty="0">
                <a:latin typeface="Arial"/>
                <a:cs typeface="Arial"/>
              </a:rPr>
              <a:t>which </a:t>
            </a:r>
            <a:r>
              <a:rPr sz="1200" spc="-15" dirty="0">
                <a:latin typeface="Arial"/>
                <a:cs typeface="Arial"/>
              </a:rPr>
              <a:t>they </a:t>
            </a:r>
            <a:r>
              <a:rPr sz="1200" dirty="0">
                <a:latin typeface="Arial"/>
                <a:cs typeface="Arial"/>
              </a:rPr>
              <a:t>grow </a:t>
            </a:r>
            <a:r>
              <a:rPr sz="1200" spc="20" dirty="0">
                <a:latin typeface="Arial"/>
                <a:cs typeface="Arial"/>
              </a:rPr>
              <a:t>up  </a:t>
            </a:r>
            <a:r>
              <a:rPr sz="1200" spc="10" dirty="0">
                <a:latin typeface="Arial"/>
                <a:cs typeface="Arial"/>
              </a:rPr>
              <a:t>but people </a:t>
            </a:r>
            <a:r>
              <a:rPr sz="1200" spc="-10" dirty="0">
                <a:latin typeface="Arial"/>
                <a:cs typeface="Arial"/>
              </a:rPr>
              <a:t>who </a:t>
            </a:r>
            <a:r>
              <a:rPr sz="1200" spc="-5" dirty="0">
                <a:latin typeface="Arial"/>
                <a:cs typeface="Arial"/>
              </a:rPr>
              <a:t>blame </a:t>
            </a:r>
            <a:r>
              <a:rPr sz="1200" spc="-10" dirty="0">
                <a:latin typeface="Arial"/>
                <a:cs typeface="Arial"/>
              </a:rPr>
              <a:t>violence </a:t>
            </a:r>
            <a:r>
              <a:rPr sz="1200" spc="-15" dirty="0">
                <a:latin typeface="Arial"/>
                <a:cs typeface="Arial"/>
              </a:rPr>
              <a:t>solely  </a:t>
            </a:r>
            <a:r>
              <a:rPr sz="1200" spc="-10" dirty="0">
                <a:latin typeface="Arial"/>
                <a:cs typeface="Arial"/>
              </a:rPr>
              <a:t>on </a:t>
            </a:r>
            <a:r>
              <a:rPr sz="1200" spc="-15" dirty="0">
                <a:latin typeface="Arial"/>
                <a:cs typeface="Arial"/>
              </a:rPr>
              <a:t>their </a:t>
            </a:r>
            <a:r>
              <a:rPr sz="1200" spc="5" dirty="0">
                <a:latin typeface="Arial"/>
                <a:cs typeface="Arial"/>
              </a:rPr>
              <a:t>childhood </a:t>
            </a:r>
            <a:r>
              <a:rPr sz="1200" dirty="0">
                <a:latin typeface="Arial"/>
                <a:cs typeface="Arial"/>
              </a:rPr>
              <a:t>experiences </a:t>
            </a:r>
            <a:r>
              <a:rPr sz="1200" spc="-15" dirty="0">
                <a:latin typeface="Arial"/>
                <a:cs typeface="Arial"/>
              </a:rPr>
              <a:t>are  </a:t>
            </a:r>
            <a:r>
              <a:rPr sz="1200" spc="-5" dirty="0">
                <a:latin typeface="Arial"/>
                <a:cs typeface="Arial"/>
              </a:rPr>
              <a:t>avoiding taking responsibility </a:t>
            </a:r>
            <a:r>
              <a:rPr sz="1200" spc="-15" dirty="0">
                <a:latin typeface="Arial"/>
                <a:cs typeface="Arial"/>
              </a:rPr>
              <a:t>for their  </a:t>
            </a:r>
            <a:r>
              <a:rPr sz="1200" spc="-10" dirty="0">
                <a:latin typeface="Arial"/>
                <a:cs typeface="Arial"/>
              </a:rPr>
              <a:t>actions. </a:t>
            </a:r>
            <a:r>
              <a:rPr sz="1200" spc="-15" dirty="0">
                <a:latin typeface="Arial"/>
                <a:cs typeface="Arial"/>
              </a:rPr>
              <a:t>Violence is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choice </a:t>
            </a:r>
            <a:r>
              <a:rPr sz="1200" spc="-15" dirty="0">
                <a:latin typeface="Arial"/>
                <a:cs typeface="Arial"/>
              </a:rPr>
              <a:t>an </a:t>
            </a:r>
            <a:r>
              <a:rPr sz="1200" spc="-5" dirty="0">
                <a:latin typeface="Arial"/>
                <a:cs typeface="Arial"/>
              </a:rPr>
              <a:t>abuser  </a:t>
            </a:r>
            <a:r>
              <a:rPr sz="1200" spc="-15" dirty="0">
                <a:latin typeface="Arial"/>
                <a:cs typeface="Arial"/>
              </a:rPr>
              <a:t>makes; they alone are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responsible.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40020" y="6214128"/>
            <a:ext cx="2883535" cy="88074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b="1" spc="-5" dirty="0">
                <a:latin typeface="Arial"/>
                <a:cs typeface="Arial"/>
              </a:rPr>
              <a:t>Myth: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Some people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like</a:t>
            </a:r>
            <a:r>
              <a:rPr sz="1200" b="1" spc="-45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violence</a:t>
            </a:r>
            <a:endParaRPr sz="1200" dirty="0">
              <a:latin typeface="Arial"/>
              <a:cs typeface="Arial"/>
            </a:endParaRPr>
          </a:p>
          <a:p>
            <a:pPr marL="13335" marR="253365">
              <a:lnSpc>
                <a:spcPts val="1400"/>
              </a:lnSpc>
              <a:spcBef>
                <a:spcPts val="605"/>
              </a:spcBef>
            </a:pP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Fact: </a:t>
            </a:r>
            <a:r>
              <a:rPr sz="1200" spc="-15" dirty="0">
                <a:latin typeface="Arial"/>
                <a:cs typeface="Arial"/>
              </a:rPr>
              <a:t>Most </a:t>
            </a:r>
            <a:r>
              <a:rPr sz="1200" spc="5" dirty="0">
                <a:latin typeface="Arial"/>
                <a:cs typeface="Arial"/>
              </a:rPr>
              <a:t>people </a:t>
            </a:r>
            <a:r>
              <a:rPr sz="1200" spc="-10" dirty="0">
                <a:latin typeface="Arial"/>
                <a:cs typeface="Arial"/>
              </a:rPr>
              <a:t>who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spc="5" dirty="0">
                <a:latin typeface="Arial"/>
                <a:cs typeface="Arial"/>
              </a:rPr>
              <a:t>abused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live  </a:t>
            </a:r>
            <a:r>
              <a:rPr sz="1200" spc="-20" dirty="0">
                <a:latin typeface="Arial"/>
                <a:cs typeface="Arial"/>
              </a:rPr>
              <a:t>in fear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their abuser. </a:t>
            </a:r>
            <a:r>
              <a:rPr sz="1200" spc="-35" dirty="0">
                <a:latin typeface="Arial"/>
                <a:cs typeface="Arial"/>
              </a:rPr>
              <a:t>This </a:t>
            </a:r>
            <a:r>
              <a:rPr sz="1200" spc="-15" dirty="0">
                <a:latin typeface="Arial"/>
                <a:cs typeface="Arial"/>
              </a:rPr>
              <a:t>is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way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of</a:t>
            </a:r>
            <a:endParaRPr sz="1200" dirty="0">
              <a:latin typeface="Arial"/>
              <a:cs typeface="Arial"/>
            </a:endParaRPr>
          </a:p>
          <a:p>
            <a:pPr marL="13335">
              <a:lnSpc>
                <a:spcPts val="1360"/>
              </a:lnSpc>
            </a:pPr>
            <a:r>
              <a:rPr sz="1200" spc="-5" dirty="0">
                <a:latin typeface="Arial"/>
                <a:cs typeface="Arial"/>
              </a:rPr>
              <a:t>blaming </a:t>
            </a:r>
            <a:r>
              <a:rPr sz="1200" spc="-15" dirty="0">
                <a:latin typeface="Arial"/>
                <a:cs typeface="Arial"/>
              </a:rPr>
              <a:t>the survivor for what is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happening.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76289" y="2621039"/>
            <a:ext cx="3104515" cy="1974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70"/>
              </a:lnSpc>
              <a:spcBef>
                <a:spcPts val="100"/>
              </a:spcBef>
            </a:pPr>
            <a:r>
              <a:rPr sz="1700" b="1" spc="5" dirty="0">
                <a:solidFill>
                  <a:srgbClr val="E5007D"/>
                </a:solidFill>
                <a:latin typeface="Arial"/>
                <a:cs typeface="Arial"/>
              </a:rPr>
              <a:t>Myth</a:t>
            </a:r>
            <a:r>
              <a:rPr sz="1700" b="1" spc="-5" dirty="0">
                <a:solidFill>
                  <a:srgbClr val="E5007D"/>
                </a:solidFill>
                <a:latin typeface="Arial"/>
                <a:cs typeface="Arial"/>
              </a:rPr>
              <a:t> busting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10"/>
              </a:spcBef>
            </a:pP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There are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many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myths 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surrounding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domestic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abuse. 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Understanding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the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real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facts 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helps to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deconstruct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these  misconceptions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so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employers 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can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develop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truly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effective  support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for their</a:t>
            </a:r>
            <a:r>
              <a:rPr sz="1700" b="1" spc="-3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employees.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6289" y="5094266"/>
            <a:ext cx="2720975" cy="50800"/>
          </a:xfrm>
          <a:custGeom>
            <a:avLst/>
            <a:gdLst/>
            <a:ahLst/>
            <a:cxnLst/>
            <a:rect l="l" t="t" r="r" b="b"/>
            <a:pathLst>
              <a:path w="2720975" h="50800">
                <a:moveTo>
                  <a:pt x="2720568" y="0"/>
                </a:moveTo>
                <a:lnTo>
                  <a:pt x="0" y="0"/>
                </a:lnTo>
                <a:lnTo>
                  <a:pt x="0" y="50800"/>
                </a:lnTo>
                <a:lnTo>
                  <a:pt x="2720568" y="50800"/>
                </a:lnTo>
                <a:lnTo>
                  <a:pt x="2720568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96015" y="5389816"/>
            <a:ext cx="2254250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b="1" spc="-10" dirty="0">
                <a:latin typeface="Arial"/>
                <a:cs typeface="Arial"/>
              </a:rPr>
              <a:t>The </a:t>
            </a:r>
            <a:r>
              <a:rPr sz="1200" b="1" spc="-15" dirty="0">
                <a:latin typeface="Arial"/>
                <a:cs typeface="Arial"/>
              </a:rPr>
              <a:t>following </a:t>
            </a:r>
            <a:r>
              <a:rPr sz="1200" b="1" spc="-5" dirty="0">
                <a:latin typeface="Arial"/>
                <a:cs typeface="Arial"/>
              </a:rPr>
              <a:t>myth </a:t>
            </a:r>
            <a:r>
              <a:rPr sz="1200" b="1" spc="-10" dirty="0">
                <a:latin typeface="Arial"/>
                <a:cs typeface="Arial"/>
              </a:rPr>
              <a:t>busters are  sourced from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Refuge.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38163" y="229814"/>
            <a:ext cx="148399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1/ Understanding the</a:t>
            </a:r>
            <a:r>
              <a:rPr sz="900" b="1" spc="-1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issue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5168" y="229808"/>
            <a:ext cx="63436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5" dirty="0">
                <a:latin typeface="Arial"/>
                <a:cs typeface="Arial"/>
              </a:rPr>
              <a:t>Introduction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14060" y="229808"/>
            <a:ext cx="82613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2/ </a:t>
            </a:r>
            <a:r>
              <a:rPr sz="900" spc="-20" dirty="0">
                <a:latin typeface="Arial"/>
                <a:cs typeface="Arial"/>
              </a:rPr>
              <a:t>Taking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action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85443" y="229808"/>
            <a:ext cx="56896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75" dirty="0">
                <a:latin typeface="Arial"/>
                <a:cs typeface="Arial"/>
              </a:rPr>
              <a:t>R</a:t>
            </a:r>
            <a:r>
              <a:rPr sz="900" spc="5" dirty="0">
                <a:latin typeface="Arial"/>
                <a:cs typeface="Arial"/>
              </a:rPr>
              <a:t>esources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42192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8084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9467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9670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9057" y="3075796"/>
            <a:ext cx="2860675" cy="18808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737235">
              <a:lnSpc>
                <a:spcPts val="1400"/>
              </a:lnSpc>
              <a:spcBef>
                <a:spcPts val="180"/>
              </a:spcBef>
            </a:pPr>
            <a:r>
              <a:rPr sz="1200" b="1" spc="-5" dirty="0">
                <a:latin typeface="Arial"/>
                <a:cs typeface="Arial"/>
              </a:rPr>
              <a:t>Myth: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Some people ask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for </a:t>
            </a:r>
            <a:r>
              <a:rPr sz="1200" b="1" dirty="0">
                <a:solidFill>
                  <a:srgbClr val="E5007D"/>
                </a:solidFill>
                <a:latin typeface="Arial"/>
                <a:cs typeface="Arial"/>
              </a:rPr>
              <a:t>it. 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They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get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what they</a:t>
            </a:r>
            <a:r>
              <a:rPr sz="1200" b="1" spc="-6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deserve</a:t>
            </a:r>
            <a:endParaRPr sz="1200" dirty="0">
              <a:latin typeface="Arial"/>
              <a:cs typeface="Arial"/>
            </a:endParaRPr>
          </a:p>
          <a:p>
            <a:pPr marL="13335" marR="281940">
              <a:lnSpc>
                <a:spcPts val="1400"/>
              </a:lnSpc>
              <a:spcBef>
                <a:spcPts val="565"/>
              </a:spcBef>
            </a:pP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Fact: </a:t>
            </a:r>
            <a:r>
              <a:rPr sz="1200" spc="-15" dirty="0">
                <a:latin typeface="Arial"/>
                <a:cs typeface="Arial"/>
              </a:rPr>
              <a:t>Violence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intimidation are  not </a:t>
            </a:r>
            <a:r>
              <a:rPr sz="1200" spc="10" dirty="0">
                <a:latin typeface="Arial"/>
                <a:cs typeface="Arial"/>
              </a:rPr>
              <a:t>acceptable </a:t>
            </a:r>
            <a:r>
              <a:rPr sz="1200" spc="-15" dirty="0">
                <a:latin typeface="Arial"/>
                <a:cs typeface="Arial"/>
              </a:rPr>
              <a:t>ways to solve </a:t>
            </a:r>
            <a:r>
              <a:rPr sz="1200" dirty="0">
                <a:latin typeface="Arial"/>
                <a:cs typeface="Arial"/>
              </a:rPr>
              <a:t>conflict 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relationship. </a:t>
            </a:r>
            <a:r>
              <a:rPr sz="1200" spc="-20" dirty="0">
                <a:latin typeface="Arial"/>
                <a:cs typeface="Arial"/>
              </a:rPr>
              <a:t>People </a:t>
            </a:r>
            <a:r>
              <a:rPr sz="1200" spc="-5" dirty="0">
                <a:latin typeface="Arial"/>
                <a:cs typeface="Arial"/>
              </a:rPr>
              <a:t>using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abusive</a:t>
            </a:r>
            <a:endParaRPr sz="1200" dirty="0">
              <a:latin typeface="Arial"/>
              <a:cs typeface="Arial"/>
            </a:endParaRPr>
          </a:p>
          <a:p>
            <a:pPr marL="13335" marR="170815">
              <a:lnSpc>
                <a:spcPts val="1400"/>
              </a:lnSpc>
            </a:pPr>
            <a:r>
              <a:rPr sz="1200" spc="-10" dirty="0">
                <a:latin typeface="Arial"/>
                <a:cs typeface="Arial"/>
              </a:rPr>
              <a:t>behaviours </a:t>
            </a:r>
            <a:r>
              <a:rPr sz="1200" spc="-15" dirty="0">
                <a:latin typeface="Arial"/>
                <a:cs typeface="Arial"/>
              </a:rPr>
              <a:t>will </a:t>
            </a:r>
            <a:r>
              <a:rPr sz="1200" spc="-10" dirty="0">
                <a:latin typeface="Arial"/>
                <a:cs typeface="Arial"/>
              </a:rPr>
              <a:t>often </a:t>
            </a:r>
            <a:r>
              <a:rPr sz="1200" dirty="0">
                <a:latin typeface="Arial"/>
                <a:cs typeface="Arial"/>
              </a:rPr>
              <a:t>attack </a:t>
            </a:r>
            <a:r>
              <a:rPr sz="1200" spc="-15" dirty="0">
                <a:latin typeface="Arial"/>
                <a:cs typeface="Arial"/>
              </a:rPr>
              <a:t>their </a:t>
            </a:r>
            <a:r>
              <a:rPr sz="1200" dirty="0">
                <a:latin typeface="Arial"/>
                <a:cs typeface="Arial"/>
              </a:rPr>
              <a:t>partner  </a:t>
            </a:r>
            <a:r>
              <a:rPr sz="1200" spc="-15" dirty="0">
                <a:latin typeface="Arial"/>
                <a:cs typeface="Arial"/>
              </a:rPr>
              <a:t>for </a:t>
            </a:r>
            <a:r>
              <a:rPr sz="1200" spc="-10" dirty="0">
                <a:latin typeface="Arial"/>
                <a:cs typeface="Arial"/>
              </a:rPr>
              <a:t>no </a:t>
            </a:r>
            <a:r>
              <a:rPr sz="1200" dirty="0">
                <a:latin typeface="Arial"/>
                <a:cs typeface="Arial"/>
              </a:rPr>
              <a:t>apparent </a:t>
            </a:r>
            <a:r>
              <a:rPr sz="1200" spc="-15" dirty="0">
                <a:latin typeface="Arial"/>
                <a:cs typeface="Arial"/>
              </a:rPr>
              <a:t>reason. </a:t>
            </a:r>
            <a:r>
              <a:rPr sz="1200" spc="-10" dirty="0">
                <a:latin typeface="Arial"/>
                <a:cs typeface="Arial"/>
              </a:rPr>
              <a:t>Again, </a:t>
            </a:r>
            <a:r>
              <a:rPr sz="1200" spc="-15" dirty="0">
                <a:latin typeface="Arial"/>
                <a:cs typeface="Arial"/>
              </a:rPr>
              <a:t>this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is</a:t>
            </a:r>
            <a:endParaRPr sz="1200" dirty="0">
              <a:latin typeface="Arial"/>
              <a:cs typeface="Arial"/>
            </a:endParaRPr>
          </a:p>
          <a:p>
            <a:pPr marL="13335" marR="5080">
              <a:lnSpc>
                <a:spcPts val="1400"/>
              </a:lnSpc>
            </a:pP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way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making </a:t>
            </a:r>
            <a:r>
              <a:rPr sz="1200" spc="-10" dirty="0">
                <a:latin typeface="Arial"/>
                <a:cs typeface="Arial"/>
              </a:rPr>
              <a:t>excuses </a:t>
            </a:r>
            <a:r>
              <a:rPr sz="1200" spc="-15" dirty="0">
                <a:latin typeface="Arial"/>
                <a:cs typeface="Arial"/>
              </a:rPr>
              <a:t>for </a:t>
            </a:r>
            <a:r>
              <a:rPr sz="1200" spc="-10" dirty="0">
                <a:latin typeface="Arial"/>
                <a:cs typeface="Arial"/>
              </a:rPr>
              <a:t>the abuser’s  </a:t>
            </a:r>
            <a:r>
              <a:rPr sz="1200" spc="-20" dirty="0">
                <a:latin typeface="Arial"/>
                <a:cs typeface="Arial"/>
              </a:rPr>
              <a:t>behaviour. </a:t>
            </a:r>
            <a:r>
              <a:rPr sz="1200" spc="-15" dirty="0">
                <a:latin typeface="Arial"/>
                <a:cs typeface="Arial"/>
              </a:rPr>
              <a:t>It </a:t>
            </a:r>
            <a:r>
              <a:rPr sz="1200" spc="-20" dirty="0">
                <a:latin typeface="Arial"/>
                <a:cs typeface="Arial"/>
              </a:rPr>
              <a:t>allows </a:t>
            </a:r>
            <a:r>
              <a:rPr sz="1200" spc="-15" dirty="0">
                <a:latin typeface="Arial"/>
                <a:cs typeface="Arial"/>
              </a:rPr>
              <a:t>an </a:t>
            </a:r>
            <a:r>
              <a:rPr sz="1200" spc="-10" dirty="0">
                <a:latin typeface="Arial"/>
                <a:cs typeface="Arial"/>
              </a:rPr>
              <a:t>abusive </a:t>
            </a:r>
            <a:r>
              <a:rPr sz="1200" dirty="0">
                <a:latin typeface="Arial"/>
                <a:cs typeface="Arial"/>
              </a:rPr>
              <a:t>person </a:t>
            </a:r>
            <a:r>
              <a:rPr sz="1200" spc="-15" dirty="0">
                <a:latin typeface="Arial"/>
                <a:cs typeface="Arial"/>
              </a:rPr>
              <a:t>to  </a:t>
            </a:r>
            <a:r>
              <a:rPr sz="1200" spc="-5" dirty="0">
                <a:latin typeface="Arial"/>
                <a:cs typeface="Arial"/>
              </a:rPr>
              <a:t>avoid taking responsibility </a:t>
            </a:r>
            <a:r>
              <a:rPr sz="1200" spc="-15" dirty="0">
                <a:latin typeface="Arial"/>
                <a:cs typeface="Arial"/>
              </a:rPr>
              <a:t>for their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actions.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2350" y="5122959"/>
            <a:ext cx="2546985" cy="13474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78435">
              <a:lnSpc>
                <a:spcPts val="1400"/>
              </a:lnSpc>
              <a:spcBef>
                <a:spcPts val="180"/>
              </a:spcBef>
            </a:pPr>
            <a:r>
              <a:rPr sz="1200" b="1" spc="-5" dirty="0">
                <a:latin typeface="Arial"/>
                <a:cs typeface="Arial"/>
              </a:rPr>
              <a:t>Myth: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People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using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abusive 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behaviours </a:t>
            </a:r>
            <a:r>
              <a:rPr sz="1200" b="1" spc="-20" dirty="0">
                <a:solidFill>
                  <a:srgbClr val="E5007D"/>
                </a:solidFill>
                <a:latin typeface="Arial"/>
                <a:cs typeface="Arial"/>
              </a:rPr>
              <a:t>have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a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mental</a:t>
            </a:r>
            <a:r>
              <a:rPr sz="1200" b="1" spc="-7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illness</a:t>
            </a:r>
            <a:endParaRPr sz="1200" dirty="0">
              <a:latin typeface="Arial"/>
              <a:cs typeface="Arial"/>
            </a:endParaRPr>
          </a:p>
          <a:p>
            <a:pPr marL="13335" marR="5080">
              <a:lnSpc>
                <a:spcPts val="1400"/>
              </a:lnSpc>
              <a:spcBef>
                <a:spcPts val="565"/>
              </a:spcBef>
            </a:pP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Fact: </a:t>
            </a:r>
            <a:r>
              <a:rPr sz="1200" spc="-35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vast </a:t>
            </a:r>
            <a:r>
              <a:rPr sz="1200" spc="-10" dirty="0">
                <a:latin typeface="Arial"/>
                <a:cs typeface="Arial"/>
              </a:rPr>
              <a:t>majority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10" dirty="0">
                <a:latin typeface="Arial"/>
                <a:cs typeface="Arial"/>
              </a:rPr>
              <a:t>people </a:t>
            </a:r>
            <a:r>
              <a:rPr sz="1200" spc="-10" dirty="0">
                <a:latin typeface="Arial"/>
                <a:cs typeface="Arial"/>
              </a:rPr>
              <a:t>who  </a:t>
            </a:r>
            <a:r>
              <a:rPr sz="1200" dirty="0">
                <a:latin typeface="Arial"/>
                <a:cs typeface="Arial"/>
              </a:rPr>
              <a:t>abuse </a:t>
            </a:r>
            <a:r>
              <a:rPr sz="1200" spc="-15" dirty="0">
                <a:latin typeface="Arial"/>
                <a:cs typeface="Arial"/>
              </a:rPr>
              <a:t>are not </a:t>
            </a:r>
            <a:r>
              <a:rPr sz="1200" spc="-20" dirty="0">
                <a:latin typeface="Arial"/>
                <a:cs typeface="Arial"/>
              </a:rPr>
              <a:t>mentally </a:t>
            </a:r>
            <a:r>
              <a:rPr sz="1200" spc="-25" dirty="0">
                <a:latin typeface="Arial"/>
                <a:cs typeface="Arial"/>
              </a:rPr>
              <a:t>ill. </a:t>
            </a:r>
            <a:r>
              <a:rPr sz="1200" spc="-15" dirty="0">
                <a:latin typeface="Arial"/>
                <a:cs typeface="Arial"/>
              </a:rPr>
              <a:t>Research  shows that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5" dirty="0">
                <a:latin typeface="Arial"/>
                <a:cs typeface="Arial"/>
              </a:rPr>
              <a:t>proportion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abusers 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15" dirty="0">
                <a:latin typeface="Arial"/>
                <a:cs typeface="Arial"/>
              </a:rPr>
              <a:t>mental health </a:t>
            </a:r>
            <a:r>
              <a:rPr sz="1200" dirty="0">
                <a:latin typeface="Arial"/>
                <a:cs typeface="Arial"/>
              </a:rPr>
              <a:t>problems </a:t>
            </a:r>
            <a:r>
              <a:rPr sz="1200" spc="-15" dirty="0">
                <a:latin typeface="Arial"/>
                <a:cs typeface="Arial"/>
              </a:rPr>
              <a:t>is </a:t>
            </a:r>
            <a:r>
              <a:rPr sz="1200" spc="-10" dirty="0">
                <a:latin typeface="Arial"/>
                <a:cs typeface="Arial"/>
              </a:rPr>
              <a:t>no  </a:t>
            </a:r>
            <a:r>
              <a:rPr sz="1200" spc="-5" dirty="0">
                <a:latin typeface="Arial"/>
                <a:cs typeface="Arial"/>
              </a:rPr>
              <a:t>higher </a:t>
            </a:r>
            <a:r>
              <a:rPr sz="1200" spc="-15" dirty="0">
                <a:latin typeface="Arial"/>
                <a:cs typeface="Arial"/>
              </a:rPr>
              <a:t>than in </a:t>
            </a:r>
            <a:r>
              <a:rPr sz="1200" spc="-5" dirty="0">
                <a:latin typeface="Arial"/>
                <a:cs typeface="Arial"/>
              </a:rPr>
              <a:t>society </a:t>
            </a:r>
            <a:r>
              <a:rPr sz="1200" spc="-15" dirty="0">
                <a:latin typeface="Arial"/>
                <a:cs typeface="Arial"/>
              </a:rPr>
              <a:t>as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whole.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61215" y="2360328"/>
            <a:ext cx="2519680" cy="13474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16890">
              <a:lnSpc>
                <a:spcPts val="1400"/>
              </a:lnSpc>
              <a:spcBef>
                <a:spcPts val="180"/>
              </a:spcBef>
            </a:pPr>
            <a:r>
              <a:rPr sz="1200" b="1" spc="-5" dirty="0">
                <a:latin typeface="Arial"/>
                <a:cs typeface="Arial"/>
              </a:rPr>
              <a:t>Myth: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Stress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is to blame</a:t>
            </a:r>
            <a:r>
              <a:rPr sz="1200" b="1" spc="-11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for 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domestic</a:t>
            </a:r>
            <a:r>
              <a:rPr sz="1200" b="1" spc="-2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abuse</a:t>
            </a:r>
            <a:endParaRPr sz="1200" dirty="0">
              <a:latin typeface="Arial"/>
              <a:cs typeface="Arial"/>
            </a:endParaRPr>
          </a:p>
          <a:p>
            <a:pPr marL="13335" marR="5080">
              <a:lnSpc>
                <a:spcPts val="1400"/>
              </a:lnSpc>
              <a:spcBef>
                <a:spcPts val="565"/>
              </a:spcBef>
            </a:pP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Fact: </a:t>
            </a:r>
            <a:r>
              <a:rPr sz="1200" spc="-30" dirty="0">
                <a:latin typeface="Arial"/>
                <a:cs typeface="Arial"/>
              </a:rPr>
              <a:t>Some </a:t>
            </a:r>
            <a:r>
              <a:rPr sz="1200" spc="10" dirty="0">
                <a:latin typeface="Arial"/>
                <a:cs typeface="Arial"/>
              </a:rPr>
              <a:t>people </a:t>
            </a:r>
            <a:r>
              <a:rPr sz="1200" spc="-10" dirty="0">
                <a:latin typeface="Arial"/>
                <a:cs typeface="Arial"/>
              </a:rPr>
              <a:t>who </a:t>
            </a:r>
            <a:r>
              <a:rPr sz="1200" dirty="0">
                <a:latin typeface="Arial"/>
                <a:cs typeface="Arial"/>
              </a:rPr>
              <a:t>abuse </a:t>
            </a:r>
            <a:r>
              <a:rPr sz="1200" spc="-15" dirty="0">
                <a:latin typeface="Arial"/>
                <a:cs typeface="Arial"/>
              </a:rPr>
              <a:t>their  </a:t>
            </a:r>
            <a:r>
              <a:rPr sz="1200" dirty="0">
                <a:latin typeface="Arial"/>
                <a:cs typeface="Arial"/>
              </a:rPr>
              <a:t>partners </a:t>
            </a:r>
            <a:r>
              <a:rPr sz="1200" spc="25" dirty="0">
                <a:latin typeface="Arial"/>
                <a:cs typeface="Arial"/>
              </a:rPr>
              <a:t>do </a:t>
            </a:r>
            <a:r>
              <a:rPr sz="1200" spc="-10" dirty="0">
                <a:latin typeface="Arial"/>
                <a:cs typeface="Arial"/>
              </a:rPr>
              <a:t>suffer from </a:t>
            </a:r>
            <a:r>
              <a:rPr sz="1200" spc="-15" dirty="0">
                <a:latin typeface="Arial"/>
                <a:cs typeface="Arial"/>
              </a:rPr>
              <a:t>stress. </a:t>
            </a:r>
            <a:r>
              <a:rPr sz="1200" spc="-10" dirty="0">
                <a:latin typeface="Arial"/>
                <a:cs typeface="Arial"/>
              </a:rPr>
              <a:t>Again,  </a:t>
            </a:r>
            <a:r>
              <a:rPr sz="1200" spc="-15" dirty="0">
                <a:latin typeface="Arial"/>
                <a:cs typeface="Arial"/>
              </a:rPr>
              <a:t>this is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factor </a:t>
            </a:r>
            <a:r>
              <a:rPr sz="1200" spc="-70" dirty="0">
                <a:latin typeface="Arial"/>
                <a:cs typeface="Arial"/>
              </a:rPr>
              <a:t>– </a:t>
            </a:r>
            <a:r>
              <a:rPr sz="1200" spc="-15" dirty="0">
                <a:latin typeface="Arial"/>
                <a:cs typeface="Arial"/>
              </a:rPr>
              <a:t>not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underlying  cause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abuse. </a:t>
            </a:r>
            <a:r>
              <a:rPr sz="1200" spc="-20" dirty="0">
                <a:latin typeface="Arial"/>
                <a:cs typeface="Arial"/>
              </a:rPr>
              <a:t>Many </a:t>
            </a:r>
            <a:r>
              <a:rPr sz="1200" spc="10" dirty="0">
                <a:latin typeface="Arial"/>
                <a:cs typeface="Arial"/>
              </a:rPr>
              <a:t>people  </a:t>
            </a:r>
            <a:r>
              <a:rPr sz="1200" spc="-10" dirty="0">
                <a:latin typeface="Arial"/>
                <a:cs typeface="Arial"/>
              </a:rPr>
              <a:t>who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spc="-5" dirty="0">
                <a:latin typeface="Arial"/>
                <a:cs typeface="Arial"/>
              </a:rPr>
              <a:t>stressed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spc="-20" dirty="0">
                <a:latin typeface="Arial"/>
                <a:cs typeface="Arial"/>
              </a:rPr>
              <a:t>never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abusive.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27500" y="3749420"/>
            <a:ext cx="2911475" cy="34480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7145" marR="833119">
              <a:lnSpc>
                <a:spcPts val="1400"/>
              </a:lnSpc>
              <a:spcBef>
                <a:spcPts val="180"/>
              </a:spcBef>
            </a:pPr>
            <a:r>
              <a:rPr sz="1200" b="1" spc="-5" dirty="0">
                <a:latin typeface="Arial"/>
                <a:cs typeface="Arial"/>
              </a:rPr>
              <a:t>Myth: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They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lose their temper  sometimes,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that’s</a:t>
            </a:r>
            <a:r>
              <a:rPr sz="1200" b="1" spc="-3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all</a:t>
            </a:r>
            <a:endParaRPr sz="1200" dirty="0">
              <a:latin typeface="Arial"/>
              <a:cs typeface="Arial"/>
            </a:endParaRPr>
          </a:p>
          <a:p>
            <a:pPr marL="17780" marR="160020">
              <a:lnSpc>
                <a:spcPts val="1400"/>
              </a:lnSpc>
              <a:spcBef>
                <a:spcPts val="565"/>
              </a:spcBef>
            </a:pP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Fact: </a:t>
            </a:r>
            <a:r>
              <a:rPr sz="1200" spc="-15" dirty="0">
                <a:latin typeface="Arial"/>
                <a:cs typeface="Arial"/>
              </a:rPr>
              <a:t>It </a:t>
            </a:r>
            <a:r>
              <a:rPr sz="1200" spc="-10" dirty="0">
                <a:latin typeface="Arial"/>
                <a:cs typeface="Arial"/>
              </a:rPr>
              <a:t>often </a:t>
            </a:r>
            <a:r>
              <a:rPr sz="1200" spc="-15" dirty="0">
                <a:latin typeface="Arial"/>
                <a:cs typeface="Arial"/>
              </a:rPr>
              <a:t>is </a:t>
            </a:r>
            <a:r>
              <a:rPr sz="1200" spc="5" dirty="0">
                <a:latin typeface="Arial"/>
                <a:cs typeface="Arial"/>
              </a:rPr>
              <a:t>said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spc="10" dirty="0">
                <a:latin typeface="Arial"/>
                <a:cs typeface="Arial"/>
              </a:rPr>
              <a:t>people </a:t>
            </a:r>
            <a:r>
              <a:rPr sz="1200" spc="-10" dirty="0">
                <a:latin typeface="Arial"/>
                <a:cs typeface="Arial"/>
              </a:rPr>
              <a:t>who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use  </a:t>
            </a:r>
            <a:r>
              <a:rPr sz="1200" spc="-10" dirty="0">
                <a:latin typeface="Arial"/>
                <a:cs typeface="Arial"/>
              </a:rPr>
              <a:t>abusive behaviours </a:t>
            </a:r>
            <a:r>
              <a:rPr sz="1200" dirty="0">
                <a:latin typeface="Arial"/>
                <a:cs typeface="Arial"/>
              </a:rPr>
              <a:t>“lose </a:t>
            </a:r>
            <a:r>
              <a:rPr sz="1200" spc="-15" dirty="0">
                <a:latin typeface="Arial"/>
                <a:cs typeface="Arial"/>
              </a:rPr>
              <a:t>their </a:t>
            </a:r>
            <a:r>
              <a:rPr sz="1200" spc="5" dirty="0">
                <a:latin typeface="Arial"/>
                <a:cs typeface="Arial"/>
              </a:rPr>
              <a:t>temper” 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dirty="0">
                <a:latin typeface="Arial"/>
                <a:cs typeface="Arial"/>
              </a:rPr>
              <a:t>“out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10" dirty="0">
                <a:latin typeface="Arial"/>
                <a:cs typeface="Arial"/>
              </a:rPr>
              <a:t>control”. </a:t>
            </a:r>
            <a:r>
              <a:rPr sz="1200" spc="-35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truth </a:t>
            </a:r>
            <a:r>
              <a:rPr sz="1200" spc="-15" dirty="0">
                <a:latin typeface="Arial"/>
                <a:cs typeface="Arial"/>
              </a:rPr>
              <a:t>is that  they are </a:t>
            </a:r>
            <a:r>
              <a:rPr sz="1200" spc="-5" dirty="0">
                <a:latin typeface="Arial"/>
                <a:cs typeface="Arial"/>
              </a:rPr>
              <a:t>very </a:t>
            </a:r>
            <a:r>
              <a:rPr sz="1200" dirty="0">
                <a:latin typeface="Arial"/>
                <a:cs typeface="Arial"/>
              </a:rPr>
              <a:t>much </a:t>
            </a:r>
            <a:r>
              <a:rPr sz="1200" spc="-15" dirty="0">
                <a:latin typeface="Arial"/>
                <a:cs typeface="Arial"/>
              </a:rPr>
              <a:t>in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control.</a:t>
            </a:r>
            <a:endParaRPr sz="1200" dirty="0">
              <a:latin typeface="Arial"/>
              <a:cs typeface="Arial"/>
            </a:endParaRPr>
          </a:p>
          <a:p>
            <a:pPr marL="12700" marR="138430">
              <a:lnSpc>
                <a:spcPts val="1400"/>
              </a:lnSpc>
              <a:spcBef>
                <a:spcPts val="570"/>
              </a:spcBef>
            </a:pPr>
            <a:r>
              <a:rPr sz="1200" dirty="0">
                <a:latin typeface="Arial"/>
                <a:cs typeface="Arial"/>
              </a:rPr>
              <a:t>Abusers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spc="-20" dirty="0">
                <a:latin typeface="Arial"/>
                <a:cs typeface="Arial"/>
              </a:rPr>
              <a:t>usually </a:t>
            </a:r>
            <a:r>
              <a:rPr sz="1200" spc="-10" dirty="0">
                <a:latin typeface="Arial"/>
                <a:cs typeface="Arial"/>
              </a:rPr>
              <a:t>selective </a:t>
            </a:r>
            <a:r>
              <a:rPr sz="1200" dirty="0">
                <a:latin typeface="Arial"/>
                <a:cs typeface="Arial"/>
              </a:rPr>
              <a:t>about  </a:t>
            </a:r>
            <a:r>
              <a:rPr sz="1200" spc="-10" dirty="0">
                <a:latin typeface="Arial"/>
                <a:cs typeface="Arial"/>
              </a:rPr>
              <a:t>when </a:t>
            </a:r>
            <a:r>
              <a:rPr sz="1200" spc="-15" dirty="0">
                <a:latin typeface="Arial"/>
                <a:cs typeface="Arial"/>
              </a:rPr>
              <a:t>they hit their </a:t>
            </a:r>
            <a:r>
              <a:rPr sz="1200" spc="-10" dirty="0">
                <a:latin typeface="Arial"/>
                <a:cs typeface="Arial"/>
              </a:rPr>
              <a:t>partner, </a:t>
            </a:r>
            <a:r>
              <a:rPr sz="1200" spc="-15" dirty="0">
                <a:latin typeface="Arial"/>
                <a:cs typeface="Arial"/>
              </a:rPr>
              <a:t>for </a:t>
            </a:r>
            <a:r>
              <a:rPr sz="1200" spc="-10" dirty="0">
                <a:latin typeface="Arial"/>
                <a:cs typeface="Arial"/>
              </a:rPr>
              <a:t>example </a:t>
            </a:r>
            <a:r>
              <a:rPr sz="1200" spc="-15" dirty="0">
                <a:latin typeface="Arial"/>
                <a:cs typeface="Arial"/>
              </a:rPr>
              <a:t>in  </a:t>
            </a:r>
            <a:r>
              <a:rPr sz="1200" spc="-5" dirty="0">
                <a:latin typeface="Arial"/>
                <a:cs typeface="Arial"/>
              </a:rPr>
              <a:t>private </a:t>
            </a:r>
            <a:r>
              <a:rPr sz="1200" spc="-10" dirty="0">
                <a:latin typeface="Arial"/>
                <a:cs typeface="Arial"/>
              </a:rPr>
              <a:t>or when the </a:t>
            </a:r>
            <a:r>
              <a:rPr sz="1200" spc="-5" dirty="0">
                <a:latin typeface="Arial"/>
                <a:cs typeface="Arial"/>
              </a:rPr>
              <a:t>children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spc="-10" dirty="0">
                <a:latin typeface="Arial"/>
                <a:cs typeface="Arial"/>
              </a:rPr>
              <a:t>asleep.  </a:t>
            </a:r>
            <a:r>
              <a:rPr sz="1200" spc="-35" dirty="0">
                <a:latin typeface="Arial"/>
                <a:cs typeface="Arial"/>
              </a:rPr>
              <a:t>They </a:t>
            </a:r>
            <a:r>
              <a:rPr sz="1200" spc="-5" dirty="0">
                <a:latin typeface="Arial"/>
                <a:cs typeface="Arial"/>
              </a:rPr>
              <a:t>choose </a:t>
            </a:r>
            <a:r>
              <a:rPr sz="1200" spc="-15" dirty="0">
                <a:latin typeface="Arial"/>
                <a:cs typeface="Arial"/>
              </a:rPr>
              <a:t>not to </a:t>
            </a:r>
            <a:r>
              <a:rPr sz="1200" spc="-10" dirty="0">
                <a:latin typeface="Arial"/>
                <a:cs typeface="Arial"/>
              </a:rPr>
              <a:t>mark </a:t>
            </a:r>
            <a:r>
              <a:rPr sz="1200" spc="-15" dirty="0">
                <a:latin typeface="Arial"/>
                <a:cs typeface="Arial"/>
              </a:rPr>
              <a:t>their </a:t>
            </a:r>
            <a:r>
              <a:rPr sz="1200" spc="5" dirty="0">
                <a:latin typeface="Arial"/>
                <a:cs typeface="Arial"/>
              </a:rPr>
              <a:t>face </a:t>
            </a:r>
            <a:r>
              <a:rPr sz="1200" spc="-10" dirty="0">
                <a:latin typeface="Arial"/>
                <a:cs typeface="Arial"/>
              </a:rPr>
              <a:t>or  </a:t>
            </a:r>
            <a:r>
              <a:rPr sz="1200" spc="-15" dirty="0">
                <a:latin typeface="Arial"/>
                <a:cs typeface="Arial"/>
              </a:rPr>
              <a:t>other </a:t>
            </a:r>
            <a:r>
              <a:rPr sz="1200" spc="10" dirty="0">
                <a:latin typeface="Arial"/>
                <a:cs typeface="Arial"/>
              </a:rPr>
              <a:t>parts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25" dirty="0">
                <a:latin typeface="Arial"/>
                <a:cs typeface="Arial"/>
              </a:rPr>
              <a:t>body </a:t>
            </a:r>
            <a:r>
              <a:rPr sz="1200" dirty="0">
                <a:latin typeface="Arial"/>
                <a:cs typeface="Arial"/>
              </a:rPr>
              <a:t>which </a:t>
            </a:r>
            <a:r>
              <a:rPr sz="1200" spc="-30" dirty="0">
                <a:latin typeface="Arial"/>
                <a:cs typeface="Arial"/>
              </a:rPr>
              <a:t>show.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They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340"/>
              </a:lnSpc>
            </a:pPr>
            <a:r>
              <a:rPr sz="1200" spc="-20" dirty="0">
                <a:latin typeface="Arial"/>
                <a:cs typeface="Arial"/>
              </a:rPr>
              <a:t>never </a:t>
            </a:r>
            <a:r>
              <a:rPr sz="1200" dirty="0">
                <a:latin typeface="Arial"/>
                <a:cs typeface="Arial"/>
              </a:rPr>
              <a:t>“lose </a:t>
            </a:r>
            <a:r>
              <a:rPr sz="1200" spc="-15" dirty="0">
                <a:latin typeface="Arial"/>
                <a:cs typeface="Arial"/>
              </a:rPr>
              <a:t>their </a:t>
            </a:r>
            <a:r>
              <a:rPr sz="1200" spc="5" dirty="0">
                <a:latin typeface="Arial"/>
                <a:cs typeface="Arial"/>
              </a:rPr>
              <a:t>temper”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15" dirty="0">
                <a:latin typeface="Arial"/>
                <a:cs typeface="Arial"/>
              </a:rPr>
              <a:t>other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people.</a:t>
            </a:r>
          </a:p>
          <a:p>
            <a:pPr marL="12700" marR="214629">
              <a:lnSpc>
                <a:spcPts val="1400"/>
              </a:lnSpc>
              <a:spcBef>
                <a:spcPts val="60"/>
              </a:spcBef>
            </a:pPr>
            <a:r>
              <a:rPr sz="1200" spc="-30" dirty="0">
                <a:latin typeface="Arial"/>
                <a:cs typeface="Arial"/>
              </a:rPr>
              <a:t>This </a:t>
            </a:r>
            <a:r>
              <a:rPr sz="1200" dirty="0">
                <a:latin typeface="Arial"/>
                <a:cs typeface="Arial"/>
              </a:rPr>
              <a:t>suggests </a:t>
            </a:r>
            <a:r>
              <a:rPr sz="1200" spc="-15" dirty="0">
                <a:latin typeface="Arial"/>
                <a:cs typeface="Arial"/>
              </a:rPr>
              <a:t>they are </a:t>
            </a:r>
            <a:r>
              <a:rPr sz="1200" spc="-5" dirty="0">
                <a:latin typeface="Arial"/>
                <a:cs typeface="Arial"/>
              </a:rPr>
              <a:t>very </a:t>
            </a:r>
            <a:r>
              <a:rPr sz="1200" spc="-15" dirty="0">
                <a:latin typeface="Arial"/>
                <a:cs typeface="Arial"/>
              </a:rPr>
              <a:t>aware of  what they are </a:t>
            </a:r>
            <a:r>
              <a:rPr sz="1200" spc="10" dirty="0">
                <a:latin typeface="Arial"/>
                <a:cs typeface="Arial"/>
              </a:rPr>
              <a:t>doing and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spc="5" dirty="0">
                <a:latin typeface="Arial"/>
                <a:cs typeface="Arial"/>
              </a:rPr>
              <a:t>“in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control”.</a:t>
            </a:r>
            <a:endParaRPr sz="1200" dirty="0">
              <a:latin typeface="Arial"/>
              <a:cs typeface="Arial"/>
            </a:endParaRPr>
          </a:p>
          <a:p>
            <a:pPr marL="12700" marR="225425">
              <a:lnSpc>
                <a:spcPts val="1400"/>
              </a:lnSpc>
              <a:spcBef>
                <a:spcPts val="565"/>
              </a:spcBef>
            </a:pPr>
            <a:r>
              <a:rPr sz="1200" spc="-20" dirty="0">
                <a:latin typeface="Arial"/>
                <a:cs typeface="Arial"/>
              </a:rPr>
              <a:t>Many </a:t>
            </a:r>
            <a:r>
              <a:rPr sz="1200" dirty="0">
                <a:latin typeface="Arial"/>
                <a:cs typeface="Arial"/>
              </a:rPr>
              <a:t>abuse </a:t>
            </a:r>
            <a:r>
              <a:rPr sz="1200" spc="-15" dirty="0">
                <a:latin typeface="Arial"/>
                <a:cs typeface="Arial"/>
              </a:rPr>
              <a:t>their </a:t>
            </a:r>
            <a:r>
              <a:rPr sz="1200" dirty="0">
                <a:latin typeface="Arial"/>
                <a:cs typeface="Arial"/>
              </a:rPr>
              <a:t>partners </a:t>
            </a:r>
            <a:r>
              <a:rPr sz="1200" spc="-20" dirty="0">
                <a:latin typeface="Arial"/>
                <a:cs typeface="Arial"/>
              </a:rPr>
              <a:t>emotionally 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0" dirty="0">
                <a:latin typeface="Arial"/>
                <a:cs typeface="Arial"/>
              </a:rPr>
              <a:t>psychologically, </a:t>
            </a:r>
            <a:r>
              <a:rPr sz="1200" spc="-15" dirty="0">
                <a:latin typeface="Arial"/>
                <a:cs typeface="Arial"/>
              </a:rPr>
              <a:t>without </a:t>
            </a:r>
            <a:r>
              <a:rPr sz="1200" spc="-20" dirty="0">
                <a:latin typeface="Arial"/>
                <a:cs typeface="Arial"/>
              </a:rPr>
              <a:t>ever </a:t>
            </a:r>
            <a:r>
              <a:rPr sz="1200" spc="-10" dirty="0">
                <a:latin typeface="Arial"/>
                <a:cs typeface="Arial"/>
              </a:rPr>
              <a:t>using  </a:t>
            </a:r>
            <a:r>
              <a:rPr sz="1200" dirty="0">
                <a:latin typeface="Arial"/>
                <a:cs typeface="Arial"/>
              </a:rPr>
              <a:t>physical </a:t>
            </a:r>
            <a:r>
              <a:rPr sz="1200" spc="-10" dirty="0">
                <a:latin typeface="Arial"/>
                <a:cs typeface="Arial"/>
              </a:rPr>
              <a:t>violence. </a:t>
            </a:r>
            <a:r>
              <a:rPr sz="1200" spc="-30" dirty="0">
                <a:latin typeface="Arial"/>
                <a:cs typeface="Arial"/>
              </a:rPr>
              <a:t>This </a:t>
            </a:r>
            <a:r>
              <a:rPr sz="1200" spc="-15" dirty="0">
                <a:latin typeface="Arial"/>
                <a:cs typeface="Arial"/>
              </a:rPr>
              <a:t>shows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extent  of their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control.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90584" y="2358230"/>
            <a:ext cx="2828925" cy="20593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74650">
              <a:lnSpc>
                <a:spcPts val="1400"/>
              </a:lnSpc>
              <a:spcBef>
                <a:spcPts val="180"/>
              </a:spcBef>
            </a:pPr>
            <a:r>
              <a:rPr sz="1200" b="1" spc="-5" dirty="0">
                <a:latin typeface="Arial"/>
                <a:cs typeface="Arial"/>
              </a:rPr>
              <a:t>Myth: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Domestic abuse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is a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private 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matter, </a:t>
            </a:r>
            <a:r>
              <a:rPr sz="1200" b="1" spc="-20" dirty="0">
                <a:solidFill>
                  <a:srgbClr val="E5007D"/>
                </a:solidFill>
                <a:latin typeface="Arial"/>
                <a:cs typeface="Arial"/>
              </a:rPr>
              <a:t>you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shouldn’t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get</a:t>
            </a:r>
            <a:r>
              <a:rPr sz="1200" b="1" spc="-65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E5007D"/>
                </a:solidFill>
                <a:latin typeface="Arial"/>
                <a:cs typeface="Arial"/>
              </a:rPr>
              <a:t>involved</a:t>
            </a:r>
            <a:endParaRPr sz="1200" dirty="0">
              <a:latin typeface="Arial"/>
              <a:cs typeface="Arial"/>
            </a:endParaRPr>
          </a:p>
          <a:p>
            <a:pPr marL="13335" marR="5080">
              <a:lnSpc>
                <a:spcPts val="1400"/>
              </a:lnSpc>
              <a:spcBef>
                <a:spcPts val="565"/>
              </a:spcBef>
            </a:pP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Fact: </a:t>
            </a:r>
            <a:r>
              <a:rPr sz="1200" spc="-40" dirty="0">
                <a:latin typeface="Arial"/>
                <a:cs typeface="Arial"/>
              </a:rPr>
              <a:t>For </a:t>
            </a:r>
            <a:r>
              <a:rPr sz="1200" spc="-15" dirty="0">
                <a:latin typeface="Arial"/>
                <a:cs typeface="Arial"/>
              </a:rPr>
              <a:t>far too </a:t>
            </a:r>
            <a:r>
              <a:rPr sz="1200" dirty="0">
                <a:latin typeface="Arial"/>
                <a:cs typeface="Arial"/>
              </a:rPr>
              <a:t>long domestic abuse </a:t>
            </a:r>
            <a:r>
              <a:rPr sz="1200" spc="-15" dirty="0">
                <a:latin typeface="Arial"/>
                <a:cs typeface="Arial"/>
              </a:rPr>
              <a:t>has  </a:t>
            </a:r>
            <a:r>
              <a:rPr sz="1200" spc="5" dirty="0">
                <a:latin typeface="Arial"/>
                <a:cs typeface="Arial"/>
              </a:rPr>
              <a:t>been </a:t>
            </a:r>
            <a:r>
              <a:rPr sz="1200" spc="-10" dirty="0">
                <a:latin typeface="Arial"/>
                <a:cs typeface="Arial"/>
              </a:rPr>
              <a:t>allowed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happen behind closed  </a:t>
            </a:r>
            <a:r>
              <a:rPr sz="1200" dirty="0">
                <a:latin typeface="Arial"/>
                <a:cs typeface="Arial"/>
              </a:rPr>
              <a:t>doors. </a:t>
            </a:r>
            <a:r>
              <a:rPr sz="1200" spc="-20" dirty="0">
                <a:latin typeface="Arial"/>
                <a:cs typeface="Arial"/>
              </a:rPr>
              <a:t>People think </a:t>
            </a:r>
            <a:r>
              <a:rPr sz="1200" spc="-15" dirty="0">
                <a:latin typeface="Arial"/>
                <a:cs typeface="Arial"/>
              </a:rPr>
              <a:t>what </a:t>
            </a:r>
            <a:r>
              <a:rPr sz="1200" spc="5" dirty="0">
                <a:latin typeface="Arial"/>
                <a:cs typeface="Arial"/>
              </a:rPr>
              <a:t>goes </a:t>
            </a:r>
            <a:r>
              <a:rPr sz="1200" spc="-10" dirty="0">
                <a:latin typeface="Arial"/>
                <a:cs typeface="Arial"/>
              </a:rPr>
              <a:t>on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10" dirty="0">
                <a:latin typeface="Arial"/>
                <a:cs typeface="Arial"/>
              </a:rPr>
              <a:t>the  </a:t>
            </a:r>
            <a:r>
              <a:rPr sz="1200" spc="-15" dirty="0">
                <a:latin typeface="Arial"/>
                <a:cs typeface="Arial"/>
              </a:rPr>
              <a:t>home is </a:t>
            </a:r>
            <a:r>
              <a:rPr sz="1200" spc="-10" dirty="0">
                <a:latin typeface="Arial"/>
                <a:cs typeface="Arial"/>
              </a:rPr>
              <a:t>private,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not their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problem.</a:t>
            </a:r>
          </a:p>
          <a:p>
            <a:pPr marL="13335" marR="109220">
              <a:lnSpc>
                <a:spcPts val="1400"/>
              </a:lnSpc>
            </a:pPr>
            <a:r>
              <a:rPr sz="1200" spc="-5" dirty="0">
                <a:latin typeface="Arial"/>
                <a:cs typeface="Arial"/>
              </a:rPr>
              <a:t>Domestic </a:t>
            </a:r>
            <a:r>
              <a:rPr sz="1200" dirty="0">
                <a:latin typeface="Arial"/>
                <a:cs typeface="Arial"/>
              </a:rPr>
              <a:t>abuse </a:t>
            </a:r>
            <a:r>
              <a:rPr sz="1200" spc="-15" dirty="0">
                <a:latin typeface="Arial"/>
                <a:cs typeface="Arial"/>
              </a:rPr>
              <a:t>is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crime </a:t>
            </a:r>
            <a:r>
              <a:rPr sz="1200" spc="-20" dirty="0">
                <a:latin typeface="Arial"/>
                <a:cs typeface="Arial"/>
              </a:rPr>
              <a:t>wherever </a:t>
            </a:r>
            <a:r>
              <a:rPr sz="1200" spc="-15" dirty="0">
                <a:latin typeface="Arial"/>
                <a:cs typeface="Arial"/>
              </a:rPr>
              <a:t>it  </a:t>
            </a:r>
            <a:r>
              <a:rPr sz="1200" spc="5" dirty="0">
                <a:latin typeface="Arial"/>
                <a:cs typeface="Arial"/>
              </a:rPr>
              <a:t>occurs. </a:t>
            </a:r>
            <a:r>
              <a:rPr sz="1200" spc="-15" dirty="0">
                <a:latin typeface="Arial"/>
                <a:cs typeface="Arial"/>
              </a:rPr>
              <a:t>It is </a:t>
            </a:r>
            <a:r>
              <a:rPr sz="1200" spc="-10" dirty="0">
                <a:latin typeface="Arial"/>
                <a:cs typeface="Arial"/>
              </a:rPr>
              <a:t>against the </a:t>
            </a:r>
            <a:r>
              <a:rPr sz="1200" spc="-30" dirty="0">
                <a:latin typeface="Arial"/>
                <a:cs typeface="Arial"/>
              </a:rPr>
              <a:t>law. </a:t>
            </a:r>
            <a:r>
              <a:rPr sz="1200" spc="-55" dirty="0">
                <a:latin typeface="Arial"/>
                <a:cs typeface="Arial"/>
              </a:rPr>
              <a:t>We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spc="-20" dirty="0">
                <a:latin typeface="Arial"/>
                <a:cs typeface="Arial"/>
              </a:rPr>
              <a:t>all  </a:t>
            </a:r>
            <a:r>
              <a:rPr sz="1200" spc="5" dirty="0">
                <a:latin typeface="Arial"/>
                <a:cs typeface="Arial"/>
              </a:rPr>
              <a:t>affected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dirty="0">
                <a:latin typeface="Arial"/>
                <a:cs typeface="Arial"/>
              </a:rPr>
              <a:t>domestic abuse; </a:t>
            </a:r>
            <a:r>
              <a:rPr sz="1200" spc="-15" dirty="0">
                <a:latin typeface="Arial"/>
                <a:cs typeface="Arial"/>
              </a:rPr>
              <a:t>we </a:t>
            </a:r>
            <a:r>
              <a:rPr sz="1200" spc="-20" dirty="0">
                <a:latin typeface="Arial"/>
                <a:cs typeface="Arial"/>
              </a:rPr>
              <a:t>all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have  </a:t>
            </a:r>
            <a:r>
              <a:rPr sz="1200" spc="-5" dirty="0">
                <a:latin typeface="Arial"/>
                <a:cs typeface="Arial"/>
              </a:rPr>
              <a:t>a responsibility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speak </a:t>
            </a:r>
            <a:r>
              <a:rPr sz="1200" spc="-15" dirty="0">
                <a:latin typeface="Arial"/>
                <a:cs typeface="Arial"/>
              </a:rPr>
              <a:t>out </a:t>
            </a:r>
            <a:r>
              <a:rPr sz="1200" spc="-10" dirty="0">
                <a:latin typeface="Arial"/>
                <a:cs typeface="Arial"/>
              </a:rPr>
              <a:t>against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it.</a:t>
            </a:r>
            <a:endParaRPr sz="1200" dirty="0">
              <a:latin typeface="Arial"/>
              <a:cs typeface="Arial"/>
            </a:endParaRPr>
          </a:p>
          <a:p>
            <a:pPr marL="13335">
              <a:lnSpc>
                <a:spcPts val="1360"/>
              </a:lnSpc>
            </a:pPr>
            <a:r>
              <a:rPr sz="1200" spc="-15" dirty="0">
                <a:latin typeface="Arial"/>
                <a:cs typeface="Arial"/>
              </a:rPr>
              <a:t>Only then </a:t>
            </a:r>
            <a:r>
              <a:rPr sz="1200" spc="10" dirty="0">
                <a:latin typeface="Arial"/>
                <a:cs typeface="Arial"/>
              </a:rPr>
              <a:t>can </a:t>
            </a:r>
            <a:r>
              <a:rPr sz="1200" spc="-15" dirty="0">
                <a:latin typeface="Arial"/>
                <a:cs typeface="Arial"/>
              </a:rPr>
              <a:t>we </a:t>
            </a:r>
            <a:r>
              <a:rPr sz="1200" spc="-5" dirty="0">
                <a:latin typeface="Arial"/>
                <a:cs typeface="Arial"/>
              </a:rPr>
              <a:t>tackle </a:t>
            </a:r>
            <a:r>
              <a:rPr sz="1200" spc="-10" dirty="0">
                <a:latin typeface="Arial"/>
                <a:cs typeface="Arial"/>
              </a:rPr>
              <a:t>it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effectively.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20974" y="4556494"/>
            <a:ext cx="2682240" cy="13474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690245" indent="-635">
              <a:lnSpc>
                <a:spcPts val="1400"/>
              </a:lnSpc>
              <a:spcBef>
                <a:spcPts val="180"/>
              </a:spcBef>
            </a:pPr>
            <a:r>
              <a:rPr sz="1200" b="1" spc="-5" dirty="0">
                <a:latin typeface="Arial"/>
                <a:cs typeface="Arial"/>
              </a:rPr>
              <a:t>Myth: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Men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can’t</a:t>
            </a:r>
            <a:r>
              <a:rPr sz="1200" b="1" spc="-8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experience  domestic</a:t>
            </a:r>
            <a:r>
              <a:rPr sz="1200" b="1" spc="-2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abuse</a:t>
            </a:r>
            <a:endParaRPr sz="1200" dirty="0">
              <a:latin typeface="Arial"/>
              <a:cs typeface="Arial"/>
            </a:endParaRPr>
          </a:p>
          <a:p>
            <a:pPr marL="13335" marR="5080">
              <a:lnSpc>
                <a:spcPts val="1400"/>
              </a:lnSpc>
              <a:spcBef>
                <a:spcPts val="565"/>
              </a:spcBef>
            </a:pP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Fact: </a:t>
            </a:r>
            <a:r>
              <a:rPr sz="1200" spc="-5" dirty="0">
                <a:latin typeface="Arial"/>
                <a:cs typeface="Arial"/>
              </a:rPr>
              <a:t>Although </a:t>
            </a:r>
            <a:r>
              <a:rPr sz="1200" spc="-15" dirty="0">
                <a:latin typeface="Arial"/>
                <a:cs typeface="Arial"/>
              </a:rPr>
              <a:t>women are  </a:t>
            </a:r>
            <a:r>
              <a:rPr sz="1200" spc="-5" dirty="0">
                <a:latin typeface="Arial"/>
                <a:cs typeface="Arial"/>
              </a:rPr>
              <a:t>disproportionately </a:t>
            </a:r>
            <a:r>
              <a:rPr sz="1200" spc="5" dirty="0">
                <a:latin typeface="Arial"/>
                <a:cs typeface="Arial"/>
              </a:rPr>
              <a:t>affected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dirty="0">
                <a:latin typeface="Arial"/>
                <a:cs typeface="Arial"/>
              </a:rPr>
              <a:t>domestic  </a:t>
            </a:r>
            <a:r>
              <a:rPr sz="1200" spc="-10" dirty="0">
                <a:latin typeface="Arial"/>
                <a:cs typeface="Arial"/>
              </a:rPr>
              <a:t>abuse, it </a:t>
            </a:r>
            <a:r>
              <a:rPr sz="1200" spc="-15" dirty="0">
                <a:latin typeface="Arial"/>
                <a:cs typeface="Arial"/>
              </a:rPr>
              <a:t>is </a:t>
            </a:r>
            <a:r>
              <a:rPr sz="1200" spc="-5" dirty="0">
                <a:latin typeface="Arial"/>
                <a:cs typeface="Arial"/>
              </a:rPr>
              <a:t>certainly a very </a:t>
            </a:r>
            <a:r>
              <a:rPr sz="1200" spc="-15" dirty="0">
                <a:latin typeface="Arial"/>
                <a:cs typeface="Arial"/>
              </a:rPr>
              <a:t>real issue  for </a:t>
            </a:r>
            <a:r>
              <a:rPr sz="1200" spc="-20" dirty="0">
                <a:latin typeface="Arial"/>
                <a:cs typeface="Arial"/>
              </a:rPr>
              <a:t>male </a:t>
            </a:r>
            <a:r>
              <a:rPr sz="1200" spc="-10" dirty="0">
                <a:latin typeface="Arial"/>
                <a:cs typeface="Arial"/>
              </a:rPr>
              <a:t>survivors </a:t>
            </a:r>
            <a:r>
              <a:rPr sz="1200" spc="-20" dirty="0">
                <a:latin typeface="Arial"/>
                <a:cs typeface="Arial"/>
              </a:rPr>
              <a:t>too,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heterosexual,  </a:t>
            </a:r>
            <a:r>
              <a:rPr sz="1200" spc="5" dirty="0">
                <a:latin typeface="Arial"/>
                <a:cs typeface="Arial"/>
              </a:rPr>
              <a:t>gay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other </a:t>
            </a:r>
            <a:r>
              <a:rPr sz="1200" dirty="0">
                <a:latin typeface="Arial"/>
                <a:cs typeface="Arial"/>
              </a:rPr>
              <a:t>kinds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relationships.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75824" y="6100394"/>
            <a:ext cx="2366645" cy="81406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11125">
              <a:lnSpc>
                <a:spcPts val="1400"/>
              </a:lnSpc>
              <a:spcBef>
                <a:spcPts val="180"/>
              </a:spcBef>
            </a:pPr>
            <a:r>
              <a:rPr sz="1200" b="1" spc="-5" dirty="0">
                <a:latin typeface="Arial"/>
                <a:cs typeface="Arial"/>
              </a:rPr>
              <a:t>Myth: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Perpetrators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of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domestic  abuse cannot</a:t>
            </a:r>
            <a:r>
              <a:rPr sz="1200" b="1" spc="-3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change</a:t>
            </a:r>
            <a:endParaRPr sz="1200" dirty="0">
              <a:latin typeface="Arial"/>
              <a:cs typeface="Arial"/>
            </a:endParaRPr>
          </a:p>
          <a:p>
            <a:pPr marL="13335" marR="5080">
              <a:lnSpc>
                <a:spcPts val="1400"/>
              </a:lnSpc>
              <a:spcBef>
                <a:spcPts val="565"/>
              </a:spcBef>
            </a:pP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Fact: </a:t>
            </a:r>
            <a:r>
              <a:rPr sz="1200" spc="-15" dirty="0">
                <a:latin typeface="Arial"/>
                <a:cs typeface="Arial"/>
              </a:rPr>
              <a:t>Perpetrators </a:t>
            </a:r>
            <a:r>
              <a:rPr sz="1200" spc="10" dirty="0">
                <a:latin typeface="Arial"/>
                <a:cs typeface="Arial"/>
              </a:rPr>
              <a:t>can </a:t>
            </a:r>
            <a:r>
              <a:rPr sz="1200" dirty="0">
                <a:latin typeface="Arial"/>
                <a:cs typeface="Arial"/>
              </a:rPr>
              <a:t>change.  </a:t>
            </a:r>
            <a:r>
              <a:rPr sz="1200" spc="-35" dirty="0">
                <a:latin typeface="Arial"/>
                <a:cs typeface="Arial"/>
              </a:rPr>
              <a:t>Treatment </a:t>
            </a:r>
            <a:r>
              <a:rPr sz="1200" spc="10" dirty="0">
                <a:latin typeface="Arial"/>
                <a:cs typeface="Arial"/>
              </a:rPr>
              <a:t>and support </a:t>
            </a:r>
            <a:r>
              <a:rPr sz="1200" spc="-15" dirty="0">
                <a:latin typeface="Arial"/>
                <a:cs typeface="Arial"/>
              </a:rPr>
              <a:t>is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available.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3789" y="2588308"/>
            <a:ext cx="23768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5" dirty="0">
                <a:solidFill>
                  <a:srgbClr val="E5007D"/>
                </a:solidFill>
                <a:latin typeface="Arial"/>
                <a:cs typeface="Arial"/>
              </a:rPr>
              <a:t>Myth </a:t>
            </a:r>
            <a:r>
              <a:rPr sz="1700" b="1" spc="-5" dirty="0">
                <a:solidFill>
                  <a:srgbClr val="E5007D"/>
                </a:solidFill>
                <a:latin typeface="Arial"/>
                <a:cs typeface="Arial"/>
              </a:rPr>
              <a:t>busting</a:t>
            </a:r>
            <a:r>
              <a:rPr sz="1700" b="1" spc="-8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82827"/>
                </a:solidFill>
                <a:latin typeface="Arial"/>
                <a:cs typeface="Arial"/>
              </a:rPr>
              <a:t>continued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0300" y="614441"/>
            <a:ext cx="16490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1/ Understanding the</a:t>
            </a:r>
            <a:r>
              <a:rPr sz="1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issue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38163" y="229814"/>
            <a:ext cx="148399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1/ Understanding the</a:t>
            </a:r>
            <a:r>
              <a:rPr sz="900" b="1" spc="-1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issue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5168" y="229808"/>
            <a:ext cx="63436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5" dirty="0">
                <a:latin typeface="Arial"/>
                <a:cs typeface="Arial"/>
              </a:rPr>
              <a:t>Introduction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14060" y="229808"/>
            <a:ext cx="82613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2/ </a:t>
            </a:r>
            <a:r>
              <a:rPr sz="900" spc="-20" dirty="0">
                <a:latin typeface="Arial"/>
                <a:cs typeface="Arial"/>
              </a:rPr>
              <a:t>Taking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action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85443" y="229808"/>
            <a:ext cx="56896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75" dirty="0">
                <a:latin typeface="Arial"/>
                <a:cs typeface="Arial"/>
              </a:rPr>
              <a:t>R</a:t>
            </a:r>
            <a:r>
              <a:rPr sz="900" spc="5" dirty="0">
                <a:latin typeface="Arial"/>
                <a:cs typeface="Arial"/>
              </a:rPr>
              <a:t>esources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0693400" cy="756285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4830" y="0"/>
            <a:ext cx="601504" cy="126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C3DF159-A62C-40A0-86EB-55F5FCDB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50"/>
            <a:ext cx="10693400" cy="7561100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06B02-58CA-4656-B051-4860B0DD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25" y="5000625"/>
            <a:ext cx="9554152" cy="12957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Taking Action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DDC647-9031-4B8C-B212-04560303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4830" y="0"/>
            <a:ext cx="601504" cy="126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9A777-EEAA-433A-93A6-1B6E88378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CA55E4-D913-424C-8714-45A926801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DA9A0-11A2-4492-9E4D-A27EDEBE4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602" r="1" b="14835"/>
          <a:stretch/>
        </p:blipFill>
        <p:spPr>
          <a:xfrm>
            <a:off x="393701" y="504825"/>
            <a:ext cx="9906000" cy="5031384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3249BD-DA23-47A8-93B3-253395D5A079}"/>
              </a:ext>
            </a:extLst>
          </p:cNvPr>
          <p:cNvSpPr txBox="1"/>
          <p:nvPr/>
        </p:nvSpPr>
        <p:spPr>
          <a:xfrm>
            <a:off x="5559373" y="7575550"/>
            <a:ext cx="2483229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://commons.wikimedia.org/wiki/File:Sunset_at_Karon_Beach,_Phuket,_Thailand_4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3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42192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8084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9467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9670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0300" y="614441"/>
            <a:ext cx="97599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2/ 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Taking</a:t>
            </a:r>
            <a:r>
              <a:rPr sz="1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277" y="2593809"/>
            <a:ext cx="3091815" cy="1741502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253365">
              <a:lnSpc>
                <a:spcPts val="1900"/>
              </a:lnSpc>
              <a:spcBef>
                <a:spcPts val="280"/>
              </a:spcBef>
            </a:pPr>
            <a:r>
              <a:rPr sz="1700" b="1" spc="-10" dirty="0">
                <a:solidFill>
                  <a:srgbClr val="E5007D"/>
                </a:solidFill>
                <a:latin typeface="Arial"/>
                <a:cs typeface="Arial"/>
              </a:rPr>
              <a:t>Workplace </a:t>
            </a:r>
            <a:r>
              <a:rPr sz="1700" b="1" spc="-15" dirty="0">
                <a:solidFill>
                  <a:srgbClr val="E5007D"/>
                </a:solidFill>
                <a:latin typeface="Arial"/>
                <a:cs typeface="Arial"/>
              </a:rPr>
              <a:t>policy/guidance  </a:t>
            </a:r>
            <a:r>
              <a:rPr lang="en-GB" sz="1700" b="1" dirty="0">
                <a:solidFill>
                  <a:srgbClr val="282827"/>
                </a:solidFill>
                <a:latin typeface="Arial"/>
                <a:cs typeface="Arial"/>
              </a:rPr>
              <a:t>The NCIs has adopted a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workplace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policy</a:t>
            </a:r>
            <a:r>
              <a:rPr lang="en-GB" sz="1700" b="1" spc="-15" dirty="0">
                <a:solidFill>
                  <a:srgbClr val="282827"/>
                </a:solidFill>
                <a:latin typeface="Arial"/>
                <a:cs typeface="Arial"/>
              </a:rPr>
              <a:t> and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guidance </a:t>
            </a:r>
            <a:r>
              <a:rPr lang="en-GB" sz="1700" b="1" spc="-15" dirty="0">
                <a:solidFill>
                  <a:srgbClr val="282827"/>
                </a:solidFill>
                <a:latin typeface="Arial"/>
                <a:cs typeface="Arial"/>
              </a:rPr>
              <a:t>which is intended to raise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awareness,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identify 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responsibilities and</a:t>
            </a:r>
            <a:r>
              <a:rPr sz="1700" b="1" spc="-65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ensure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864"/>
              </a:lnSpc>
            </a:pP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provision,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support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and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safety.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6526" y="2658826"/>
            <a:ext cx="2657475" cy="110030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en-GB" sz="1200" spc="-5" dirty="0">
                <a:latin typeface="Arial"/>
                <a:cs typeface="Arial"/>
              </a:rPr>
              <a:t>The policy and guidance</a:t>
            </a:r>
            <a:r>
              <a:rPr sz="1200" spc="-15" dirty="0">
                <a:latin typeface="Arial"/>
                <a:cs typeface="Arial"/>
              </a:rPr>
              <a:t>will </a:t>
            </a:r>
            <a:r>
              <a:rPr sz="1200" dirty="0">
                <a:latin typeface="Arial"/>
                <a:cs typeface="Arial"/>
              </a:rPr>
              <a:t>help  </a:t>
            </a:r>
            <a:r>
              <a:rPr lang="en-GB" sz="1200" spc="-10" dirty="0">
                <a:latin typeface="Arial"/>
                <a:cs typeface="Arial"/>
              </a:rPr>
              <a:t>work towards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safer </a:t>
            </a:r>
            <a:r>
              <a:rPr sz="1200" spc="-10" dirty="0">
                <a:latin typeface="Arial"/>
                <a:cs typeface="Arial"/>
              </a:rPr>
              <a:t>culture </a:t>
            </a:r>
            <a:r>
              <a:rPr sz="1200" spc="-15" dirty="0">
                <a:latin typeface="Arial"/>
                <a:cs typeface="Arial"/>
              </a:rPr>
              <a:t>where </a:t>
            </a:r>
            <a:r>
              <a:rPr sz="1200" spc="-10" dirty="0">
                <a:latin typeface="Arial"/>
                <a:cs typeface="Arial"/>
              </a:rPr>
              <a:t>employees  </a:t>
            </a:r>
            <a:r>
              <a:rPr sz="1200" spc="-15" dirty="0">
                <a:latin typeface="Arial"/>
                <a:cs typeface="Arial"/>
              </a:rPr>
              <a:t>feel </a:t>
            </a:r>
            <a:r>
              <a:rPr sz="1200" dirty="0">
                <a:latin typeface="Arial"/>
                <a:cs typeface="Arial"/>
              </a:rPr>
              <a:t>able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disclose </a:t>
            </a:r>
            <a:r>
              <a:rPr sz="1200" spc="-15" dirty="0">
                <a:latin typeface="Arial"/>
                <a:cs typeface="Arial"/>
              </a:rPr>
              <a:t>issues of </a:t>
            </a:r>
            <a:r>
              <a:rPr sz="1200" dirty="0">
                <a:latin typeface="Arial"/>
                <a:cs typeface="Arial"/>
              </a:rPr>
              <a:t>domestic  </a:t>
            </a:r>
            <a:r>
              <a:rPr sz="1200" spc="-10" dirty="0">
                <a:latin typeface="Arial"/>
                <a:cs typeface="Arial"/>
              </a:rPr>
              <a:t>abuse,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feel </a:t>
            </a:r>
            <a:r>
              <a:rPr sz="1200" spc="-10" dirty="0">
                <a:latin typeface="Arial"/>
                <a:cs typeface="Arial"/>
              </a:rPr>
              <a:t>reassured </a:t>
            </a:r>
            <a:r>
              <a:rPr sz="1200" spc="-15" dirty="0">
                <a:latin typeface="Arial"/>
                <a:cs typeface="Arial"/>
              </a:rPr>
              <a:t>that  </a:t>
            </a:r>
            <a:r>
              <a:rPr sz="1200" dirty="0">
                <a:latin typeface="Arial"/>
                <a:cs typeface="Arial"/>
              </a:rPr>
              <a:t>appropriate </a:t>
            </a:r>
            <a:r>
              <a:rPr sz="1200" spc="10" dirty="0">
                <a:latin typeface="Arial"/>
                <a:cs typeface="Arial"/>
              </a:rPr>
              <a:t>support </a:t>
            </a:r>
            <a:r>
              <a:rPr sz="1200" spc="-15" dirty="0">
                <a:latin typeface="Arial"/>
                <a:cs typeface="Arial"/>
              </a:rPr>
              <a:t>will </a:t>
            </a:r>
            <a:r>
              <a:rPr sz="1200" spc="25" dirty="0">
                <a:latin typeface="Arial"/>
                <a:cs typeface="Arial"/>
              </a:rPr>
              <a:t>be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lang="en-GB" sz="1200" spc="5" dirty="0">
                <a:latin typeface="Arial"/>
                <a:cs typeface="Arial"/>
              </a:rPr>
              <a:t>discussed and signposted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5678" y="3889546"/>
            <a:ext cx="2669540" cy="56169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25" dirty="0">
                <a:latin typeface="Arial"/>
                <a:cs typeface="Arial"/>
              </a:rPr>
              <a:t>Every </a:t>
            </a:r>
            <a:r>
              <a:rPr sz="1200" spc="-15" dirty="0">
                <a:latin typeface="Arial"/>
                <a:cs typeface="Arial"/>
              </a:rPr>
              <a:t>organisation is </a:t>
            </a:r>
            <a:r>
              <a:rPr sz="1200" spc="-10" dirty="0">
                <a:latin typeface="Arial"/>
                <a:cs typeface="Arial"/>
              </a:rPr>
              <a:t>different, </a:t>
            </a:r>
            <a:r>
              <a:rPr sz="1200" spc="10" dirty="0">
                <a:latin typeface="Arial"/>
                <a:cs typeface="Arial"/>
              </a:rPr>
              <a:t>and  </a:t>
            </a:r>
            <a:r>
              <a:rPr lang="en-GB" sz="1200" spc="-20" dirty="0">
                <a:latin typeface="Arial"/>
                <a:cs typeface="Arial"/>
              </a:rPr>
              <a:t>our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approach </a:t>
            </a:r>
            <a:r>
              <a:rPr sz="1200" spc="-20" dirty="0">
                <a:latin typeface="Arial"/>
                <a:cs typeface="Arial"/>
              </a:rPr>
              <a:t>take</a:t>
            </a:r>
            <a:r>
              <a:rPr lang="en-GB" sz="1200" spc="-20" dirty="0">
                <a:latin typeface="Arial"/>
                <a:cs typeface="Arial"/>
              </a:rPr>
              <a:t>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into </a:t>
            </a:r>
            <a:r>
              <a:rPr sz="1200" dirty="0">
                <a:latin typeface="Arial"/>
                <a:cs typeface="Arial"/>
              </a:rPr>
              <a:t>account  </a:t>
            </a:r>
            <a:r>
              <a:rPr lang="en-GB" sz="1200" spc="-2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business </a:t>
            </a:r>
            <a:r>
              <a:rPr sz="1200" spc="-15" dirty="0">
                <a:latin typeface="Arial"/>
                <a:cs typeface="Arial"/>
              </a:rPr>
              <a:t>activity, </a:t>
            </a:r>
            <a:r>
              <a:rPr sz="1200" spc="-20" dirty="0">
                <a:latin typeface="Arial"/>
                <a:cs typeface="Arial"/>
              </a:rPr>
              <a:t>size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0" dirty="0">
                <a:latin typeface="Arial"/>
                <a:cs typeface="Arial"/>
              </a:rPr>
              <a:t>structure.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92919" y="1142295"/>
            <a:ext cx="3639083" cy="5811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88215" y="1123463"/>
            <a:ext cx="3190240" cy="1923414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500" b="1" spc="-5" dirty="0">
                <a:solidFill>
                  <a:srgbClr val="E5007D"/>
                </a:solidFill>
                <a:latin typeface="Arial"/>
                <a:cs typeface="Arial"/>
              </a:rPr>
              <a:t>Defining domestic abuse</a:t>
            </a:r>
            <a:endParaRPr sz="1500" dirty="0">
              <a:latin typeface="Arial"/>
              <a:cs typeface="Arial"/>
            </a:endParaRPr>
          </a:p>
          <a:p>
            <a:pPr marL="12700" marR="196215">
              <a:lnSpc>
                <a:spcPts val="1400"/>
              </a:lnSpc>
              <a:spcBef>
                <a:spcPts val="550"/>
              </a:spcBef>
            </a:pPr>
            <a:r>
              <a:rPr sz="1200" spc="-35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cross-government </a:t>
            </a:r>
            <a:r>
              <a:rPr sz="1200" spc="-10" dirty="0">
                <a:latin typeface="Arial"/>
                <a:cs typeface="Arial"/>
              </a:rPr>
              <a:t>definition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dirty="0">
                <a:latin typeface="Arial"/>
                <a:cs typeface="Arial"/>
              </a:rPr>
              <a:t>domestic  </a:t>
            </a:r>
            <a:r>
              <a:rPr sz="1200" spc="-10" dirty="0">
                <a:latin typeface="Arial"/>
                <a:cs typeface="Arial"/>
              </a:rPr>
              <a:t>violence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abuse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is: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850"/>
              </a:spcBef>
            </a:pPr>
            <a:r>
              <a:rPr sz="1200" b="1" spc="-15" dirty="0">
                <a:latin typeface="Arial"/>
                <a:cs typeface="Arial"/>
              </a:rPr>
              <a:t>Any </a:t>
            </a:r>
            <a:r>
              <a:rPr sz="1200" b="1" spc="-10" dirty="0">
                <a:latin typeface="Arial"/>
                <a:cs typeface="Arial"/>
              </a:rPr>
              <a:t>incident </a:t>
            </a:r>
            <a:r>
              <a:rPr sz="1200" b="1" spc="-5" dirty="0">
                <a:latin typeface="Arial"/>
                <a:cs typeface="Arial"/>
              </a:rPr>
              <a:t>or pattern of </a:t>
            </a:r>
            <a:r>
              <a:rPr sz="1200" b="1" spc="-10" dirty="0">
                <a:latin typeface="Arial"/>
                <a:cs typeface="Arial"/>
              </a:rPr>
              <a:t>incidents </a:t>
            </a:r>
            <a:r>
              <a:rPr sz="1200" b="1" spc="-5" dirty="0">
                <a:latin typeface="Arial"/>
                <a:cs typeface="Arial"/>
              </a:rPr>
              <a:t>of  </a:t>
            </a:r>
            <a:r>
              <a:rPr sz="1200" b="1" spc="-10" dirty="0">
                <a:latin typeface="Arial"/>
                <a:cs typeface="Arial"/>
              </a:rPr>
              <a:t>controlling, </a:t>
            </a:r>
            <a:r>
              <a:rPr sz="1200" b="1" spc="-15" dirty="0">
                <a:latin typeface="Arial"/>
                <a:cs typeface="Arial"/>
              </a:rPr>
              <a:t>coercive, </a:t>
            </a:r>
            <a:r>
              <a:rPr sz="1200" b="1" spc="-10" dirty="0">
                <a:latin typeface="Arial"/>
                <a:cs typeface="Arial"/>
              </a:rPr>
              <a:t>threatening </a:t>
            </a:r>
            <a:r>
              <a:rPr sz="1200" b="1" spc="-20" dirty="0">
                <a:latin typeface="Arial"/>
                <a:cs typeface="Arial"/>
              </a:rPr>
              <a:t>behaviour,  </a:t>
            </a:r>
            <a:r>
              <a:rPr sz="1200" b="1" spc="-10" dirty="0">
                <a:latin typeface="Arial"/>
                <a:cs typeface="Arial"/>
              </a:rPr>
              <a:t>violence </a:t>
            </a:r>
            <a:r>
              <a:rPr sz="1200" b="1" spc="-5" dirty="0">
                <a:latin typeface="Arial"/>
                <a:cs typeface="Arial"/>
              </a:rPr>
              <a:t>or </a:t>
            </a:r>
            <a:r>
              <a:rPr sz="1200" b="1" spc="-10" dirty="0">
                <a:latin typeface="Arial"/>
                <a:cs typeface="Arial"/>
              </a:rPr>
              <a:t>abuse </a:t>
            </a:r>
            <a:r>
              <a:rPr sz="1200" b="1" spc="-5" dirty="0">
                <a:latin typeface="Arial"/>
                <a:cs typeface="Arial"/>
              </a:rPr>
              <a:t>between </a:t>
            </a:r>
            <a:r>
              <a:rPr sz="1200" b="1" spc="-10" dirty="0">
                <a:latin typeface="Arial"/>
                <a:cs typeface="Arial"/>
              </a:rPr>
              <a:t>those </a:t>
            </a:r>
            <a:r>
              <a:rPr sz="1200" b="1" spc="-5" dirty="0">
                <a:latin typeface="Arial"/>
                <a:cs typeface="Arial"/>
              </a:rPr>
              <a:t>aged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16</a:t>
            </a:r>
            <a:endParaRPr sz="1200" dirty="0">
              <a:latin typeface="Arial"/>
              <a:cs typeface="Arial"/>
            </a:endParaRPr>
          </a:p>
          <a:p>
            <a:pPr marL="12700" marR="362585" algn="just">
              <a:lnSpc>
                <a:spcPts val="1400"/>
              </a:lnSpc>
            </a:pPr>
            <a:r>
              <a:rPr sz="1200" b="1" spc="-5" dirty="0">
                <a:latin typeface="Arial"/>
                <a:cs typeface="Arial"/>
              </a:rPr>
              <a:t>or </a:t>
            </a:r>
            <a:r>
              <a:rPr sz="1200" b="1" spc="-20" dirty="0">
                <a:latin typeface="Arial"/>
                <a:cs typeface="Arial"/>
              </a:rPr>
              <a:t>over </a:t>
            </a:r>
            <a:r>
              <a:rPr sz="1200" b="1" spc="-10" dirty="0">
                <a:latin typeface="Arial"/>
                <a:cs typeface="Arial"/>
              </a:rPr>
              <a:t>who are, </a:t>
            </a:r>
            <a:r>
              <a:rPr sz="1200" b="1" spc="-5" dirty="0">
                <a:latin typeface="Arial"/>
                <a:cs typeface="Arial"/>
              </a:rPr>
              <a:t>or </a:t>
            </a:r>
            <a:r>
              <a:rPr sz="1200" b="1" spc="-20" dirty="0">
                <a:latin typeface="Arial"/>
                <a:cs typeface="Arial"/>
              </a:rPr>
              <a:t>have </a:t>
            </a:r>
            <a:r>
              <a:rPr sz="1200" b="1" spc="-5" dirty="0">
                <a:latin typeface="Arial"/>
                <a:cs typeface="Arial"/>
              </a:rPr>
              <a:t>been, </a:t>
            </a:r>
            <a:r>
              <a:rPr sz="1200" b="1" spc="-10" dirty="0">
                <a:latin typeface="Arial"/>
                <a:cs typeface="Arial"/>
              </a:rPr>
              <a:t>intimate  </a:t>
            </a:r>
            <a:r>
              <a:rPr sz="1200" b="1" dirty="0">
                <a:latin typeface="Arial"/>
                <a:cs typeface="Arial"/>
              </a:rPr>
              <a:t>partners </a:t>
            </a:r>
            <a:r>
              <a:rPr sz="1200" b="1" spc="-5" dirty="0">
                <a:latin typeface="Arial"/>
                <a:cs typeface="Arial"/>
              </a:rPr>
              <a:t>or </a:t>
            </a:r>
            <a:r>
              <a:rPr sz="1200" b="1" spc="-10" dirty="0">
                <a:latin typeface="Arial"/>
                <a:cs typeface="Arial"/>
              </a:rPr>
              <a:t>family </a:t>
            </a:r>
            <a:r>
              <a:rPr sz="1200" b="1" spc="-5" dirty="0">
                <a:latin typeface="Arial"/>
                <a:cs typeface="Arial"/>
              </a:rPr>
              <a:t>members </a:t>
            </a:r>
            <a:r>
              <a:rPr sz="1200" b="1" spc="-10" dirty="0">
                <a:latin typeface="Arial"/>
                <a:cs typeface="Arial"/>
              </a:rPr>
              <a:t>regardless  </a:t>
            </a:r>
            <a:r>
              <a:rPr sz="1200" b="1" spc="-5" dirty="0">
                <a:latin typeface="Arial"/>
                <a:cs typeface="Arial"/>
              </a:rPr>
              <a:t>of gender or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sexuality.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88215" y="3193892"/>
            <a:ext cx="3437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The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abuse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can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encompass, </a:t>
            </a: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but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is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not limited</a:t>
            </a:r>
            <a:r>
              <a:rPr sz="1200" b="1" spc="-11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E5007D"/>
                </a:solidFill>
                <a:latin typeface="Arial"/>
                <a:cs typeface="Arial"/>
              </a:rPr>
              <a:t>to: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43560" y="3681267"/>
            <a:ext cx="1031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Psychological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20460000">
            <a:off x="6958702" y="3612472"/>
            <a:ext cx="76128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4620000">
            <a:off x="7085463" y="3650373"/>
            <a:ext cx="114359" cy="9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0"/>
              </a:lnSpc>
            </a:pPr>
            <a:r>
              <a:rPr sz="750" b="1" spc="5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43509" y="4239102"/>
            <a:ext cx="630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Arial"/>
                <a:cs typeface="Arial"/>
              </a:rPr>
              <a:t>Ph</a:t>
            </a:r>
            <a:r>
              <a:rPr sz="1200" b="1" spc="-20" dirty="0">
                <a:latin typeface="Arial"/>
                <a:cs typeface="Arial"/>
              </a:rPr>
              <a:t>y</a:t>
            </a:r>
            <a:r>
              <a:rPr sz="1200" b="1" spc="-25" dirty="0">
                <a:latin typeface="Arial"/>
                <a:cs typeface="Arial"/>
              </a:rPr>
              <a:t>s</a:t>
            </a:r>
            <a:r>
              <a:rPr sz="1200" b="1" spc="-10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spc="-1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14057" y="229814"/>
            <a:ext cx="87947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2/ </a:t>
            </a:r>
            <a:r>
              <a:rPr sz="900" b="1" spc="-15" dirty="0">
                <a:solidFill>
                  <a:srgbClr val="E5007D"/>
                </a:solidFill>
                <a:latin typeface="Arial"/>
                <a:cs typeface="Arial"/>
              </a:rPr>
              <a:t>Taking</a:t>
            </a:r>
            <a:r>
              <a:rPr sz="900" b="1" spc="-5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action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05678" y="5915025"/>
            <a:ext cx="2643505" cy="50800"/>
          </a:xfrm>
          <a:custGeom>
            <a:avLst/>
            <a:gdLst/>
            <a:ahLst/>
            <a:cxnLst/>
            <a:rect l="l" t="t" r="r" b="b"/>
            <a:pathLst>
              <a:path w="2643504" h="50800">
                <a:moveTo>
                  <a:pt x="2643035" y="0"/>
                </a:moveTo>
                <a:lnTo>
                  <a:pt x="0" y="0"/>
                </a:lnTo>
                <a:lnTo>
                  <a:pt x="0" y="50800"/>
                </a:lnTo>
                <a:lnTo>
                  <a:pt x="2643035" y="50800"/>
                </a:lnTo>
                <a:lnTo>
                  <a:pt x="2643035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12347" y="6469407"/>
            <a:ext cx="302260" cy="305435"/>
          </a:xfrm>
          <a:custGeom>
            <a:avLst/>
            <a:gdLst/>
            <a:ahLst/>
            <a:cxnLst/>
            <a:rect l="l" t="t" r="r" b="b"/>
            <a:pathLst>
              <a:path w="302259" h="305434">
                <a:moveTo>
                  <a:pt x="151041" y="305168"/>
                </a:moveTo>
                <a:lnTo>
                  <a:pt x="198731" y="297376"/>
                </a:lnTo>
                <a:lnTo>
                  <a:pt x="240187" y="275688"/>
                </a:lnTo>
                <a:lnTo>
                  <a:pt x="272902" y="242639"/>
                </a:lnTo>
                <a:lnTo>
                  <a:pt x="294369" y="200762"/>
                </a:lnTo>
                <a:lnTo>
                  <a:pt x="302082" y="152590"/>
                </a:lnTo>
                <a:lnTo>
                  <a:pt x="294369" y="104412"/>
                </a:lnTo>
                <a:lnTo>
                  <a:pt x="272902" y="62531"/>
                </a:lnTo>
                <a:lnTo>
                  <a:pt x="240187" y="29480"/>
                </a:lnTo>
                <a:lnTo>
                  <a:pt x="198731" y="7792"/>
                </a:lnTo>
                <a:lnTo>
                  <a:pt x="151041" y="0"/>
                </a:lnTo>
                <a:lnTo>
                  <a:pt x="103350" y="7792"/>
                </a:lnTo>
                <a:lnTo>
                  <a:pt x="61894" y="29480"/>
                </a:lnTo>
                <a:lnTo>
                  <a:pt x="29179" y="62531"/>
                </a:lnTo>
                <a:lnTo>
                  <a:pt x="7712" y="104412"/>
                </a:lnTo>
                <a:lnTo>
                  <a:pt x="0" y="152590"/>
                </a:lnTo>
                <a:lnTo>
                  <a:pt x="7712" y="200762"/>
                </a:lnTo>
                <a:lnTo>
                  <a:pt x="29179" y="242639"/>
                </a:lnTo>
                <a:lnTo>
                  <a:pt x="61894" y="275688"/>
                </a:lnTo>
                <a:lnTo>
                  <a:pt x="103350" y="297376"/>
                </a:lnTo>
                <a:lnTo>
                  <a:pt x="151041" y="305168"/>
                </a:lnTo>
                <a:close/>
              </a:path>
            </a:pathLst>
          </a:custGeom>
          <a:ln w="22860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23964" y="6550776"/>
            <a:ext cx="93345" cy="69850"/>
          </a:xfrm>
          <a:custGeom>
            <a:avLst/>
            <a:gdLst/>
            <a:ahLst/>
            <a:cxnLst/>
            <a:rect l="l" t="t" r="r" b="b"/>
            <a:pathLst>
              <a:path w="93345" h="69850">
                <a:moveTo>
                  <a:pt x="0" y="0"/>
                </a:moveTo>
                <a:lnTo>
                  <a:pt x="92798" y="69507"/>
                </a:lnTo>
              </a:path>
            </a:pathLst>
          </a:custGeom>
          <a:ln w="42824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23964" y="6623700"/>
            <a:ext cx="93345" cy="69850"/>
          </a:xfrm>
          <a:custGeom>
            <a:avLst/>
            <a:gdLst/>
            <a:ahLst/>
            <a:cxnLst/>
            <a:rect l="l" t="t" r="r" b="b"/>
            <a:pathLst>
              <a:path w="93345" h="69850">
                <a:moveTo>
                  <a:pt x="0" y="69507"/>
                </a:moveTo>
                <a:lnTo>
                  <a:pt x="92798" y="0"/>
                </a:lnTo>
              </a:path>
            </a:pathLst>
          </a:custGeom>
          <a:ln w="42824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09035" y="4797102"/>
            <a:ext cx="2921635" cy="2017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Sexual</a:t>
            </a:r>
            <a:endParaRPr sz="1200">
              <a:latin typeface="Arial"/>
              <a:cs typeface="Arial"/>
            </a:endParaRPr>
          </a:p>
          <a:p>
            <a:pPr marL="146685" marR="2036445">
              <a:lnSpc>
                <a:spcPct val="305100"/>
              </a:lnSpc>
            </a:pPr>
            <a:r>
              <a:rPr sz="1200" b="1" spc="-15" dirty="0">
                <a:latin typeface="Arial"/>
                <a:cs typeface="Arial"/>
              </a:rPr>
              <a:t>Economic  Em</a:t>
            </a:r>
            <a:r>
              <a:rPr sz="1200" b="1" spc="-2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ion</a:t>
            </a:r>
            <a:r>
              <a:rPr sz="1200" b="1" spc="-1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</a:pPr>
            <a:r>
              <a:rPr sz="1200" b="1" dirty="0">
                <a:solidFill>
                  <a:srgbClr val="E5007D"/>
                </a:solidFill>
                <a:latin typeface="Arial"/>
                <a:cs typeface="Arial"/>
              </a:rPr>
              <a:t>Click here to visit </a:t>
            </a: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gov.uk </a:t>
            </a:r>
            <a:r>
              <a:rPr sz="1200" b="1" dirty="0">
                <a:solidFill>
                  <a:srgbClr val="E5007D"/>
                </a:solidFill>
                <a:latin typeface="Arial"/>
                <a:cs typeface="Arial"/>
              </a:rPr>
              <a:t>for </a:t>
            </a:r>
            <a:r>
              <a:rPr sz="1200" b="1" spc="-5" dirty="0">
                <a:solidFill>
                  <a:srgbClr val="E5007D"/>
                </a:solidFill>
                <a:latin typeface="Arial"/>
                <a:cs typeface="Arial"/>
              </a:rPr>
              <a:t>more  </a:t>
            </a:r>
            <a:r>
              <a:rPr sz="1200" b="1" dirty="0">
                <a:solidFill>
                  <a:srgbClr val="E5007D"/>
                </a:solidFill>
                <a:latin typeface="Arial"/>
                <a:cs typeface="Arial"/>
              </a:rPr>
              <a:t>information on defining domestic</a:t>
            </a:r>
            <a:r>
              <a:rPr sz="1200" b="1" spc="-10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E5007D"/>
                </a:solidFill>
                <a:latin typeface="Arial"/>
                <a:cs typeface="Arial"/>
              </a:rPr>
              <a:t>abuse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5168" y="229808"/>
            <a:ext cx="63436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5" dirty="0">
                <a:latin typeface="Arial"/>
                <a:cs typeface="Arial"/>
              </a:rPr>
              <a:t>Introduction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38158" y="229808"/>
            <a:ext cx="140525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1/ </a:t>
            </a:r>
            <a:r>
              <a:rPr sz="900" spc="10" dirty="0">
                <a:latin typeface="Arial"/>
                <a:cs typeface="Arial"/>
              </a:rPr>
              <a:t>Understanding </a:t>
            </a:r>
            <a:r>
              <a:rPr sz="900" spc="-5" dirty="0">
                <a:latin typeface="Arial"/>
                <a:cs typeface="Arial"/>
              </a:rPr>
              <a:t>the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issue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85443" y="229808"/>
            <a:ext cx="56896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75" dirty="0">
                <a:latin typeface="Arial"/>
                <a:cs typeface="Arial"/>
              </a:rPr>
              <a:t>R</a:t>
            </a:r>
            <a:r>
              <a:rPr sz="900" spc="5" dirty="0">
                <a:latin typeface="Arial"/>
                <a:cs typeface="Arial"/>
              </a:rPr>
              <a:t>esources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42192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8084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9467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9670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300" y="1200883"/>
            <a:ext cx="9972040" cy="5812155"/>
          </a:xfrm>
          <a:custGeom>
            <a:avLst/>
            <a:gdLst/>
            <a:ahLst/>
            <a:cxnLst/>
            <a:rect l="l" t="t" r="r" b="b"/>
            <a:pathLst>
              <a:path w="9972040" h="5812155">
                <a:moveTo>
                  <a:pt x="9953993" y="0"/>
                </a:moveTo>
                <a:lnTo>
                  <a:pt x="17995" y="0"/>
                </a:lnTo>
                <a:lnTo>
                  <a:pt x="7592" y="281"/>
                </a:lnTo>
                <a:lnTo>
                  <a:pt x="2249" y="2249"/>
                </a:lnTo>
                <a:lnTo>
                  <a:pt x="281" y="7592"/>
                </a:lnTo>
                <a:lnTo>
                  <a:pt x="0" y="17995"/>
                </a:lnTo>
                <a:lnTo>
                  <a:pt x="0" y="5793714"/>
                </a:lnTo>
                <a:lnTo>
                  <a:pt x="281" y="5804118"/>
                </a:lnTo>
                <a:lnTo>
                  <a:pt x="2249" y="5809461"/>
                </a:lnTo>
                <a:lnTo>
                  <a:pt x="7592" y="5811429"/>
                </a:lnTo>
                <a:lnTo>
                  <a:pt x="17995" y="5811710"/>
                </a:lnTo>
                <a:lnTo>
                  <a:pt x="9953993" y="5811710"/>
                </a:lnTo>
                <a:lnTo>
                  <a:pt x="9964404" y="5811429"/>
                </a:lnTo>
                <a:lnTo>
                  <a:pt x="9969750" y="5809461"/>
                </a:lnTo>
                <a:lnTo>
                  <a:pt x="9971720" y="5804118"/>
                </a:lnTo>
                <a:lnTo>
                  <a:pt x="9972001" y="5793714"/>
                </a:lnTo>
                <a:lnTo>
                  <a:pt x="9972001" y="17995"/>
                </a:lnTo>
                <a:lnTo>
                  <a:pt x="9971720" y="7592"/>
                </a:lnTo>
                <a:lnTo>
                  <a:pt x="9969750" y="2249"/>
                </a:lnTo>
                <a:lnTo>
                  <a:pt x="9964404" y="281"/>
                </a:lnTo>
                <a:lnTo>
                  <a:pt x="9953993" y="0"/>
                </a:lnTo>
                <a:close/>
              </a:path>
            </a:pathLst>
          </a:custGeom>
          <a:solidFill>
            <a:srgbClr val="FDEE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9084" y="1872881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69">
                <a:moveTo>
                  <a:pt x="0" y="128142"/>
                </a:moveTo>
                <a:lnTo>
                  <a:pt x="124879" y="128142"/>
                </a:lnTo>
                <a:lnTo>
                  <a:pt x="124879" y="0"/>
                </a:lnTo>
                <a:lnTo>
                  <a:pt x="0" y="0"/>
                </a:lnTo>
                <a:lnTo>
                  <a:pt x="0" y="128142"/>
                </a:lnTo>
                <a:close/>
              </a:path>
            </a:pathLst>
          </a:custGeom>
          <a:ln w="1581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8227" y="1872305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0" y="60109"/>
                </a:moveTo>
                <a:lnTo>
                  <a:pt x="36055" y="98628"/>
                </a:lnTo>
                <a:lnTo>
                  <a:pt x="115303" y="0"/>
                </a:lnTo>
              </a:path>
            </a:pathLst>
          </a:custGeom>
          <a:ln w="22148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084" y="2965450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69">
                <a:moveTo>
                  <a:pt x="0" y="128142"/>
                </a:moveTo>
                <a:lnTo>
                  <a:pt x="124879" y="128142"/>
                </a:lnTo>
                <a:lnTo>
                  <a:pt x="124879" y="0"/>
                </a:lnTo>
                <a:lnTo>
                  <a:pt x="0" y="0"/>
                </a:lnTo>
                <a:lnTo>
                  <a:pt x="0" y="128142"/>
                </a:lnTo>
                <a:close/>
              </a:path>
            </a:pathLst>
          </a:custGeom>
          <a:ln w="1581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8227" y="2964868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0" y="60109"/>
                </a:moveTo>
                <a:lnTo>
                  <a:pt x="36055" y="98628"/>
                </a:lnTo>
                <a:lnTo>
                  <a:pt x="115303" y="0"/>
                </a:lnTo>
              </a:path>
            </a:pathLst>
          </a:custGeom>
          <a:ln w="22148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084" y="4058005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70">
                <a:moveTo>
                  <a:pt x="0" y="128142"/>
                </a:moveTo>
                <a:lnTo>
                  <a:pt x="124879" y="128142"/>
                </a:lnTo>
                <a:lnTo>
                  <a:pt x="124879" y="0"/>
                </a:lnTo>
                <a:lnTo>
                  <a:pt x="0" y="0"/>
                </a:lnTo>
                <a:lnTo>
                  <a:pt x="0" y="128142"/>
                </a:lnTo>
                <a:close/>
              </a:path>
            </a:pathLst>
          </a:custGeom>
          <a:ln w="1581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8227" y="4057431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0" y="60109"/>
                </a:moveTo>
                <a:lnTo>
                  <a:pt x="36055" y="98628"/>
                </a:lnTo>
                <a:lnTo>
                  <a:pt x="115303" y="0"/>
                </a:lnTo>
              </a:path>
            </a:pathLst>
          </a:custGeom>
          <a:ln w="22148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084" y="5719711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70">
                <a:moveTo>
                  <a:pt x="0" y="128142"/>
                </a:moveTo>
                <a:lnTo>
                  <a:pt x="124879" y="128142"/>
                </a:lnTo>
                <a:lnTo>
                  <a:pt x="124879" y="0"/>
                </a:lnTo>
                <a:lnTo>
                  <a:pt x="0" y="0"/>
                </a:lnTo>
                <a:lnTo>
                  <a:pt x="0" y="128142"/>
                </a:lnTo>
                <a:close/>
              </a:path>
            </a:pathLst>
          </a:custGeom>
          <a:ln w="1581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8227" y="5719132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0" y="60109"/>
                </a:moveTo>
                <a:lnTo>
                  <a:pt x="36055" y="98628"/>
                </a:lnTo>
                <a:lnTo>
                  <a:pt x="115303" y="0"/>
                </a:lnTo>
              </a:path>
            </a:pathLst>
          </a:custGeom>
          <a:ln w="22148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47283" y="1833134"/>
            <a:ext cx="2760345" cy="5016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198120" indent="-635">
              <a:lnSpc>
                <a:spcPct val="100000"/>
              </a:lnSpc>
              <a:spcBef>
                <a:spcPts val="130"/>
              </a:spcBef>
            </a:pPr>
            <a:r>
              <a:rPr sz="1250" spc="15" dirty="0">
                <a:latin typeface="Arial"/>
                <a:cs typeface="Arial"/>
              </a:rPr>
              <a:t>Agree </a:t>
            </a:r>
            <a:r>
              <a:rPr sz="1250" dirty="0">
                <a:latin typeface="Arial"/>
                <a:cs typeface="Arial"/>
              </a:rPr>
              <a:t>with the </a:t>
            </a:r>
            <a:r>
              <a:rPr sz="1250" spc="5" dirty="0">
                <a:latin typeface="Arial"/>
                <a:cs typeface="Arial"/>
              </a:rPr>
              <a:t>employee </a:t>
            </a:r>
            <a:r>
              <a:rPr sz="1250" dirty="0">
                <a:latin typeface="Arial"/>
                <a:cs typeface="Arial"/>
              </a:rPr>
              <a:t>what </a:t>
            </a:r>
            <a:r>
              <a:rPr sz="1250" spc="-5" dirty="0">
                <a:latin typeface="Arial"/>
                <a:cs typeface="Arial"/>
              </a:rPr>
              <a:t>to  </a:t>
            </a:r>
            <a:r>
              <a:rPr sz="1250" spc="-15" dirty="0">
                <a:latin typeface="Arial"/>
                <a:cs typeface="Arial"/>
              </a:rPr>
              <a:t>tell </a:t>
            </a:r>
            <a:r>
              <a:rPr sz="1250" spc="10" dirty="0">
                <a:latin typeface="Arial"/>
                <a:cs typeface="Arial"/>
              </a:rPr>
              <a:t>colleagues </a:t>
            </a:r>
            <a:r>
              <a:rPr sz="1250" spc="25" dirty="0">
                <a:latin typeface="Arial"/>
                <a:cs typeface="Arial"/>
              </a:rPr>
              <a:t>and </a:t>
            </a:r>
            <a:r>
              <a:rPr sz="1250" spc="5" dirty="0">
                <a:latin typeface="Arial"/>
                <a:cs typeface="Arial"/>
              </a:rPr>
              <a:t>how </a:t>
            </a:r>
            <a:r>
              <a:rPr sz="1250" spc="-5" dirty="0">
                <a:latin typeface="Arial"/>
                <a:cs typeface="Arial"/>
              </a:rPr>
              <a:t>they </a:t>
            </a:r>
            <a:r>
              <a:rPr sz="1250" spc="5" dirty="0">
                <a:latin typeface="Arial"/>
                <a:cs typeface="Arial"/>
              </a:rPr>
              <a:t>should  </a:t>
            </a:r>
            <a:r>
              <a:rPr sz="1250" spc="20" dirty="0">
                <a:latin typeface="Arial"/>
                <a:cs typeface="Arial"/>
              </a:rPr>
              <a:t>respond </a:t>
            </a:r>
            <a:r>
              <a:rPr sz="1250" dirty="0">
                <a:latin typeface="Arial"/>
                <a:cs typeface="Arial"/>
              </a:rPr>
              <a:t>if the </a:t>
            </a:r>
            <a:r>
              <a:rPr sz="1250" spc="5" dirty="0">
                <a:latin typeface="Arial"/>
                <a:cs typeface="Arial"/>
              </a:rPr>
              <a:t>abusive</a:t>
            </a:r>
            <a:r>
              <a:rPr sz="1250" spc="-55" dirty="0">
                <a:latin typeface="Arial"/>
                <a:cs typeface="Arial"/>
              </a:rPr>
              <a:t> </a:t>
            </a:r>
            <a:r>
              <a:rPr sz="1250" spc="15" dirty="0">
                <a:latin typeface="Arial"/>
                <a:cs typeface="Arial"/>
              </a:rPr>
              <a:t>partner/</a:t>
            </a:r>
            <a:endParaRPr sz="1250">
              <a:latin typeface="Arial"/>
              <a:cs typeface="Arial"/>
            </a:endParaRPr>
          </a:p>
          <a:p>
            <a:pPr marL="12700" marR="589915">
              <a:lnSpc>
                <a:spcPts val="1490"/>
              </a:lnSpc>
              <a:spcBef>
                <a:spcPts val="40"/>
              </a:spcBef>
            </a:pPr>
            <a:r>
              <a:rPr sz="1250" spc="5" dirty="0">
                <a:latin typeface="Arial"/>
                <a:cs typeface="Arial"/>
              </a:rPr>
              <a:t>ex-partner </a:t>
            </a:r>
            <a:r>
              <a:rPr sz="1250" dirty="0">
                <a:latin typeface="Arial"/>
                <a:cs typeface="Arial"/>
              </a:rPr>
              <a:t>telephones </a:t>
            </a:r>
            <a:r>
              <a:rPr sz="1250" spc="5" dirty="0">
                <a:latin typeface="Arial"/>
                <a:cs typeface="Arial"/>
              </a:rPr>
              <a:t>or </a:t>
            </a:r>
            <a:r>
              <a:rPr sz="1250" spc="-5" dirty="0">
                <a:latin typeface="Arial"/>
                <a:cs typeface="Arial"/>
              </a:rPr>
              <a:t>visits  </a:t>
            </a:r>
            <a:r>
              <a:rPr sz="1250" dirty="0">
                <a:latin typeface="Arial"/>
                <a:cs typeface="Arial"/>
              </a:rPr>
              <a:t>the</a:t>
            </a:r>
            <a:r>
              <a:rPr sz="1250" spc="-10" dirty="0">
                <a:latin typeface="Arial"/>
                <a:cs typeface="Arial"/>
              </a:rPr>
              <a:t> </a:t>
            </a:r>
            <a:r>
              <a:rPr sz="1250" spc="15" dirty="0">
                <a:latin typeface="Arial"/>
                <a:cs typeface="Arial"/>
              </a:rPr>
              <a:t>workplace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1250" dirty="0">
                <a:latin typeface="Arial"/>
                <a:cs typeface="Arial"/>
              </a:rPr>
              <a:t>Allow </a:t>
            </a:r>
            <a:r>
              <a:rPr sz="1250" spc="5" dirty="0">
                <a:latin typeface="Arial"/>
                <a:cs typeface="Arial"/>
              </a:rPr>
              <a:t>an individual </a:t>
            </a:r>
            <a:r>
              <a:rPr sz="1250" spc="-5" dirty="0">
                <a:latin typeface="Arial"/>
                <a:cs typeface="Arial"/>
              </a:rPr>
              <a:t>to </a:t>
            </a:r>
            <a:r>
              <a:rPr sz="1250" spc="20" dirty="0">
                <a:latin typeface="Arial"/>
                <a:cs typeface="Arial"/>
              </a:rPr>
              <a:t>change </a:t>
            </a:r>
            <a:r>
              <a:rPr sz="1250" spc="5" dirty="0">
                <a:latin typeface="Arial"/>
                <a:cs typeface="Arial"/>
              </a:rPr>
              <a:t>work  </a:t>
            </a:r>
            <a:r>
              <a:rPr sz="1250" spc="10" dirty="0">
                <a:latin typeface="Arial"/>
                <a:cs typeface="Arial"/>
              </a:rPr>
              <a:t>patterns </a:t>
            </a:r>
            <a:r>
              <a:rPr sz="1250" spc="5" dirty="0">
                <a:latin typeface="Arial"/>
                <a:cs typeface="Arial"/>
              </a:rPr>
              <a:t>or </a:t>
            </a:r>
            <a:r>
              <a:rPr sz="1250" spc="10" dirty="0">
                <a:latin typeface="Arial"/>
                <a:cs typeface="Arial"/>
              </a:rPr>
              <a:t>workload </a:t>
            </a:r>
            <a:r>
              <a:rPr sz="1250" spc="25" dirty="0">
                <a:latin typeface="Arial"/>
                <a:cs typeface="Arial"/>
              </a:rPr>
              <a:t>and </a:t>
            </a:r>
            <a:r>
              <a:rPr sz="1250" spc="-10" dirty="0">
                <a:latin typeface="Arial"/>
                <a:cs typeface="Arial"/>
              </a:rPr>
              <a:t>allow </a:t>
            </a:r>
            <a:r>
              <a:rPr sz="1250" dirty="0">
                <a:latin typeface="Arial"/>
                <a:cs typeface="Arial"/>
              </a:rPr>
              <a:t>flexible  </a:t>
            </a:r>
            <a:r>
              <a:rPr sz="1250" spc="5" dirty="0">
                <a:latin typeface="Arial"/>
                <a:cs typeface="Arial"/>
              </a:rPr>
              <a:t>or more </a:t>
            </a:r>
            <a:r>
              <a:rPr sz="1250" dirty="0">
                <a:latin typeface="Arial"/>
                <a:cs typeface="Arial"/>
              </a:rPr>
              <a:t>flexible </a:t>
            </a:r>
            <a:r>
              <a:rPr sz="1250" spc="10" dirty="0">
                <a:latin typeface="Arial"/>
                <a:cs typeface="Arial"/>
              </a:rPr>
              <a:t>working </a:t>
            </a:r>
            <a:r>
              <a:rPr sz="1250" spc="5" dirty="0">
                <a:latin typeface="Arial"/>
                <a:cs typeface="Arial"/>
              </a:rPr>
              <a:t>or </a:t>
            </a:r>
            <a:r>
              <a:rPr sz="1250" spc="15" dirty="0">
                <a:latin typeface="Arial"/>
                <a:cs typeface="Arial"/>
              </a:rPr>
              <a:t>special  </a:t>
            </a:r>
            <a:r>
              <a:rPr sz="1250" spc="-5" dirty="0">
                <a:latin typeface="Arial"/>
                <a:cs typeface="Arial"/>
              </a:rPr>
              <a:t>leave to facilitate any </a:t>
            </a:r>
            <a:r>
              <a:rPr sz="1250" spc="20" dirty="0">
                <a:latin typeface="Arial"/>
                <a:cs typeface="Arial"/>
              </a:rPr>
              <a:t>practical  </a:t>
            </a:r>
            <a:r>
              <a:rPr sz="1250" spc="5" dirty="0">
                <a:latin typeface="Arial"/>
                <a:cs typeface="Arial"/>
              </a:rPr>
              <a:t>arrangements</a:t>
            </a:r>
            <a:endParaRPr sz="1250">
              <a:latin typeface="Arial"/>
              <a:cs typeface="Arial"/>
            </a:endParaRPr>
          </a:p>
          <a:p>
            <a:pPr marL="12700" marR="102870">
              <a:lnSpc>
                <a:spcPct val="100000"/>
              </a:lnSpc>
              <a:spcBef>
                <a:spcPts val="1105"/>
              </a:spcBef>
            </a:pPr>
            <a:r>
              <a:rPr sz="1250" spc="15" dirty="0">
                <a:latin typeface="Arial"/>
                <a:cs typeface="Arial"/>
              </a:rPr>
              <a:t>Agree special </a:t>
            </a:r>
            <a:r>
              <a:rPr sz="1250" spc="-5" dirty="0">
                <a:latin typeface="Arial"/>
                <a:cs typeface="Arial"/>
              </a:rPr>
              <a:t>leave for </a:t>
            </a:r>
            <a:r>
              <a:rPr sz="1250" spc="5" dirty="0">
                <a:latin typeface="Arial"/>
                <a:cs typeface="Arial"/>
              </a:rPr>
              <a:t>individuals </a:t>
            </a:r>
            <a:r>
              <a:rPr sz="1250" spc="-5" dirty="0">
                <a:latin typeface="Arial"/>
                <a:cs typeface="Arial"/>
              </a:rPr>
              <a:t>to  facilitate any </a:t>
            </a:r>
            <a:r>
              <a:rPr sz="1250" spc="20" dirty="0">
                <a:latin typeface="Arial"/>
                <a:cs typeface="Arial"/>
              </a:rPr>
              <a:t>practical </a:t>
            </a:r>
            <a:r>
              <a:rPr sz="1250" spc="5" dirty="0">
                <a:latin typeface="Arial"/>
                <a:cs typeface="Arial"/>
              </a:rPr>
              <a:t>arrangements.  Examples </a:t>
            </a:r>
            <a:r>
              <a:rPr sz="1250" spc="10" dirty="0">
                <a:latin typeface="Arial"/>
                <a:cs typeface="Arial"/>
              </a:rPr>
              <a:t>include: attending </a:t>
            </a:r>
            <a:r>
              <a:rPr sz="1250" spc="20" dirty="0">
                <a:latin typeface="Arial"/>
                <a:cs typeface="Arial"/>
              </a:rPr>
              <a:t>court;  </a:t>
            </a:r>
            <a:r>
              <a:rPr sz="1250" spc="10" dirty="0">
                <a:latin typeface="Arial"/>
                <a:cs typeface="Arial"/>
              </a:rPr>
              <a:t>attending </a:t>
            </a:r>
            <a:r>
              <a:rPr sz="1250" spc="5" dirty="0">
                <a:latin typeface="Arial"/>
                <a:cs typeface="Arial"/>
              </a:rPr>
              <a:t>mediation; meeting or  </a:t>
            </a:r>
            <a:r>
              <a:rPr sz="1250" spc="10" dirty="0">
                <a:latin typeface="Arial"/>
                <a:cs typeface="Arial"/>
              </a:rPr>
              <a:t>calling </a:t>
            </a:r>
            <a:r>
              <a:rPr sz="1250" spc="15" dirty="0">
                <a:latin typeface="Arial"/>
                <a:cs typeface="Arial"/>
              </a:rPr>
              <a:t>a </a:t>
            </a:r>
            <a:r>
              <a:rPr sz="1250" dirty="0">
                <a:latin typeface="Arial"/>
                <a:cs typeface="Arial"/>
              </a:rPr>
              <a:t>solicitor; </a:t>
            </a:r>
            <a:r>
              <a:rPr sz="1250" spc="10" dirty="0">
                <a:latin typeface="Arial"/>
                <a:cs typeface="Arial"/>
              </a:rPr>
              <a:t>viewing</a:t>
            </a:r>
            <a:r>
              <a:rPr sz="1250" spc="-110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properties;  </a:t>
            </a:r>
            <a:r>
              <a:rPr sz="1250" spc="5" dirty="0">
                <a:latin typeface="Arial"/>
                <a:cs typeface="Arial"/>
              </a:rPr>
              <a:t>meeting teachers </a:t>
            </a:r>
            <a:r>
              <a:rPr sz="1250" dirty="0">
                <a:latin typeface="Arial"/>
                <a:cs typeface="Arial"/>
              </a:rPr>
              <a:t>at </a:t>
            </a:r>
            <a:r>
              <a:rPr sz="1250" spc="10" dirty="0">
                <a:latin typeface="Arial"/>
                <a:cs typeface="Arial"/>
              </a:rPr>
              <a:t>school; </a:t>
            </a:r>
            <a:r>
              <a:rPr sz="1250" spc="5" dirty="0">
                <a:latin typeface="Arial"/>
                <a:cs typeface="Arial"/>
              </a:rPr>
              <a:t>talking  </a:t>
            </a:r>
            <a:r>
              <a:rPr sz="1250" spc="-5" dirty="0">
                <a:latin typeface="Arial"/>
                <a:cs typeface="Arial"/>
              </a:rPr>
              <a:t>to their </a:t>
            </a:r>
            <a:r>
              <a:rPr sz="1250" spc="15" dirty="0">
                <a:latin typeface="Arial"/>
                <a:cs typeface="Arial"/>
              </a:rPr>
              <a:t>bank </a:t>
            </a:r>
            <a:r>
              <a:rPr sz="1250" spc="5" dirty="0">
                <a:latin typeface="Arial"/>
                <a:cs typeface="Arial"/>
              </a:rPr>
              <a:t>or </a:t>
            </a:r>
            <a:r>
              <a:rPr sz="1250" spc="20" dirty="0">
                <a:latin typeface="Arial"/>
                <a:cs typeface="Arial"/>
              </a:rPr>
              <a:t>getting </a:t>
            </a:r>
            <a:r>
              <a:rPr sz="1250" spc="25" dirty="0">
                <a:latin typeface="Arial"/>
                <a:cs typeface="Arial"/>
              </a:rPr>
              <a:t>advice </a:t>
            </a:r>
            <a:r>
              <a:rPr sz="1250" spc="5" dirty="0">
                <a:latin typeface="Arial"/>
                <a:cs typeface="Arial"/>
              </a:rPr>
              <a:t>from  </a:t>
            </a:r>
            <a:r>
              <a:rPr sz="1250" spc="15" dirty="0">
                <a:latin typeface="Arial"/>
                <a:cs typeface="Arial"/>
              </a:rPr>
              <a:t>domestic </a:t>
            </a:r>
            <a:r>
              <a:rPr sz="1250" spc="5" dirty="0">
                <a:latin typeface="Arial"/>
                <a:cs typeface="Arial"/>
              </a:rPr>
              <a:t>violence</a:t>
            </a:r>
            <a:r>
              <a:rPr sz="1250" spc="-30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organisations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85"/>
              </a:spcBef>
            </a:pPr>
            <a:r>
              <a:rPr sz="1250" spc="15" dirty="0">
                <a:latin typeface="Arial"/>
                <a:cs typeface="Arial"/>
              </a:rPr>
              <a:t>Agree </a:t>
            </a:r>
            <a:r>
              <a:rPr sz="1250" dirty="0">
                <a:latin typeface="Arial"/>
                <a:cs typeface="Arial"/>
              </a:rPr>
              <a:t>flexible </a:t>
            </a:r>
            <a:r>
              <a:rPr sz="1250" spc="10" dirty="0">
                <a:latin typeface="Arial"/>
                <a:cs typeface="Arial"/>
              </a:rPr>
              <a:t>working </a:t>
            </a:r>
            <a:r>
              <a:rPr sz="1250" dirty="0">
                <a:latin typeface="Arial"/>
                <a:cs typeface="Arial"/>
              </a:rPr>
              <a:t>hours </a:t>
            </a:r>
            <a:r>
              <a:rPr sz="1250" spc="-5" dirty="0">
                <a:latin typeface="Arial"/>
                <a:cs typeface="Arial"/>
              </a:rPr>
              <a:t>to </a:t>
            </a:r>
            <a:r>
              <a:rPr sz="1250" spc="10" dirty="0">
                <a:latin typeface="Arial"/>
                <a:cs typeface="Arial"/>
              </a:rPr>
              <a:t>enable  </a:t>
            </a:r>
            <a:r>
              <a:rPr sz="1250" spc="5" dirty="0">
                <a:latin typeface="Arial"/>
                <a:cs typeface="Arial"/>
              </a:rPr>
              <a:t>individuals </a:t>
            </a:r>
            <a:r>
              <a:rPr sz="1250" dirty="0">
                <a:latin typeface="Arial"/>
                <a:cs typeface="Arial"/>
              </a:rPr>
              <a:t>(or </a:t>
            </a:r>
            <a:r>
              <a:rPr sz="1250" spc="-5" dirty="0">
                <a:latin typeface="Arial"/>
                <a:cs typeface="Arial"/>
              </a:rPr>
              <a:t>their </a:t>
            </a:r>
            <a:r>
              <a:rPr sz="1250" spc="5" dirty="0">
                <a:latin typeface="Arial"/>
                <a:cs typeface="Arial"/>
              </a:rPr>
              <a:t>children) </a:t>
            </a:r>
            <a:r>
              <a:rPr sz="1250" spc="-5" dirty="0">
                <a:latin typeface="Arial"/>
                <a:cs typeface="Arial"/>
              </a:rPr>
              <a:t>to </a:t>
            </a:r>
            <a:r>
              <a:rPr sz="1250" spc="5" dirty="0">
                <a:latin typeface="Arial"/>
                <a:cs typeface="Arial"/>
              </a:rPr>
              <a:t>attend  </a:t>
            </a:r>
            <a:r>
              <a:rPr sz="1250" spc="-5" dirty="0">
                <a:latin typeface="Arial"/>
                <a:cs typeface="Arial"/>
              </a:rPr>
              <a:t>health </a:t>
            </a:r>
            <a:r>
              <a:rPr sz="1250" spc="5" dirty="0">
                <a:latin typeface="Arial"/>
                <a:cs typeface="Arial"/>
              </a:rPr>
              <a:t>appointments </a:t>
            </a:r>
            <a:r>
              <a:rPr sz="1250" dirty="0">
                <a:latin typeface="Arial"/>
                <a:cs typeface="Arial"/>
              </a:rPr>
              <a:t>resulting </a:t>
            </a:r>
            <a:r>
              <a:rPr sz="1250" spc="5" dirty="0">
                <a:latin typeface="Arial"/>
                <a:cs typeface="Arial"/>
              </a:rPr>
              <a:t>from </a:t>
            </a:r>
            <a:r>
              <a:rPr sz="1250" dirty="0">
                <a:latin typeface="Arial"/>
                <a:cs typeface="Arial"/>
              </a:rPr>
              <a:t>the  </a:t>
            </a:r>
            <a:r>
              <a:rPr sz="1250" spc="5" dirty="0">
                <a:latin typeface="Arial"/>
                <a:cs typeface="Arial"/>
              </a:rPr>
              <a:t>abuse, </a:t>
            </a:r>
            <a:r>
              <a:rPr sz="1250" spc="15" dirty="0">
                <a:latin typeface="Arial"/>
                <a:cs typeface="Arial"/>
              </a:rPr>
              <a:t>such </a:t>
            </a:r>
            <a:r>
              <a:rPr sz="1250" spc="5" dirty="0">
                <a:latin typeface="Arial"/>
                <a:cs typeface="Arial"/>
              </a:rPr>
              <a:t>as </a:t>
            </a:r>
            <a:r>
              <a:rPr sz="1250" spc="10" dirty="0">
                <a:latin typeface="Arial"/>
                <a:cs typeface="Arial"/>
              </a:rPr>
              <a:t>seeing </a:t>
            </a:r>
            <a:r>
              <a:rPr sz="1250" spc="15" dirty="0">
                <a:latin typeface="Arial"/>
                <a:cs typeface="Arial"/>
              </a:rPr>
              <a:t>a</a:t>
            </a:r>
            <a:r>
              <a:rPr sz="1250" spc="-75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counsellor.</a:t>
            </a:r>
            <a:endParaRPr sz="1250">
              <a:latin typeface="Arial"/>
              <a:cs typeface="Arial"/>
            </a:endParaRPr>
          </a:p>
          <a:p>
            <a:pPr marL="12700" marR="264160">
              <a:lnSpc>
                <a:spcPts val="1490"/>
              </a:lnSpc>
              <a:spcBef>
                <a:spcPts val="35"/>
              </a:spcBef>
            </a:pPr>
            <a:r>
              <a:rPr sz="1250" spc="-20" dirty="0">
                <a:latin typeface="Arial"/>
                <a:cs typeface="Arial"/>
              </a:rPr>
              <a:t>This </a:t>
            </a:r>
            <a:r>
              <a:rPr sz="1250" dirty="0">
                <a:latin typeface="Arial"/>
                <a:cs typeface="Arial"/>
              </a:rPr>
              <a:t>may </a:t>
            </a:r>
            <a:r>
              <a:rPr sz="1250" spc="45" dirty="0">
                <a:latin typeface="Arial"/>
                <a:cs typeface="Arial"/>
              </a:rPr>
              <a:t>be </a:t>
            </a:r>
            <a:r>
              <a:rPr sz="1250" spc="25" dirty="0">
                <a:latin typeface="Arial"/>
                <a:cs typeface="Arial"/>
              </a:rPr>
              <a:t>needed </a:t>
            </a:r>
            <a:r>
              <a:rPr sz="1250" spc="-5" dirty="0">
                <a:latin typeface="Arial"/>
                <a:cs typeface="Arial"/>
              </a:rPr>
              <a:t>for </a:t>
            </a:r>
            <a:r>
              <a:rPr sz="1250" spc="5" dirty="0">
                <a:latin typeface="Arial"/>
                <a:cs typeface="Arial"/>
              </a:rPr>
              <a:t>some</a:t>
            </a:r>
            <a:r>
              <a:rPr sz="1250" spc="-120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time  after the </a:t>
            </a:r>
            <a:r>
              <a:rPr sz="1250" spc="15" dirty="0">
                <a:latin typeface="Arial"/>
                <a:cs typeface="Arial"/>
              </a:rPr>
              <a:t>abuse </a:t>
            </a:r>
            <a:r>
              <a:rPr sz="1250" dirty="0">
                <a:latin typeface="Arial"/>
                <a:cs typeface="Arial"/>
              </a:rPr>
              <a:t>has</a:t>
            </a:r>
            <a:r>
              <a:rPr sz="1250" spc="-50" dirty="0">
                <a:latin typeface="Arial"/>
                <a:cs typeface="Arial"/>
              </a:rPr>
              <a:t> </a:t>
            </a:r>
            <a:r>
              <a:rPr sz="1250" spc="25" dirty="0">
                <a:latin typeface="Arial"/>
                <a:cs typeface="Arial"/>
              </a:rPr>
              <a:t>stopped</a:t>
            </a:r>
            <a:endParaRPr sz="12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34358" y="1872881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69">
                <a:moveTo>
                  <a:pt x="0" y="128142"/>
                </a:moveTo>
                <a:lnTo>
                  <a:pt x="124879" y="128142"/>
                </a:lnTo>
                <a:lnTo>
                  <a:pt x="124879" y="0"/>
                </a:lnTo>
                <a:lnTo>
                  <a:pt x="0" y="0"/>
                </a:lnTo>
                <a:lnTo>
                  <a:pt x="0" y="128142"/>
                </a:lnTo>
                <a:close/>
              </a:path>
            </a:pathLst>
          </a:custGeom>
          <a:ln w="1581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63501" y="1872305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0" y="60109"/>
                </a:moveTo>
                <a:lnTo>
                  <a:pt x="36055" y="98628"/>
                </a:lnTo>
                <a:lnTo>
                  <a:pt x="115303" y="0"/>
                </a:lnTo>
              </a:path>
            </a:pathLst>
          </a:custGeom>
          <a:ln w="22148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34358" y="2775737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69">
                <a:moveTo>
                  <a:pt x="0" y="128142"/>
                </a:moveTo>
                <a:lnTo>
                  <a:pt x="124879" y="128142"/>
                </a:lnTo>
                <a:lnTo>
                  <a:pt x="124879" y="0"/>
                </a:lnTo>
                <a:lnTo>
                  <a:pt x="0" y="0"/>
                </a:lnTo>
                <a:lnTo>
                  <a:pt x="0" y="128142"/>
                </a:lnTo>
                <a:close/>
              </a:path>
            </a:pathLst>
          </a:custGeom>
          <a:ln w="1581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63501" y="2775155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0" y="60109"/>
                </a:moveTo>
                <a:lnTo>
                  <a:pt x="36055" y="98628"/>
                </a:lnTo>
                <a:lnTo>
                  <a:pt x="115303" y="0"/>
                </a:lnTo>
              </a:path>
            </a:pathLst>
          </a:custGeom>
          <a:ln w="22148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34358" y="3488867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70">
                <a:moveTo>
                  <a:pt x="0" y="128142"/>
                </a:moveTo>
                <a:lnTo>
                  <a:pt x="124879" y="128142"/>
                </a:lnTo>
                <a:lnTo>
                  <a:pt x="124879" y="0"/>
                </a:lnTo>
                <a:lnTo>
                  <a:pt x="0" y="0"/>
                </a:lnTo>
                <a:lnTo>
                  <a:pt x="0" y="128142"/>
                </a:lnTo>
                <a:close/>
              </a:path>
            </a:pathLst>
          </a:custGeom>
          <a:ln w="1581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63501" y="3488293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0" y="60109"/>
                </a:moveTo>
                <a:lnTo>
                  <a:pt x="36055" y="98628"/>
                </a:lnTo>
                <a:lnTo>
                  <a:pt x="115303" y="0"/>
                </a:lnTo>
              </a:path>
            </a:pathLst>
          </a:custGeom>
          <a:ln w="22148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34358" y="4391723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70">
                <a:moveTo>
                  <a:pt x="0" y="128143"/>
                </a:moveTo>
                <a:lnTo>
                  <a:pt x="124879" y="128143"/>
                </a:lnTo>
                <a:lnTo>
                  <a:pt x="124879" y="0"/>
                </a:lnTo>
                <a:lnTo>
                  <a:pt x="0" y="0"/>
                </a:lnTo>
                <a:lnTo>
                  <a:pt x="0" y="128143"/>
                </a:lnTo>
                <a:close/>
              </a:path>
            </a:pathLst>
          </a:custGeom>
          <a:ln w="1581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63501" y="4391144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0" y="60109"/>
                </a:moveTo>
                <a:lnTo>
                  <a:pt x="36055" y="98628"/>
                </a:lnTo>
                <a:lnTo>
                  <a:pt x="115303" y="0"/>
                </a:lnTo>
              </a:path>
            </a:pathLst>
          </a:custGeom>
          <a:ln w="22148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34358" y="4915153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70">
                <a:moveTo>
                  <a:pt x="0" y="128142"/>
                </a:moveTo>
                <a:lnTo>
                  <a:pt x="124879" y="128142"/>
                </a:lnTo>
                <a:lnTo>
                  <a:pt x="124879" y="0"/>
                </a:lnTo>
                <a:lnTo>
                  <a:pt x="0" y="0"/>
                </a:lnTo>
                <a:lnTo>
                  <a:pt x="0" y="128142"/>
                </a:lnTo>
                <a:close/>
              </a:path>
            </a:pathLst>
          </a:custGeom>
          <a:ln w="1581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3501" y="4914569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0" y="60109"/>
                </a:moveTo>
                <a:lnTo>
                  <a:pt x="36055" y="98628"/>
                </a:lnTo>
                <a:lnTo>
                  <a:pt x="115303" y="0"/>
                </a:lnTo>
              </a:path>
            </a:pathLst>
          </a:custGeom>
          <a:ln w="22148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4358" y="5628284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70">
                <a:moveTo>
                  <a:pt x="0" y="128143"/>
                </a:moveTo>
                <a:lnTo>
                  <a:pt x="124879" y="128143"/>
                </a:lnTo>
                <a:lnTo>
                  <a:pt x="124879" y="0"/>
                </a:lnTo>
                <a:lnTo>
                  <a:pt x="0" y="0"/>
                </a:lnTo>
                <a:lnTo>
                  <a:pt x="0" y="128143"/>
                </a:lnTo>
                <a:close/>
              </a:path>
            </a:pathLst>
          </a:custGeom>
          <a:ln w="1581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3501" y="5627706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0" y="60109"/>
                </a:moveTo>
                <a:lnTo>
                  <a:pt x="36055" y="98628"/>
                </a:lnTo>
                <a:lnTo>
                  <a:pt x="115303" y="0"/>
                </a:lnTo>
              </a:path>
            </a:pathLst>
          </a:custGeom>
          <a:ln w="22148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34358" y="6341427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70">
                <a:moveTo>
                  <a:pt x="0" y="128143"/>
                </a:moveTo>
                <a:lnTo>
                  <a:pt x="124879" y="128143"/>
                </a:lnTo>
                <a:lnTo>
                  <a:pt x="124879" y="0"/>
                </a:lnTo>
                <a:lnTo>
                  <a:pt x="0" y="0"/>
                </a:lnTo>
                <a:lnTo>
                  <a:pt x="0" y="128143"/>
                </a:lnTo>
                <a:close/>
              </a:path>
            </a:pathLst>
          </a:custGeom>
          <a:ln w="1581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63501" y="6340844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0" y="60109"/>
                </a:moveTo>
                <a:lnTo>
                  <a:pt x="36055" y="98628"/>
                </a:lnTo>
                <a:lnTo>
                  <a:pt x="115303" y="0"/>
                </a:lnTo>
              </a:path>
            </a:pathLst>
          </a:custGeom>
          <a:ln w="22148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082558" y="1833134"/>
            <a:ext cx="2782570" cy="4879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101600" algn="just">
              <a:lnSpc>
                <a:spcPct val="100000"/>
              </a:lnSpc>
              <a:spcBef>
                <a:spcPts val="130"/>
              </a:spcBef>
            </a:pPr>
            <a:r>
              <a:rPr sz="1250" spc="-5" dirty="0">
                <a:latin typeface="Arial"/>
                <a:cs typeface="Arial"/>
              </a:rPr>
              <a:t>If </a:t>
            </a:r>
            <a:r>
              <a:rPr sz="1250" dirty="0">
                <a:latin typeface="Arial"/>
                <a:cs typeface="Arial"/>
              </a:rPr>
              <a:t>the </a:t>
            </a:r>
            <a:r>
              <a:rPr sz="1250" spc="10" dirty="0">
                <a:latin typeface="Arial"/>
                <a:cs typeface="Arial"/>
              </a:rPr>
              <a:t>abuser </a:t>
            </a:r>
            <a:r>
              <a:rPr sz="1250" dirty="0">
                <a:latin typeface="Arial"/>
                <a:cs typeface="Arial"/>
              </a:rPr>
              <a:t>has </a:t>
            </a:r>
            <a:r>
              <a:rPr sz="1250" spc="5" dirty="0">
                <a:latin typeface="Arial"/>
                <a:cs typeface="Arial"/>
              </a:rPr>
              <a:t>an </a:t>
            </a:r>
            <a:r>
              <a:rPr sz="1250" dirty="0">
                <a:latin typeface="Arial"/>
                <a:cs typeface="Arial"/>
              </a:rPr>
              <a:t>employees’ </a:t>
            </a:r>
            <a:r>
              <a:rPr sz="1250" spc="5" dirty="0">
                <a:latin typeface="Arial"/>
                <a:cs typeface="Arial"/>
              </a:rPr>
              <a:t>work  </a:t>
            </a:r>
            <a:r>
              <a:rPr sz="1250" spc="-5" dirty="0">
                <a:latin typeface="Arial"/>
                <a:cs typeface="Arial"/>
              </a:rPr>
              <a:t>email </a:t>
            </a:r>
            <a:r>
              <a:rPr sz="1250" spc="25" dirty="0">
                <a:latin typeface="Arial"/>
                <a:cs typeface="Arial"/>
              </a:rPr>
              <a:t>and </a:t>
            </a:r>
            <a:r>
              <a:rPr sz="1250" dirty="0">
                <a:latin typeface="Arial"/>
                <a:cs typeface="Arial"/>
              </a:rPr>
              <a:t>telephone details, </a:t>
            </a:r>
            <a:r>
              <a:rPr sz="1250" spc="10" dirty="0">
                <a:latin typeface="Arial"/>
                <a:cs typeface="Arial"/>
              </a:rPr>
              <a:t>consider  </a:t>
            </a:r>
            <a:r>
              <a:rPr sz="1250" spc="15" dirty="0">
                <a:latin typeface="Arial"/>
                <a:cs typeface="Arial"/>
              </a:rPr>
              <a:t>diverting </a:t>
            </a:r>
            <a:r>
              <a:rPr sz="1250" spc="-5" dirty="0">
                <a:latin typeface="Arial"/>
                <a:cs typeface="Arial"/>
              </a:rPr>
              <a:t>their </a:t>
            </a:r>
            <a:r>
              <a:rPr sz="1250" spc="15" dirty="0">
                <a:latin typeface="Arial"/>
                <a:cs typeface="Arial"/>
              </a:rPr>
              <a:t>phone </a:t>
            </a:r>
            <a:r>
              <a:rPr sz="1250" spc="5" dirty="0">
                <a:latin typeface="Arial"/>
                <a:cs typeface="Arial"/>
              </a:rPr>
              <a:t>calls </a:t>
            </a:r>
            <a:r>
              <a:rPr sz="1250" spc="25" dirty="0">
                <a:latin typeface="Arial"/>
                <a:cs typeface="Arial"/>
              </a:rPr>
              <a:t>and</a:t>
            </a:r>
            <a:r>
              <a:rPr sz="1250" spc="-85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emails  to </a:t>
            </a:r>
            <a:r>
              <a:rPr sz="1250" spc="15" dirty="0">
                <a:latin typeface="Arial"/>
                <a:cs typeface="Arial"/>
              </a:rPr>
              <a:t>help </a:t>
            </a:r>
            <a:r>
              <a:rPr sz="1250" spc="5" dirty="0">
                <a:latin typeface="Arial"/>
                <a:cs typeface="Arial"/>
              </a:rPr>
              <a:t>shield </a:t>
            </a:r>
            <a:r>
              <a:rPr sz="1250" dirty="0">
                <a:latin typeface="Arial"/>
                <a:cs typeface="Arial"/>
              </a:rPr>
              <a:t>them </a:t>
            </a:r>
            <a:r>
              <a:rPr sz="1250" spc="5" dirty="0">
                <a:latin typeface="Arial"/>
                <a:cs typeface="Arial"/>
              </a:rPr>
              <a:t>from </a:t>
            </a:r>
            <a:r>
              <a:rPr sz="1250" spc="-5" dirty="0">
                <a:latin typeface="Arial"/>
                <a:cs typeface="Arial"/>
              </a:rPr>
              <a:t>their</a:t>
            </a:r>
            <a:r>
              <a:rPr sz="1250" spc="-90" dirty="0">
                <a:latin typeface="Arial"/>
                <a:cs typeface="Arial"/>
              </a:rPr>
              <a:t> </a:t>
            </a:r>
            <a:r>
              <a:rPr sz="1250" spc="10" dirty="0">
                <a:latin typeface="Arial"/>
                <a:cs typeface="Arial"/>
              </a:rPr>
              <a:t>abuser</a:t>
            </a:r>
            <a:endParaRPr sz="1250">
              <a:latin typeface="Arial"/>
              <a:cs typeface="Arial"/>
            </a:endParaRPr>
          </a:p>
          <a:p>
            <a:pPr marL="12700" marR="355600" indent="-635">
              <a:lnSpc>
                <a:spcPct val="100000"/>
              </a:lnSpc>
              <a:spcBef>
                <a:spcPts val="1110"/>
              </a:spcBef>
            </a:pPr>
            <a:r>
              <a:rPr sz="1250" spc="5" dirty="0">
                <a:latin typeface="Arial"/>
                <a:cs typeface="Arial"/>
              </a:rPr>
              <a:t>Notify </a:t>
            </a:r>
            <a:r>
              <a:rPr sz="1250" spc="15" dirty="0">
                <a:latin typeface="Arial"/>
                <a:cs typeface="Arial"/>
              </a:rPr>
              <a:t>reception </a:t>
            </a:r>
            <a:r>
              <a:rPr sz="1250" spc="25" dirty="0">
                <a:latin typeface="Arial"/>
                <a:cs typeface="Arial"/>
              </a:rPr>
              <a:t>and </a:t>
            </a:r>
            <a:r>
              <a:rPr sz="1250" spc="10" dirty="0">
                <a:latin typeface="Arial"/>
                <a:cs typeface="Arial"/>
              </a:rPr>
              <a:t>security</a:t>
            </a:r>
            <a:r>
              <a:rPr sz="1250" spc="-100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staff  </a:t>
            </a:r>
            <a:r>
              <a:rPr sz="1250" dirty="0">
                <a:latin typeface="Arial"/>
                <a:cs typeface="Arial"/>
              </a:rPr>
              <a:t>if the </a:t>
            </a:r>
            <a:r>
              <a:rPr sz="1250" spc="10" dirty="0">
                <a:latin typeface="Arial"/>
                <a:cs typeface="Arial"/>
              </a:rPr>
              <a:t>abuser </a:t>
            </a:r>
            <a:r>
              <a:rPr sz="1250" dirty="0">
                <a:latin typeface="Arial"/>
                <a:cs typeface="Arial"/>
              </a:rPr>
              <a:t>is </a:t>
            </a:r>
            <a:r>
              <a:rPr sz="1250" spc="5" dirty="0">
                <a:latin typeface="Arial"/>
                <a:cs typeface="Arial"/>
              </a:rPr>
              <a:t>known </a:t>
            </a:r>
            <a:r>
              <a:rPr sz="1250" spc="-5" dirty="0">
                <a:latin typeface="Arial"/>
                <a:cs typeface="Arial"/>
              </a:rPr>
              <a:t>to </a:t>
            </a:r>
            <a:r>
              <a:rPr sz="1250" spc="20" dirty="0">
                <a:latin typeface="Arial"/>
                <a:cs typeface="Arial"/>
              </a:rPr>
              <a:t>come </a:t>
            </a:r>
            <a:r>
              <a:rPr sz="1250" spc="-5" dirty="0">
                <a:latin typeface="Arial"/>
                <a:cs typeface="Arial"/>
              </a:rPr>
              <a:t>to  </a:t>
            </a:r>
            <a:r>
              <a:rPr sz="1250" dirty="0">
                <a:latin typeface="Arial"/>
                <a:cs typeface="Arial"/>
              </a:rPr>
              <a:t>the</a:t>
            </a:r>
            <a:r>
              <a:rPr sz="1250" spc="-10" dirty="0">
                <a:latin typeface="Arial"/>
                <a:cs typeface="Arial"/>
              </a:rPr>
              <a:t> </a:t>
            </a:r>
            <a:r>
              <a:rPr sz="1250" spc="15" dirty="0">
                <a:latin typeface="Arial"/>
                <a:cs typeface="Arial"/>
              </a:rPr>
              <a:t>workplace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15"/>
              </a:spcBef>
            </a:pPr>
            <a:r>
              <a:rPr sz="1250" spc="-5" dirty="0">
                <a:latin typeface="Arial"/>
                <a:cs typeface="Arial"/>
              </a:rPr>
              <a:t>Provide </a:t>
            </a:r>
            <a:r>
              <a:rPr sz="1250" spc="15" dirty="0">
                <a:latin typeface="Arial"/>
                <a:cs typeface="Arial"/>
              </a:rPr>
              <a:t>a </a:t>
            </a:r>
            <a:r>
              <a:rPr sz="1250" spc="35" dirty="0">
                <a:latin typeface="Arial"/>
                <a:cs typeface="Arial"/>
              </a:rPr>
              <a:t>copy </a:t>
            </a:r>
            <a:r>
              <a:rPr sz="1250" dirty="0">
                <a:latin typeface="Arial"/>
                <a:cs typeface="Arial"/>
              </a:rPr>
              <a:t>of </a:t>
            </a:r>
            <a:r>
              <a:rPr sz="1250" spc="-5" dirty="0">
                <a:latin typeface="Arial"/>
                <a:cs typeface="Arial"/>
              </a:rPr>
              <a:t>any </a:t>
            </a:r>
            <a:r>
              <a:rPr sz="1250" dirty="0">
                <a:latin typeface="Arial"/>
                <a:cs typeface="Arial"/>
              </a:rPr>
              <a:t>existing </a:t>
            </a:r>
            <a:r>
              <a:rPr sz="1250" spc="15" dirty="0">
                <a:latin typeface="Arial"/>
                <a:cs typeface="Arial"/>
              </a:rPr>
              <a:t>orders  </a:t>
            </a:r>
            <a:r>
              <a:rPr sz="1250" dirty="0">
                <a:latin typeface="Arial"/>
                <a:cs typeface="Arial"/>
              </a:rPr>
              <a:t>against the </a:t>
            </a:r>
            <a:r>
              <a:rPr sz="1250" spc="10" dirty="0">
                <a:latin typeface="Arial"/>
                <a:cs typeface="Arial"/>
              </a:rPr>
              <a:t>abuser </a:t>
            </a:r>
            <a:r>
              <a:rPr sz="1250" spc="25" dirty="0">
                <a:latin typeface="Arial"/>
                <a:cs typeface="Arial"/>
              </a:rPr>
              <a:t>and </a:t>
            </a:r>
            <a:r>
              <a:rPr sz="1250" spc="15" dirty="0">
                <a:latin typeface="Arial"/>
                <a:cs typeface="Arial"/>
              </a:rPr>
              <a:t>a photograph  </a:t>
            </a:r>
            <a:r>
              <a:rPr sz="1250" dirty="0">
                <a:latin typeface="Arial"/>
                <a:cs typeface="Arial"/>
              </a:rPr>
              <a:t>of the </a:t>
            </a:r>
            <a:r>
              <a:rPr sz="1250" spc="10" dirty="0">
                <a:latin typeface="Arial"/>
                <a:cs typeface="Arial"/>
              </a:rPr>
              <a:t>abuser </a:t>
            </a:r>
            <a:r>
              <a:rPr sz="1250" spc="-5" dirty="0">
                <a:latin typeface="Arial"/>
                <a:cs typeface="Arial"/>
              </a:rPr>
              <a:t>to </a:t>
            </a:r>
            <a:r>
              <a:rPr sz="1250" spc="15" dirty="0">
                <a:latin typeface="Arial"/>
                <a:cs typeface="Arial"/>
              </a:rPr>
              <a:t>reception </a:t>
            </a:r>
            <a:r>
              <a:rPr sz="1250" spc="25" dirty="0">
                <a:latin typeface="Arial"/>
                <a:cs typeface="Arial"/>
              </a:rPr>
              <a:t>and</a:t>
            </a:r>
            <a:r>
              <a:rPr sz="1250" spc="-90" dirty="0">
                <a:latin typeface="Arial"/>
                <a:cs typeface="Arial"/>
              </a:rPr>
              <a:t> </a:t>
            </a:r>
            <a:r>
              <a:rPr sz="1250" spc="10" dirty="0">
                <a:latin typeface="Arial"/>
                <a:cs typeface="Arial"/>
              </a:rPr>
              <a:t>security  </a:t>
            </a:r>
            <a:r>
              <a:rPr sz="1250" spc="5" dirty="0">
                <a:latin typeface="Arial"/>
                <a:cs typeface="Arial"/>
              </a:rPr>
              <a:t>staff</a:t>
            </a:r>
            <a:endParaRPr sz="1250">
              <a:latin typeface="Arial"/>
              <a:cs typeface="Arial"/>
            </a:endParaRPr>
          </a:p>
          <a:p>
            <a:pPr marL="12700" marR="216535">
              <a:lnSpc>
                <a:spcPct val="100000"/>
              </a:lnSpc>
              <a:spcBef>
                <a:spcPts val="1105"/>
              </a:spcBef>
            </a:pPr>
            <a:r>
              <a:rPr sz="1250" spc="15" dirty="0">
                <a:latin typeface="Arial"/>
                <a:cs typeface="Arial"/>
              </a:rPr>
              <a:t>Check </a:t>
            </a:r>
            <a:r>
              <a:rPr sz="1250" spc="-5" dirty="0">
                <a:latin typeface="Arial"/>
                <a:cs typeface="Arial"/>
              </a:rPr>
              <a:t>that </a:t>
            </a:r>
            <a:r>
              <a:rPr sz="1250" spc="5" dirty="0">
                <a:latin typeface="Arial"/>
                <a:cs typeface="Arial"/>
              </a:rPr>
              <a:t>staff </a:t>
            </a:r>
            <a:r>
              <a:rPr sz="1250" spc="-5" dirty="0">
                <a:latin typeface="Arial"/>
                <a:cs typeface="Arial"/>
              </a:rPr>
              <a:t>have </a:t>
            </a:r>
            <a:r>
              <a:rPr sz="1250" spc="5" dirty="0">
                <a:latin typeface="Arial"/>
                <a:cs typeface="Arial"/>
              </a:rPr>
              <a:t>arrangements  </a:t>
            </a:r>
            <a:r>
              <a:rPr sz="1250" spc="-5" dirty="0">
                <a:latin typeface="Arial"/>
                <a:cs typeface="Arial"/>
              </a:rPr>
              <a:t>for </a:t>
            </a:r>
            <a:r>
              <a:rPr sz="1250" spc="20" dirty="0">
                <a:latin typeface="Arial"/>
                <a:cs typeface="Arial"/>
              </a:rPr>
              <a:t>getting </a:t>
            </a:r>
            <a:r>
              <a:rPr sz="1250" spc="-5" dirty="0">
                <a:latin typeface="Arial"/>
                <a:cs typeface="Arial"/>
              </a:rPr>
              <a:t>safely to </a:t>
            </a:r>
            <a:r>
              <a:rPr sz="1250" spc="25" dirty="0">
                <a:latin typeface="Arial"/>
                <a:cs typeface="Arial"/>
              </a:rPr>
              <a:t>and </a:t>
            </a:r>
            <a:r>
              <a:rPr sz="1250" spc="5" dirty="0">
                <a:latin typeface="Arial"/>
                <a:cs typeface="Arial"/>
              </a:rPr>
              <a:t>from</a:t>
            </a:r>
            <a:r>
              <a:rPr sz="1250" spc="-95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home</a:t>
            </a:r>
            <a:endParaRPr sz="1250">
              <a:latin typeface="Arial"/>
              <a:cs typeface="Arial"/>
            </a:endParaRPr>
          </a:p>
          <a:p>
            <a:pPr marL="12700" marR="27305">
              <a:lnSpc>
                <a:spcPct val="100000"/>
              </a:lnSpc>
              <a:spcBef>
                <a:spcPts val="1125"/>
              </a:spcBef>
            </a:pPr>
            <a:r>
              <a:rPr sz="1250" spc="-15" dirty="0">
                <a:latin typeface="Arial"/>
                <a:cs typeface="Arial"/>
              </a:rPr>
              <a:t>Review </a:t>
            </a:r>
            <a:r>
              <a:rPr sz="1250" dirty="0">
                <a:latin typeface="Arial"/>
                <a:cs typeface="Arial"/>
              </a:rPr>
              <a:t>content </a:t>
            </a:r>
            <a:r>
              <a:rPr sz="1250" spc="-5" dirty="0">
                <a:latin typeface="Arial"/>
                <a:cs typeface="Arial"/>
              </a:rPr>
              <a:t>of </a:t>
            </a:r>
            <a:r>
              <a:rPr sz="1250" spc="10" dirty="0">
                <a:latin typeface="Arial"/>
                <a:cs typeface="Arial"/>
              </a:rPr>
              <a:t>personal  </a:t>
            </a:r>
            <a:r>
              <a:rPr sz="1250" spc="-5" dirty="0">
                <a:latin typeface="Arial"/>
                <a:cs typeface="Arial"/>
              </a:rPr>
              <a:t>information, </a:t>
            </a:r>
            <a:r>
              <a:rPr sz="1250" spc="15" dirty="0">
                <a:latin typeface="Arial"/>
                <a:cs typeface="Arial"/>
              </a:rPr>
              <a:t>such </a:t>
            </a:r>
            <a:r>
              <a:rPr sz="1250" spc="5" dirty="0">
                <a:latin typeface="Arial"/>
                <a:cs typeface="Arial"/>
              </a:rPr>
              <a:t>as </a:t>
            </a:r>
            <a:r>
              <a:rPr sz="1250" spc="10" dirty="0">
                <a:latin typeface="Arial"/>
                <a:cs typeface="Arial"/>
              </a:rPr>
              <a:t>temporary </a:t>
            </a:r>
            <a:r>
              <a:rPr sz="1250" spc="5" dirty="0">
                <a:latin typeface="Arial"/>
                <a:cs typeface="Arial"/>
              </a:rPr>
              <a:t>or new  </a:t>
            </a:r>
            <a:r>
              <a:rPr sz="1250" spc="15" dirty="0">
                <a:latin typeface="Arial"/>
                <a:cs typeface="Arial"/>
              </a:rPr>
              <a:t>addresses, bank </a:t>
            </a:r>
            <a:r>
              <a:rPr sz="1250" spc="5" dirty="0">
                <a:latin typeface="Arial"/>
                <a:cs typeface="Arial"/>
              </a:rPr>
              <a:t>or </a:t>
            </a:r>
            <a:r>
              <a:rPr sz="1250" spc="-5" dirty="0">
                <a:latin typeface="Arial"/>
                <a:cs typeface="Arial"/>
              </a:rPr>
              <a:t>health </a:t>
            </a:r>
            <a:r>
              <a:rPr sz="1250" spc="20" dirty="0">
                <a:latin typeface="Arial"/>
                <a:cs typeface="Arial"/>
              </a:rPr>
              <a:t>care</a:t>
            </a:r>
            <a:r>
              <a:rPr sz="1250" spc="-75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details</a:t>
            </a:r>
            <a:endParaRPr sz="1250">
              <a:latin typeface="Arial"/>
              <a:cs typeface="Arial"/>
            </a:endParaRPr>
          </a:p>
          <a:p>
            <a:pPr marL="12700" marR="24130">
              <a:lnSpc>
                <a:spcPct val="100000"/>
              </a:lnSpc>
              <a:spcBef>
                <a:spcPts val="1115"/>
              </a:spcBef>
            </a:pPr>
            <a:r>
              <a:rPr sz="1250" spc="5" dirty="0">
                <a:latin typeface="Arial"/>
                <a:cs typeface="Arial"/>
              </a:rPr>
              <a:t>Ask individuals </a:t>
            </a:r>
            <a:r>
              <a:rPr sz="1250" spc="-5" dirty="0">
                <a:latin typeface="Arial"/>
                <a:cs typeface="Arial"/>
              </a:rPr>
              <a:t>to </a:t>
            </a:r>
            <a:r>
              <a:rPr sz="1250" spc="20" dirty="0">
                <a:latin typeface="Arial"/>
                <a:cs typeface="Arial"/>
              </a:rPr>
              <a:t>supply </a:t>
            </a:r>
            <a:r>
              <a:rPr sz="1250" dirty="0">
                <a:latin typeface="Arial"/>
                <a:cs typeface="Arial"/>
              </a:rPr>
              <a:t>you with </a:t>
            </a:r>
            <a:r>
              <a:rPr sz="1250" spc="5" dirty="0">
                <a:latin typeface="Arial"/>
                <a:cs typeface="Arial"/>
              </a:rPr>
              <a:t>an  </a:t>
            </a:r>
            <a:r>
              <a:rPr sz="1250" spc="35" dirty="0">
                <a:latin typeface="Arial"/>
                <a:cs typeface="Arial"/>
              </a:rPr>
              <a:t>up </a:t>
            </a:r>
            <a:r>
              <a:rPr sz="1250" spc="-5" dirty="0">
                <a:latin typeface="Arial"/>
                <a:cs typeface="Arial"/>
              </a:rPr>
              <a:t>to </a:t>
            </a:r>
            <a:r>
              <a:rPr sz="1250" spc="10" dirty="0">
                <a:latin typeface="Arial"/>
                <a:cs typeface="Arial"/>
              </a:rPr>
              <a:t>date emergency </a:t>
            </a:r>
            <a:r>
              <a:rPr sz="1250" spc="15" dirty="0">
                <a:latin typeface="Arial"/>
                <a:cs typeface="Arial"/>
              </a:rPr>
              <a:t>contact </a:t>
            </a:r>
            <a:r>
              <a:rPr sz="1250" spc="5" dirty="0">
                <a:latin typeface="Arial"/>
                <a:cs typeface="Arial"/>
              </a:rPr>
              <a:t>number  </a:t>
            </a:r>
            <a:r>
              <a:rPr sz="1250" spc="-5" dirty="0">
                <a:latin typeface="Arial"/>
                <a:cs typeface="Arial"/>
              </a:rPr>
              <a:t>for </a:t>
            </a:r>
            <a:r>
              <a:rPr sz="1250" spc="15" dirty="0">
                <a:latin typeface="Arial"/>
                <a:cs typeface="Arial"/>
              </a:rPr>
              <a:t>a </a:t>
            </a:r>
            <a:r>
              <a:rPr sz="1250" spc="10" dirty="0">
                <a:latin typeface="Arial"/>
                <a:cs typeface="Arial"/>
              </a:rPr>
              <a:t>trusted friend </a:t>
            </a:r>
            <a:r>
              <a:rPr sz="1250" spc="5" dirty="0">
                <a:latin typeface="Arial"/>
                <a:cs typeface="Arial"/>
              </a:rPr>
              <a:t>or </a:t>
            </a:r>
            <a:r>
              <a:rPr sz="1250" spc="-5" dirty="0">
                <a:latin typeface="Arial"/>
                <a:cs typeface="Arial"/>
              </a:rPr>
              <a:t>family</a:t>
            </a:r>
            <a:r>
              <a:rPr sz="1250" spc="-85" dirty="0">
                <a:latin typeface="Arial"/>
                <a:cs typeface="Arial"/>
              </a:rPr>
              <a:t> </a:t>
            </a:r>
            <a:r>
              <a:rPr sz="1250" spc="10" dirty="0">
                <a:latin typeface="Arial"/>
                <a:cs typeface="Arial"/>
              </a:rPr>
              <a:t>member</a:t>
            </a:r>
            <a:endParaRPr sz="1250">
              <a:latin typeface="Arial"/>
              <a:cs typeface="Arial"/>
            </a:endParaRPr>
          </a:p>
          <a:p>
            <a:pPr marL="12700" marR="365125">
              <a:lnSpc>
                <a:spcPct val="100000"/>
              </a:lnSpc>
              <a:spcBef>
                <a:spcPts val="1115"/>
              </a:spcBef>
            </a:pPr>
            <a:r>
              <a:rPr sz="1250" spc="-15" dirty="0">
                <a:latin typeface="Arial"/>
                <a:cs typeface="Arial"/>
              </a:rPr>
              <a:t>Review </a:t>
            </a:r>
            <a:r>
              <a:rPr sz="1250" dirty="0">
                <a:latin typeface="Arial"/>
                <a:cs typeface="Arial"/>
              </a:rPr>
              <a:t>the </a:t>
            </a:r>
            <a:r>
              <a:rPr sz="1250" spc="-5" dirty="0">
                <a:latin typeface="Arial"/>
                <a:cs typeface="Arial"/>
              </a:rPr>
              <a:t>employee’s </a:t>
            </a:r>
            <a:r>
              <a:rPr sz="1250" dirty="0">
                <a:latin typeface="Arial"/>
                <a:cs typeface="Arial"/>
              </a:rPr>
              <a:t>next of kin  </a:t>
            </a:r>
            <a:r>
              <a:rPr sz="1250" spc="-5" dirty="0">
                <a:latin typeface="Arial"/>
                <a:cs typeface="Arial"/>
              </a:rPr>
              <a:t>information </a:t>
            </a:r>
            <a:r>
              <a:rPr sz="1250" dirty="0">
                <a:latin typeface="Arial"/>
                <a:cs typeface="Arial"/>
              </a:rPr>
              <a:t>(with </a:t>
            </a:r>
            <a:r>
              <a:rPr sz="1250" spc="-5" dirty="0">
                <a:latin typeface="Arial"/>
                <a:cs typeface="Arial"/>
              </a:rPr>
              <a:t>their</a:t>
            </a:r>
            <a:r>
              <a:rPr sz="1250" spc="-25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consent)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169632" y="1872881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69">
                <a:moveTo>
                  <a:pt x="0" y="128142"/>
                </a:moveTo>
                <a:lnTo>
                  <a:pt x="124879" y="128142"/>
                </a:lnTo>
                <a:lnTo>
                  <a:pt x="124879" y="0"/>
                </a:lnTo>
                <a:lnTo>
                  <a:pt x="0" y="0"/>
                </a:lnTo>
                <a:lnTo>
                  <a:pt x="0" y="128142"/>
                </a:lnTo>
                <a:close/>
              </a:path>
            </a:pathLst>
          </a:custGeom>
          <a:ln w="1581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98775" y="1872305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0" y="60109"/>
                </a:moveTo>
                <a:lnTo>
                  <a:pt x="36055" y="98628"/>
                </a:lnTo>
                <a:lnTo>
                  <a:pt x="115303" y="0"/>
                </a:lnTo>
              </a:path>
            </a:pathLst>
          </a:custGeom>
          <a:ln w="22148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69632" y="2586024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69">
                <a:moveTo>
                  <a:pt x="0" y="128142"/>
                </a:moveTo>
                <a:lnTo>
                  <a:pt x="124879" y="128142"/>
                </a:lnTo>
                <a:lnTo>
                  <a:pt x="124879" y="0"/>
                </a:lnTo>
                <a:lnTo>
                  <a:pt x="0" y="0"/>
                </a:lnTo>
                <a:lnTo>
                  <a:pt x="0" y="128142"/>
                </a:lnTo>
                <a:close/>
              </a:path>
            </a:pathLst>
          </a:custGeom>
          <a:ln w="1581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98775" y="2585443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0" y="60109"/>
                </a:moveTo>
                <a:lnTo>
                  <a:pt x="36055" y="98628"/>
                </a:lnTo>
                <a:lnTo>
                  <a:pt x="115303" y="0"/>
                </a:lnTo>
              </a:path>
            </a:pathLst>
          </a:custGeom>
          <a:ln w="22148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69632" y="3488867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70">
                <a:moveTo>
                  <a:pt x="0" y="128142"/>
                </a:moveTo>
                <a:lnTo>
                  <a:pt x="124879" y="128142"/>
                </a:lnTo>
                <a:lnTo>
                  <a:pt x="124879" y="0"/>
                </a:lnTo>
                <a:lnTo>
                  <a:pt x="0" y="0"/>
                </a:lnTo>
                <a:lnTo>
                  <a:pt x="0" y="128142"/>
                </a:lnTo>
                <a:close/>
              </a:path>
            </a:pathLst>
          </a:custGeom>
          <a:ln w="1581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98775" y="3488293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0" y="60109"/>
                </a:moveTo>
                <a:lnTo>
                  <a:pt x="36055" y="98628"/>
                </a:lnTo>
                <a:lnTo>
                  <a:pt x="115303" y="0"/>
                </a:lnTo>
              </a:path>
            </a:pathLst>
          </a:custGeom>
          <a:ln w="22148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69632" y="4391723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70">
                <a:moveTo>
                  <a:pt x="0" y="128143"/>
                </a:moveTo>
                <a:lnTo>
                  <a:pt x="124879" y="128143"/>
                </a:lnTo>
                <a:lnTo>
                  <a:pt x="124879" y="0"/>
                </a:lnTo>
                <a:lnTo>
                  <a:pt x="0" y="0"/>
                </a:lnTo>
                <a:lnTo>
                  <a:pt x="0" y="128143"/>
                </a:lnTo>
                <a:close/>
              </a:path>
            </a:pathLst>
          </a:custGeom>
          <a:ln w="1581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98775" y="4391144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0" y="60109"/>
                </a:moveTo>
                <a:lnTo>
                  <a:pt x="36055" y="98628"/>
                </a:lnTo>
                <a:lnTo>
                  <a:pt x="115303" y="0"/>
                </a:lnTo>
              </a:path>
            </a:pathLst>
          </a:custGeom>
          <a:ln w="22148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69632" y="4915153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70">
                <a:moveTo>
                  <a:pt x="0" y="128142"/>
                </a:moveTo>
                <a:lnTo>
                  <a:pt x="124879" y="128142"/>
                </a:lnTo>
                <a:lnTo>
                  <a:pt x="124879" y="0"/>
                </a:lnTo>
                <a:lnTo>
                  <a:pt x="0" y="0"/>
                </a:lnTo>
                <a:lnTo>
                  <a:pt x="0" y="128142"/>
                </a:lnTo>
                <a:close/>
              </a:path>
            </a:pathLst>
          </a:custGeom>
          <a:ln w="1581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98775" y="4914569"/>
            <a:ext cx="115570" cy="99060"/>
          </a:xfrm>
          <a:custGeom>
            <a:avLst/>
            <a:gdLst/>
            <a:ahLst/>
            <a:cxnLst/>
            <a:rect l="l" t="t" r="r" b="b"/>
            <a:pathLst>
              <a:path w="115570" h="99060">
                <a:moveTo>
                  <a:pt x="0" y="60109"/>
                </a:moveTo>
                <a:lnTo>
                  <a:pt x="36055" y="98628"/>
                </a:lnTo>
                <a:lnTo>
                  <a:pt x="115303" y="0"/>
                </a:lnTo>
              </a:path>
            </a:pathLst>
          </a:custGeom>
          <a:ln w="22148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417831" y="1833134"/>
            <a:ext cx="2722880" cy="38322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151130">
              <a:lnSpc>
                <a:spcPct val="100000"/>
              </a:lnSpc>
              <a:spcBef>
                <a:spcPts val="130"/>
              </a:spcBef>
            </a:pPr>
            <a:r>
              <a:rPr sz="1250" spc="-10" dirty="0">
                <a:latin typeface="Arial"/>
                <a:cs typeface="Arial"/>
              </a:rPr>
              <a:t>Where </a:t>
            </a:r>
            <a:r>
              <a:rPr sz="1250" spc="15" dirty="0">
                <a:latin typeface="Arial"/>
                <a:cs typeface="Arial"/>
              </a:rPr>
              <a:t>practical, consider </a:t>
            </a:r>
            <a:r>
              <a:rPr sz="1250" spc="10" dirty="0">
                <a:latin typeface="Arial"/>
                <a:cs typeface="Arial"/>
              </a:rPr>
              <a:t>offering</a:t>
            </a:r>
            <a:r>
              <a:rPr sz="1250" spc="-100" dirty="0">
                <a:latin typeface="Arial"/>
                <a:cs typeface="Arial"/>
              </a:rPr>
              <a:t> </a:t>
            </a:r>
            <a:r>
              <a:rPr sz="1250" spc="15" dirty="0">
                <a:latin typeface="Arial"/>
                <a:cs typeface="Arial"/>
              </a:rPr>
              <a:t>a  </a:t>
            </a:r>
            <a:r>
              <a:rPr sz="1250" spc="10" dirty="0">
                <a:latin typeface="Arial"/>
                <a:cs typeface="Arial"/>
              </a:rPr>
              <a:t>temporary </a:t>
            </a:r>
            <a:r>
              <a:rPr sz="1250" spc="5" dirty="0">
                <a:latin typeface="Arial"/>
                <a:cs typeface="Arial"/>
              </a:rPr>
              <a:t>or permanent </a:t>
            </a:r>
            <a:r>
              <a:rPr sz="1250" spc="20" dirty="0">
                <a:latin typeface="Arial"/>
                <a:cs typeface="Arial"/>
              </a:rPr>
              <a:t>change </a:t>
            </a:r>
            <a:r>
              <a:rPr sz="1250" dirty="0">
                <a:latin typeface="Arial"/>
                <a:cs typeface="Arial"/>
              </a:rPr>
              <a:t>of  </a:t>
            </a:r>
            <a:r>
              <a:rPr sz="1250" spc="10" dirty="0">
                <a:latin typeface="Arial"/>
                <a:cs typeface="Arial"/>
              </a:rPr>
              <a:t>workplace, working times/</a:t>
            </a:r>
            <a:r>
              <a:rPr sz="1250" spc="-40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patterns</a:t>
            </a:r>
            <a:endParaRPr sz="12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15"/>
              </a:spcBef>
            </a:pPr>
            <a:r>
              <a:rPr sz="1250" spc="-10" dirty="0">
                <a:latin typeface="Arial"/>
                <a:cs typeface="Arial"/>
              </a:rPr>
              <a:t>Where </a:t>
            </a:r>
            <a:r>
              <a:rPr sz="1250" spc="15" dirty="0">
                <a:latin typeface="Arial"/>
                <a:cs typeface="Arial"/>
              </a:rPr>
              <a:t>practical, </a:t>
            </a:r>
            <a:r>
              <a:rPr sz="1250" dirty="0">
                <a:latin typeface="Arial"/>
                <a:cs typeface="Arial"/>
              </a:rPr>
              <a:t>offer </a:t>
            </a:r>
            <a:r>
              <a:rPr sz="1250" spc="20" dirty="0">
                <a:latin typeface="Arial"/>
                <a:cs typeface="Arial"/>
              </a:rPr>
              <a:t>changes </a:t>
            </a:r>
            <a:r>
              <a:rPr sz="1250" spc="-5" dirty="0">
                <a:latin typeface="Arial"/>
                <a:cs typeface="Arial"/>
              </a:rPr>
              <a:t>in  </a:t>
            </a:r>
            <a:r>
              <a:rPr sz="1250" spc="25" dirty="0">
                <a:latin typeface="Arial"/>
                <a:cs typeface="Arial"/>
              </a:rPr>
              <a:t>specific </a:t>
            </a:r>
            <a:r>
              <a:rPr sz="1250" spc="5" dirty="0">
                <a:latin typeface="Arial"/>
                <a:cs typeface="Arial"/>
              </a:rPr>
              <a:t>duties, </a:t>
            </a:r>
            <a:r>
              <a:rPr sz="1250" spc="15" dirty="0">
                <a:latin typeface="Arial"/>
                <a:cs typeface="Arial"/>
              </a:rPr>
              <a:t>such </a:t>
            </a:r>
            <a:r>
              <a:rPr sz="1250" spc="5" dirty="0">
                <a:latin typeface="Arial"/>
                <a:cs typeface="Arial"/>
              </a:rPr>
              <a:t>as </a:t>
            </a:r>
            <a:r>
              <a:rPr sz="1250" spc="-5" dirty="0">
                <a:latin typeface="Arial"/>
                <a:cs typeface="Arial"/>
              </a:rPr>
              <a:t>not</a:t>
            </a:r>
            <a:r>
              <a:rPr sz="1250" spc="-85" dirty="0">
                <a:latin typeface="Arial"/>
                <a:cs typeface="Arial"/>
              </a:rPr>
              <a:t> </a:t>
            </a:r>
            <a:r>
              <a:rPr sz="1250" spc="20" dirty="0">
                <a:latin typeface="Arial"/>
                <a:cs typeface="Arial"/>
              </a:rPr>
              <a:t>expecting  </a:t>
            </a:r>
            <a:r>
              <a:rPr sz="1250" dirty="0">
                <a:latin typeface="Arial"/>
                <a:cs typeface="Arial"/>
              </a:rPr>
              <a:t>the </a:t>
            </a:r>
            <a:r>
              <a:rPr sz="1250" spc="5" dirty="0">
                <a:latin typeface="Arial"/>
                <a:cs typeface="Arial"/>
              </a:rPr>
              <a:t>employee </a:t>
            </a:r>
            <a:r>
              <a:rPr sz="1250" spc="-5" dirty="0">
                <a:latin typeface="Arial"/>
                <a:cs typeface="Arial"/>
              </a:rPr>
              <a:t>to answer </a:t>
            </a:r>
            <a:r>
              <a:rPr sz="1250" dirty="0">
                <a:latin typeface="Arial"/>
                <a:cs typeface="Arial"/>
              </a:rPr>
              <a:t>telephones  </a:t>
            </a:r>
            <a:r>
              <a:rPr sz="1250" spc="5" dirty="0">
                <a:latin typeface="Arial"/>
                <a:cs typeface="Arial"/>
              </a:rPr>
              <a:t>or </a:t>
            </a:r>
            <a:r>
              <a:rPr sz="1250" spc="-5" dirty="0">
                <a:latin typeface="Arial"/>
                <a:cs typeface="Arial"/>
              </a:rPr>
              <a:t>sit </a:t>
            </a:r>
            <a:r>
              <a:rPr sz="1250" spc="5" dirty="0">
                <a:latin typeface="Arial"/>
                <a:cs typeface="Arial"/>
              </a:rPr>
              <a:t>on</a:t>
            </a:r>
            <a:r>
              <a:rPr sz="1250" spc="-25" dirty="0">
                <a:latin typeface="Arial"/>
                <a:cs typeface="Arial"/>
              </a:rPr>
              <a:t> </a:t>
            </a:r>
            <a:r>
              <a:rPr sz="1250" spc="15" dirty="0">
                <a:latin typeface="Arial"/>
                <a:cs typeface="Arial"/>
              </a:rPr>
              <a:t>reception</a:t>
            </a:r>
            <a:endParaRPr sz="1250">
              <a:latin typeface="Arial"/>
              <a:cs typeface="Arial"/>
            </a:endParaRPr>
          </a:p>
          <a:p>
            <a:pPr marL="12700" marR="379730" indent="-635">
              <a:lnSpc>
                <a:spcPct val="100000"/>
              </a:lnSpc>
              <a:spcBef>
                <a:spcPts val="1110"/>
              </a:spcBef>
            </a:pPr>
            <a:r>
              <a:rPr sz="1250" dirty="0">
                <a:latin typeface="Arial"/>
                <a:cs typeface="Arial"/>
              </a:rPr>
              <a:t>Move the </a:t>
            </a:r>
            <a:r>
              <a:rPr sz="1250" spc="5" dirty="0">
                <a:latin typeface="Arial"/>
                <a:cs typeface="Arial"/>
              </a:rPr>
              <a:t>employee </a:t>
            </a:r>
            <a:r>
              <a:rPr sz="1250" dirty="0">
                <a:latin typeface="Arial"/>
                <a:cs typeface="Arial"/>
              </a:rPr>
              <a:t>out of</a:t>
            </a:r>
            <a:r>
              <a:rPr sz="1250" spc="-105" dirty="0">
                <a:latin typeface="Arial"/>
                <a:cs typeface="Arial"/>
              </a:rPr>
              <a:t> </a:t>
            </a:r>
            <a:r>
              <a:rPr sz="1250" spc="30" dirty="0">
                <a:latin typeface="Arial"/>
                <a:cs typeface="Arial"/>
              </a:rPr>
              <a:t>public  </a:t>
            </a:r>
            <a:r>
              <a:rPr sz="1250" spc="-15" dirty="0">
                <a:latin typeface="Arial"/>
                <a:cs typeface="Arial"/>
              </a:rPr>
              <a:t>view, </a:t>
            </a:r>
            <a:r>
              <a:rPr sz="1250" spc="5" dirty="0">
                <a:latin typeface="Arial"/>
                <a:cs typeface="Arial"/>
              </a:rPr>
              <a:t>ensuring </a:t>
            </a:r>
            <a:r>
              <a:rPr sz="1250" spc="-5" dirty="0">
                <a:latin typeface="Arial"/>
                <a:cs typeface="Arial"/>
              </a:rPr>
              <a:t>that they </a:t>
            </a:r>
            <a:r>
              <a:rPr sz="1250" dirty="0">
                <a:latin typeface="Arial"/>
                <a:cs typeface="Arial"/>
              </a:rPr>
              <a:t>are </a:t>
            </a:r>
            <a:r>
              <a:rPr sz="1250" spc="-5" dirty="0">
                <a:latin typeface="Arial"/>
                <a:cs typeface="Arial"/>
              </a:rPr>
              <a:t>not  </a:t>
            </a:r>
            <a:r>
              <a:rPr sz="1250" dirty="0">
                <a:latin typeface="Arial"/>
                <a:cs typeface="Arial"/>
              </a:rPr>
              <a:t>visible </a:t>
            </a:r>
            <a:r>
              <a:rPr sz="1250" spc="5" dirty="0">
                <a:latin typeface="Arial"/>
                <a:cs typeface="Arial"/>
              </a:rPr>
              <a:t>from </a:t>
            </a:r>
            <a:r>
              <a:rPr sz="1250" spc="15" dirty="0">
                <a:latin typeface="Arial"/>
                <a:cs typeface="Arial"/>
              </a:rPr>
              <a:t>reception </a:t>
            </a:r>
            <a:r>
              <a:rPr sz="1250" spc="10" dirty="0">
                <a:latin typeface="Arial"/>
                <a:cs typeface="Arial"/>
              </a:rPr>
              <a:t>points </a:t>
            </a:r>
            <a:r>
              <a:rPr sz="1250" spc="5" dirty="0">
                <a:latin typeface="Arial"/>
                <a:cs typeface="Arial"/>
              </a:rPr>
              <a:t>or  </a:t>
            </a:r>
            <a:r>
              <a:rPr sz="1250" spc="20" dirty="0">
                <a:latin typeface="Arial"/>
                <a:cs typeface="Arial"/>
              </a:rPr>
              <a:t>ground </a:t>
            </a:r>
            <a:r>
              <a:rPr sz="1250" dirty="0">
                <a:latin typeface="Arial"/>
                <a:cs typeface="Arial"/>
              </a:rPr>
              <a:t>floor</a:t>
            </a:r>
            <a:r>
              <a:rPr sz="1250" spc="-35" dirty="0">
                <a:latin typeface="Arial"/>
                <a:cs typeface="Arial"/>
              </a:rPr>
              <a:t> </a:t>
            </a:r>
            <a:r>
              <a:rPr sz="1250" spc="10" dirty="0">
                <a:latin typeface="Arial"/>
                <a:cs typeface="Arial"/>
              </a:rPr>
              <a:t>windows</a:t>
            </a:r>
            <a:endParaRPr sz="1250">
              <a:latin typeface="Arial"/>
              <a:cs typeface="Arial"/>
            </a:endParaRPr>
          </a:p>
          <a:p>
            <a:pPr marL="12700" marR="226060">
              <a:lnSpc>
                <a:spcPct val="100000"/>
              </a:lnSpc>
              <a:spcBef>
                <a:spcPts val="1105"/>
              </a:spcBef>
            </a:pPr>
            <a:r>
              <a:rPr sz="1250" spc="-20" dirty="0">
                <a:latin typeface="Arial"/>
                <a:cs typeface="Arial"/>
              </a:rPr>
              <a:t>Ensure </a:t>
            </a:r>
            <a:r>
              <a:rPr sz="1250" spc="-5" dirty="0">
                <a:latin typeface="Arial"/>
                <a:cs typeface="Arial"/>
              </a:rPr>
              <a:t>that </a:t>
            </a:r>
            <a:r>
              <a:rPr sz="1250" dirty="0">
                <a:latin typeface="Arial"/>
                <a:cs typeface="Arial"/>
              </a:rPr>
              <a:t>the </a:t>
            </a:r>
            <a:r>
              <a:rPr sz="1250" spc="5" dirty="0">
                <a:latin typeface="Arial"/>
                <a:cs typeface="Arial"/>
              </a:rPr>
              <a:t>employee </a:t>
            </a:r>
            <a:r>
              <a:rPr sz="1250" spc="25" dirty="0">
                <a:latin typeface="Arial"/>
                <a:cs typeface="Arial"/>
              </a:rPr>
              <a:t>does </a:t>
            </a:r>
            <a:r>
              <a:rPr sz="1250" spc="-5" dirty="0">
                <a:latin typeface="Arial"/>
                <a:cs typeface="Arial"/>
              </a:rPr>
              <a:t>not  </a:t>
            </a:r>
            <a:r>
              <a:rPr sz="1250" spc="5" dirty="0">
                <a:latin typeface="Arial"/>
                <a:cs typeface="Arial"/>
              </a:rPr>
              <a:t>work </a:t>
            </a:r>
            <a:r>
              <a:rPr sz="1250" spc="-5" dirty="0">
                <a:latin typeface="Arial"/>
                <a:cs typeface="Arial"/>
              </a:rPr>
              <a:t>alone </a:t>
            </a:r>
            <a:r>
              <a:rPr sz="1250" spc="5" dirty="0">
                <a:latin typeface="Arial"/>
                <a:cs typeface="Arial"/>
              </a:rPr>
              <a:t>or </a:t>
            </a:r>
            <a:r>
              <a:rPr sz="1250" spc="-5" dirty="0">
                <a:latin typeface="Arial"/>
                <a:cs typeface="Arial"/>
              </a:rPr>
              <a:t>in </a:t>
            </a:r>
            <a:r>
              <a:rPr sz="1250" spc="5" dirty="0">
                <a:latin typeface="Arial"/>
                <a:cs typeface="Arial"/>
              </a:rPr>
              <a:t>an </a:t>
            </a:r>
            <a:r>
              <a:rPr sz="1250" dirty="0">
                <a:latin typeface="Arial"/>
                <a:cs typeface="Arial"/>
              </a:rPr>
              <a:t>isolated</a:t>
            </a:r>
            <a:r>
              <a:rPr sz="1250" spc="-45" dirty="0">
                <a:latin typeface="Arial"/>
                <a:cs typeface="Arial"/>
              </a:rPr>
              <a:t> </a:t>
            </a:r>
            <a:r>
              <a:rPr sz="1250" dirty="0">
                <a:latin typeface="Arial"/>
                <a:cs typeface="Arial"/>
              </a:rPr>
              <a:t>area</a:t>
            </a:r>
            <a:endParaRPr sz="1250">
              <a:latin typeface="Arial"/>
              <a:cs typeface="Arial"/>
            </a:endParaRPr>
          </a:p>
          <a:p>
            <a:pPr marL="12700" marR="309245" algn="just">
              <a:lnSpc>
                <a:spcPct val="100000"/>
              </a:lnSpc>
              <a:spcBef>
                <a:spcPts val="1125"/>
              </a:spcBef>
            </a:pPr>
            <a:r>
              <a:rPr sz="1250" spc="15" dirty="0">
                <a:latin typeface="Arial"/>
                <a:cs typeface="Arial"/>
              </a:rPr>
              <a:t>Keep a </a:t>
            </a:r>
            <a:r>
              <a:rPr sz="1250" spc="25" dirty="0">
                <a:latin typeface="Arial"/>
                <a:cs typeface="Arial"/>
              </a:rPr>
              <a:t>record </a:t>
            </a:r>
            <a:r>
              <a:rPr sz="1250" dirty="0">
                <a:latin typeface="Arial"/>
                <a:cs typeface="Arial"/>
              </a:rPr>
              <a:t>of </a:t>
            </a:r>
            <a:r>
              <a:rPr sz="1250" spc="-5" dirty="0">
                <a:latin typeface="Arial"/>
                <a:cs typeface="Arial"/>
              </a:rPr>
              <a:t>any </a:t>
            </a:r>
            <a:r>
              <a:rPr sz="1250" spc="10" dirty="0">
                <a:latin typeface="Arial"/>
                <a:cs typeface="Arial"/>
              </a:rPr>
              <a:t>incidents </a:t>
            </a:r>
            <a:r>
              <a:rPr sz="1250" dirty="0">
                <a:latin typeface="Arial"/>
                <a:cs typeface="Arial"/>
              </a:rPr>
              <a:t>of  </a:t>
            </a:r>
            <a:r>
              <a:rPr sz="1250" spc="15" dirty="0">
                <a:latin typeface="Arial"/>
                <a:cs typeface="Arial"/>
              </a:rPr>
              <a:t>abuse </a:t>
            </a:r>
            <a:r>
              <a:rPr sz="1250" spc="-5" dirty="0">
                <a:latin typeface="Arial"/>
                <a:cs typeface="Arial"/>
              </a:rPr>
              <a:t>in </a:t>
            </a:r>
            <a:r>
              <a:rPr sz="1250" dirty="0">
                <a:latin typeface="Arial"/>
                <a:cs typeface="Arial"/>
              </a:rPr>
              <a:t>the </a:t>
            </a:r>
            <a:r>
              <a:rPr sz="1250" spc="10" dirty="0">
                <a:latin typeface="Arial"/>
                <a:cs typeface="Arial"/>
              </a:rPr>
              <a:t>workplace, </a:t>
            </a:r>
            <a:r>
              <a:rPr sz="1250" spc="15" dirty="0">
                <a:latin typeface="Arial"/>
                <a:cs typeface="Arial"/>
              </a:rPr>
              <a:t>including  </a:t>
            </a:r>
            <a:r>
              <a:rPr sz="1250" dirty="0">
                <a:latin typeface="Arial"/>
                <a:cs typeface="Arial"/>
              </a:rPr>
              <a:t>persistent telephone </a:t>
            </a:r>
            <a:r>
              <a:rPr sz="1250" spc="5" dirty="0">
                <a:latin typeface="Arial"/>
                <a:cs typeface="Arial"/>
              </a:rPr>
              <a:t>calls, </a:t>
            </a:r>
            <a:r>
              <a:rPr sz="1250" spc="-5" dirty="0">
                <a:latin typeface="Arial"/>
                <a:cs typeface="Arial"/>
              </a:rPr>
              <a:t>emails  </a:t>
            </a:r>
            <a:r>
              <a:rPr sz="1250" spc="5" dirty="0">
                <a:latin typeface="Arial"/>
                <a:cs typeface="Arial"/>
              </a:rPr>
              <a:t>or </a:t>
            </a:r>
            <a:r>
              <a:rPr sz="1250" spc="-5" dirty="0">
                <a:latin typeface="Arial"/>
                <a:cs typeface="Arial"/>
              </a:rPr>
              <a:t>visits to </a:t>
            </a:r>
            <a:r>
              <a:rPr sz="1250" dirty="0">
                <a:latin typeface="Arial"/>
                <a:cs typeface="Arial"/>
              </a:rPr>
              <a:t>the</a:t>
            </a:r>
            <a:r>
              <a:rPr sz="1250" spc="-30" dirty="0">
                <a:latin typeface="Arial"/>
                <a:cs typeface="Arial"/>
              </a:rPr>
              <a:t> </a:t>
            </a:r>
            <a:r>
              <a:rPr sz="1250" spc="5" dirty="0">
                <a:latin typeface="Arial"/>
                <a:cs typeface="Arial"/>
              </a:rPr>
              <a:t>employee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770698" y="1264193"/>
            <a:ext cx="401320" cy="347345"/>
          </a:xfrm>
          <a:custGeom>
            <a:avLst/>
            <a:gdLst/>
            <a:ahLst/>
            <a:cxnLst/>
            <a:rect l="l" t="t" r="r" b="b"/>
            <a:pathLst>
              <a:path w="401320" h="347344">
                <a:moveTo>
                  <a:pt x="400723" y="332104"/>
                </a:moveTo>
                <a:lnTo>
                  <a:pt x="400723" y="347179"/>
                </a:lnTo>
                <a:lnTo>
                  <a:pt x="385648" y="347179"/>
                </a:lnTo>
                <a:lnTo>
                  <a:pt x="15074" y="347179"/>
                </a:lnTo>
                <a:lnTo>
                  <a:pt x="0" y="347179"/>
                </a:lnTo>
                <a:lnTo>
                  <a:pt x="0" y="332104"/>
                </a:lnTo>
                <a:lnTo>
                  <a:pt x="0" y="15062"/>
                </a:lnTo>
                <a:lnTo>
                  <a:pt x="0" y="0"/>
                </a:lnTo>
                <a:lnTo>
                  <a:pt x="15074" y="0"/>
                </a:lnTo>
                <a:lnTo>
                  <a:pt x="385648" y="0"/>
                </a:lnTo>
                <a:lnTo>
                  <a:pt x="400723" y="0"/>
                </a:lnTo>
                <a:lnTo>
                  <a:pt x="400723" y="15062"/>
                </a:lnTo>
                <a:lnTo>
                  <a:pt x="400723" y="332104"/>
                </a:lnTo>
                <a:close/>
              </a:path>
            </a:pathLst>
          </a:custGeom>
          <a:ln w="17729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872857" y="1351107"/>
            <a:ext cx="196850" cy="166370"/>
          </a:xfrm>
          <a:custGeom>
            <a:avLst/>
            <a:gdLst/>
            <a:ahLst/>
            <a:cxnLst/>
            <a:rect l="l" t="t" r="r" b="b"/>
            <a:pathLst>
              <a:path w="196850" h="166369">
                <a:moveTo>
                  <a:pt x="0" y="104470"/>
                </a:moveTo>
                <a:lnTo>
                  <a:pt x="69507" y="166243"/>
                </a:lnTo>
                <a:lnTo>
                  <a:pt x="196405" y="0"/>
                </a:lnTo>
              </a:path>
            </a:pathLst>
          </a:custGeom>
          <a:ln w="402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05" y="1142295"/>
            <a:ext cx="9972040" cy="139700"/>
          </a:xfrm>
          <a:custGeom>
            <a:avLst/>
            <a:gdLst/>
            <a:ahLst/>
            <a:cxnLst/>
            <a:rect l="l" t="t" r="r" b="b"/>
            <a:pathLst>
              <a:path w="9972040" h="139700">
                <a:moveTo>
                  <a:pt x="9950411" y="0"/>
                </a:moveTo>
                <a:lnTo>
                  <a:pt x="21577" y="0"/>
                </a:lnTo>
                <a:lnTo>
                  <a:pt x="9102" y="281"/>
                </a:lnTo>
                <a:lnTo>
                  <a:pt x="2697" y="2249"/>
                </a:lnTo>
                <a:lnTo>
                  <a:pt x="337" y="7592"/>
                </a:lnTo>
                <a:lnTo>
                  <a:pt x="0" y="17995"/>
                </a:lnTo>
                <a:lnTo>
                  <a:pt x="0" y="139700"/>
                </a:lnTo>
                <a:lnTo>
                  <a:pt x="9971989" y="139700"/>
                </a:lnTo>
                <a:lnTo>
                  <a:pt x="9971989" y="17995"/>
                </a:lnTo>
                <a:lnTo>
                  <a:pt x="9971652" y="7592"/>
                </a:lnTo>
                <a:lnTo>
                  <a:pt x="9969292" y="2249"/>
                </a:lnTo>
                <a:lnTo>
                  <a:pt x="9962886" y="281"/>
                </a:lnTo>
                <a:lnTo>
                  <a:pt x="9950411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78481" y="1407941"/>
            <a:ext cx="74275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E5007D"/>
                </a:solidFill>
                <a:latin typeface="Arial"/>
                <a:cs typeface="Arial"/>
              </a:rPr>
              <a:t>Examples of practical workplace </a:t>
            </a:r>
            <a:r>
              <a:rPr sz="1500" b="1" dirty="0">
                <a:solidFill>
                  <a:srgbClr val="E5007D"/>
                </a:solidFill>
                <a:latin typeface="Arial"/>
                <a:cs typeface="Arial"/>
              </a:rPr>
              <a:t>support </a:t>
            </a:r>
            <a:r>
              <a:rPr sz="1500" b="1" spc="-5" dirty="0">
                <a:solidFill>
                  <a:srgbClr val="E5007D"/>
                </a:solidFill>
                <a:latin typeface="Arial"/>
                <a:cs typeface="Arial"/>
              </a:rPr>
              <a:t>for </a:t>
            </a:r>
            <a:r>
              <a:rPr sz="1500" b="1" dirty="0">
                <a:solidFill>
                  <a:srgbClr val="E5007D"/>
                </a:solidFill>
                <a:latin typeface="Arial"/>
                <a:cs typeface="Arial"/>
              </a:rPr>
              <a:t>people </a:t>
            </a:r>
            <a:r>
              <a:rPr sz="1500" b="1" spc="-10" dirty="0">
                <a:solidFill>
                  <a:srgbClr val="E5007D"/>
                </a:solidFill>
                <a:latin typeface="Arial"/>
                <a:cs typeface="Arial"/>
              </a:rPr>
              <a:t>experiencing </a:t>
            </a:r>
            <a:r>
              <a:rPr sz="1500" b="1" spc="-5" dirty="0">
                <a:solidFill>
                  <a:srgbClr val="E5007D"/>
                </a:solidFill>
                <a:latin typeface="Arial"/>
                <a:cs typeface="Arial"/>
              </a:rPr>
              <a:t>domestic</a:t>
            </a:r>
            <a:r>
              <a:rPr sz="1500" b="1" spc="145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E5007D"/>
                </a:solidFill>
                <a:latin typeface="Arial"/>
                <a:cs typeface="Arial"/>
              </a:rPr>
              <a:t>abuse</a:t>
            </a:r>
            <a:endParaRPr sz="1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0300" y="614441"/>
            <a:ext cx="97599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2/ 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Taking</a:t>
            </a:r>
            <a:r>
              <a:rPr sz="1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14057" y="229814"/>
            <a:ext cx="87947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2/ </a:t>
            </a:r>
            <a:r>
              <a:rPr sz="900" b="1" spc="-15" dirty="0">
                <a:solidFill>
                  <a:srgbClr val="E5007D"/>
                </a:solidFill>
                <a:latin typeface="Arial"/>
                <a:cs typeface="Arial"/>
              </a:rPr>
              <a:t>Taking</a:t>
            </a:r>
            <a:r>
              <a:rPr sz="900" b="1" spc="-5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action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5168" y="229808"/>
            <a:ext cx="63436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5" dirty="0">
                <a:latin typeface="Arial"/>
                <a:cs typeface="Arial"/>
              </a:rPr>
              <a:t>Introduction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438158" y="229808"/>
            <a:ext cx="140525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1/ </a:t>
            </a:r>
            <a:r>
              <a:rPr sz="900" spc="10" dirty="0">
                <a:latin typeface="Arial"/>
                <a:cs typeface="Arial"/>
              </a:rPr>
              <a:t>Understanding </a:t>
            </a:r>
            <a:r>
              <a:rPr sz="900" spc="-5" dirty="0">
                <a:latin typeface="Arial"/>
                <a:cs typeface="Arial"/>
              </a:rPr>
              <a:t>the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issue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585443" y="229808"/>
            <a:ext cx="56896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75" dirty="0">
                <a:latin typeface="Arial"/>
                <a:cs typeface="Arial"/>
              </a:rPr>
              <a:t>R</a:t>
            </a:r>
            <a:r>
              <a:rPr sz="900" spc="5" dirty="0">
                <a:latin typeface="Arial"/>
                <a:cs typeface="Arial"/>
              </a:rPr>
              <a:t>esources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42192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8084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9467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9670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4339" y="2409825"/>
            <a:ext cx="3731895" cy="221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70"/>
              </a:lnSpc>
              <a:spcBef>
                <a:spcPts val="100"/>
              </a:spcBef>
            </a:pPr>
            <a:r>
              <a:rPr sz="1700" b="1" spc="-5" dirty="0">
                <a:solidFill>
                  <a:srgbClr val="E5007D"/>
                </a:solidFill>
                <a:latin typeface="Arial"/>
                <a:cs typeface="Arial"/>
              </a:rPr>
              <a:t>Opening </a:t>
            </a:r>
            <a:r>
              <a:rPr sz="1700" b="1" dirty="0">
                <a:solidFill>
                  <a:srgbClr val="E5007D"/>
                </a:solidFill>
                <a:latin typeface="Arial"/>
                <a:cs typeface="Arial"/>
              </a:rPr>
              <a:t>the</a:t>
            </a:r>
            <a:r>
              <a:rPr sz="1700" b="1" spc="-5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E5007D"/>
                </a:solidFill>
                <a:latin typeface="Arial"/>
                <a:cs typeface="Arial"/>
              </a:rPr>
              <a:t>conversation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10"/>
              </a:spcBef>
            </a:pP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The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aim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of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starting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a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conversation  in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this area is to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be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supportive to 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employees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rather than to encourage 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disclosure.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Many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people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dealing 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with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domestic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abuse will </a:t>
            </a:r>
            <a:r>
              <a:rPr sz="1700" b="1" spc="-20" dirty="0">
                <a:solidFill>
                  <a:srgbClr val="282827"/>
                </a:solidFill>
                <a:latin typeface="Arial"/>
                <a:cs typeface="Arial"/>
              </a:rPr>
              <a:t>never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feel 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comfortable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disclosing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it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to their 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employer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as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they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may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not </a:t>
            </a:r>
            <a:r>
              <a:rPr sz="1700" b="1" spc="-25" dirty="0">
                <a:solidFill>
                  <a:srgbClr val="282827"/>
                </a:solidFill>
                <a:latin typeface="Arial"/>
                <a:cs typeface="Arial"/>
              </a:rPr>
              <a:t>even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be 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ready to admit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it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to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themselves.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643" y="4975921"/>
            <a:ext cx="2799080" cy="9201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10" dirty="0">
                <a:latin typeface="Arial"/>
                <a:cs typeface="Arial"/>
              </a:rPr>
              <a:t>If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manager </a:t>
            </a:r>
            <a:r>
              <a:rPr sz="1200" dirty="0">
                <a:latin typeface="Arial"/>
                <a:cs typeface="Arial"/>
              </a:rPr>
              <a:t>suspects </a:t>
            </a:r>
            <a:r>
              <a:rPr sz="1200" spc="-15" dirty="0">
                <a:latin typeface="Arial"/>
                <a:cs typeface="Arial"/>
              </a:rPr>
              <a:t>that an </a:t>
            </a:r>
            <a:r>
              <a:rPr sz="1200" spc="-10" dirty="0">
                <a:latin typeface="Arial"/>
                <a:cs typeface="Arial"/>
              </a:rPr>
              <a:t>employee  </a:t>
            </a:r>
            <a:r>
              <a:rPr sz="1200" spc="-1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experiencing domestic </a:t>
            </a:r>
            <a:r>
              <a:rPr sz="1200" spc="-10" dirty="0">
                <a:latin typeface="Arial"/>
                <a:cs typeface="Arial"/>
              </a:rPr>
              <a:t>abuse, </a:t>
            </a:r>
            <a:r>
              <a:rPr sz="1200" spc="-15" dirty="0">
                <a:latin typeface="Arial"/>
                <a:cs typeface="Arial"/>
              </a:rPr>
              <a:t>they  </a:t>
            </a:r>
            <a:r>
              <a:rPr sz="1200" spc="-5" dirty="0">
                <a:latin typeface="Arial"/>
                <a:cs typeface="Arial"/>
              </a:rPr>
              <a:t>should </a:t>
            </a:r>
            <a:r>
              <a:rPr sz="1200" spc="-15" dirty="0">
                <a:latin typeface="Arial"/>
                <a:cs typeface="Arial"/>
              </a:rPr>
              <a:t>facilitate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conversation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discuss 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issue </a:t>
            </a:r>
            <a:r>
              <a:rPr sz="1200" spc="-10" dirty="0">
                <a:latin typeface="Arial"/>
                <a:cs typeface="Arial"/>
              </a:rPr>
              <a:t>on </a:t>
            </a:r>
            <a:r>
              <a:rPr sz="1200" spc="-5" dirty="0">
                <a:latin typeface="Arial"/>
                <a:cs typeface="Arial"/>
              </a:rPr>
              <a:t>a general </a:t>
            </a:r>
            <a:r>
              <a:rPr sz="1200" spc="-20" dirty="0">
                <a:latin typeface="Arial"/>
                <a:cs typeface="Arial"/>
              </a:rPr>
              <a:t>level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identify 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0" dirty="0">
                <a:latin typeface="Arial"/>
                <a:cs typeface="Arial"/>
              </a:rPr>
              <a:t>implement </a:t>
            </a:r>
            <a:r>
              <a:rPr sz="1200" dirty="0">
                <a:latin typeface="Arial"/>
                <a:cs typeface="Arial"/>
              </a:rPr>
              <a:t>appropriate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support.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744" y="6106026"/>
            <a:ext cx="2588895" cy="7423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5" dirty="0">
                <a:latin typeface="Arial"/>
                <a:cs typeface="Arial"/>
              </a:rPr>
              <a:t>Begin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-5" dirty="0">
                <a:latin typeface="Arial"/>
                <a:cs typeface="Arial"/>
              </a:rPr>
              <a:t>asking indirect </a:t>
            </a:r>
            <a:r>
              <a:rPr sz="1200" spc="-10" dirty="0">
                <a:latin typeface="Arial"/>
                <a:cs typeface="Arial"/>
              </a:rPr>
              <a:t>questions, </a:t>
            </a:r>
            <a:r>
              <a:rPr sz="1200" spc="-15" dirty="0">
                <a:latin typeface="Arial"/>
                <a:cs typeface="Arial"/>
              </a:rPr>
              <a:t>to  </a:t>
            </a:r>
            <a:r>
              <a:rPr sz="1200" spc="-10" dirty="0">
                <a:latin typeface="Arial"/>
                <a:cs typeface="Arial"/>
              </a:rPr>
              <a:t>establish </a:t>
            </a:r>
            <a:r>
              <a:rPr sz="1200" spc="-15" dirty="0">
                <a:latin typeface="Arial"/>
                <a:cs typeface="Arial"/>
              </a:rPr>
              <a:t>an </a:t>
            </a:r>
            <a:r>
              <a:rPr sz="1200" spc="-5" dirty="0">
                <a:latin typeface="Arial"/>
                <a:cs typeface="Arial"/>
              </a:rPr>
              <a:t>empathetic </a:t>
            </a:r>
            <a:r>
              <a:rPr sz="1200" spc="-15" dirty="0">
                <a:latin typeface="Arial"/>
                <a:cs typeface="Arial"/>
              </a:rPr>
              <a:t>relationship  </a:t>
            </a:r>
            <a:r>
              <a:rPr sz="1200" spc="-10" dirty="0">
                <a:latin typeface="Arial"/>
                <a:cs typeface="Arial"/>
              </a:rPr>
              <a:t>with the </a:t>
            </a:r>
            <a:r>
              <a:rPr sz="1200" spc="-15" dirty="0">
                <a:latin typeface="Arial"/>
                <a:cs typeface="Arial"/>
              </a:rPr>
              <a:t>employee. </a:t>
            </a:r>
            <a:r>
              <a:rPr sz="1200" spc="-10" dirty="0">
                <a:latin typeface="Arial"/>
                <a:cs typeface="Arial"/>
              </a:rPr>
              <a:t>Be patient, </a:t>
            </a:r>
            <a:r>
              <a:rPr sz="1200" spc="-5" dirty="0">
                <a:latin typeface="Arial"/>
                <a:cs typeface="Arial"/>
              </a:rPr>
              <a:t>offering  </a:t>
            </a:r>
            <a:r>
              <a:rPr sz="1200" spc="10" dirty="0">
                <a:latin typeface="Arial"/>
                <a:cs typeface="Arial"/>
              </a:rPr>
              <a:t>support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encourage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disclosure.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9416" y="3159299"/>
            <a:ext cx="2894965" cy="14535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10" dirty="0">
                <a:latin typeface="Arial"/>
                <a:cs typeface="Arial"/>
              </a:rPr>
              <a:t>Avoid </a:t>
            </a:r>
            <a:r>
              <a:rPr sz="1200" dirty="0">
                <a:latin typeface="Arial"/>
                <a:cs typeface="Arial"/>
              </a:rPr>
              <a:t>blaming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person experiencing  domestic </a:t>
            </a:r>
            <a:r>
              <a:rPr sz="1200" spc="-5" dirty="0">
                <a:latin typeface="Arial"/>
                <a:cs typeface="Arial"/>
              </a:rPr>
              <a:t>abuse. </a:t>
            </a:r>
            <a:r>
              <a:rPr sz="1200" spc="-15" dirty="0">
                <a:latin typeface="Arial"/>
                <a:cs typeface="Arial"/>
              </a:rPr>
              <a:t>It is </a:t>
            </a:r>
            <a:r>
              <a:rPr sz="1200" spc="-5" dirty="0">
                <a:latin typeface="Arial"/>
                <a:cs typeface="Arial"/>
              </a:rPr>
              <a:t>important </a:t>
            </a:r>
            <a:r>
              <a:rPr sz="1200" spc="-15" dirty="0">
                <a:latin typeface="Arial"/>
                <a:cs typeface="Arial"/>
              </a:rPr>
              <a:t>that  </a:t>
            </a:r>
            <a:r>
              <a:rPr sz="1200" spc="-5" dirty="0">
                <a:latin typeface="Arial"/>
                <a:cs typeface="Arial"/>
              </a:rPr>
              <a:t>managers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dirty="0">
                <a:latin typeface="Arial"/>
                <a:cs typeface="Arial"/>
              </a:rPr>
              <a:t>able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provide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non-  </a:t>
            </a:r>
            <a:r>
              <a:rPr sz="1200" spc="-15" dirty="0">
                <a:latin typeface="Arial"/>
                <a:cs typeface="Arial"/>
              </a:rPr>
              <a:t>judgemental </a:t>
            </a:r>
            <a:r>
              <a:rPr sz="1200" dirty="0">
                <a:latin typeface="Arial"/>
                <a:cs typeface="Arial"/>
              </a:rPr>
              <a:t>and </a:t>
            </a:r>
            <a:r>
              <a:rPr sz="1200" spc="-10" dirty="0">
                <a:latin typeface="Arial"/>
                <a:cs typeface="Arial"/>
              </a:rPr>
              <a:t>supportive </a:t>
            </a:r>
            <a:r>
              <a:rPr sz="1200" spc="-30" dirty="0">
                <a:latin typeface="Arial"/>
                <a:cs typeface="Arial"/>
              </a:rPr>
              <a:t>environment.  </a:t>
            </a:r>
            <a:r>
              <a:rPr sz="1200" spc="-5" dirty="0">
                <a:latin typeface="Arial"/>
                <a:cs typeface="Arial"/>
              </a:rPr>
              <a:t>Respecting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employee’s </a:t>
            </a:r>
            <a:r>
              <a:rPr sz="1200" dirty="0">
                <a:latin typeface="Arial"/>
                <a:cs typeface="Arial"/>
              </a:rPr>
              <a:t>boundaries 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5" dirty="0">
                <a:latin typeface="Arial"/>
                <a:cs typeface="Arial"/>
              </a:rPr>
              <a:t>privacy </a:t>
            </a:r>
            <a:r>
              <a:rPr sz="1200" spc="-15" dirty="0">
                <a:latin typeface="Arial"/>
                <a:cs typeface="Arial"/>
              </a:rPr>
              <a:t>is essential. It is also </a:t>
            </a:r>
            <a:r>
              <a:rPr sz="1200" spc="-5" dirty="0">
                <a:latin typeface="Arial"/>
                <a:cs typeface="Arial"/>
              </a:rPr>
              <a:t>important 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10" dirty="0">
                <a:latin typeface="Arial"/>
                <a:cs typeface="Arial"/>
              </a:rPr>
              <a:t>work on the </a:t>
            </a:r>
            <a:r>
              <a:rPr sz="1200" spc="-5" dirty="0">
                <a:latin typeface="Arial"/>
                <a:cs typeface="Arial"/>
              </a:rPr>
              <a:t>basis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believing </a:t>
            </a:r>
            <a:r>
              <a:rPr sz="1200" spc="-10" dirty="0">
                <a:latin typeface="Arial"/>
                <a:cs typeface="Arial"/>
              </a:rPr>
              <a:t>the  employee so </a:t>
            </a:r>
            <a:r>
              <a:rPr sz="1200" spc="-15" dirty="0">
                <a:latin typeface="Arial"/>
                <a:cs typeface="Arial"/>
              </a:rPr>
              <a:t>that they feel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supported.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91164" y="4984488"/>
            <a:ext cx="2871470" cy="1080135"/>
          </a:xfrm>
          <a:custGeom>
            <a:avLst/>
            <a:gdLst/>
            <a:ahLst/>
            <a:cxnLst/>
            <a:rect l="l" t="t" r="r" b="b"/>
            <a:pathLst>
              <a:path w="2871470" h="1080135">
                <a:moveTo>
                  <a:pt x="2852991" y="0"/>
                </a:moveTo>
                <a:lnTo>
                  <a:pt x="17995" y="0"/>
                </a:lnTo>
                <a:lnTo>
                  <a:pt x="7592" y="281"/>
                </a:lnTo>
                <a:lnTo>
                  <a:pt x="2249" y="2249"/>
                </a:lnTo>
                <a:lnTo>
                  <a:pt x="281" y="7592"/>
                </a:lnTo>
                <a:lnTo>
                  <a:pt x="0" y="17995"/>
                </a:lnTo>
                <a:lnTo>
                  <a:pt x="0" y="1061999"/>
                </a:lnTo>
                <a:lnTo>
                  <a:pt x="281" y="1072403"/>
                </a:lnTo>
                <a:lnTo>
                  <a:pt x="2249" y="1077745"/>
                </a:lnTo>
                <a:lnTo>
                  <a:pt x="7592" y="1079714"/>
                </a:lnTo>
                <a:lnTo>
                  <a:pt x="17995" y="1079995"/>
                </a:lnTo>
                <a:lnTo>
                  <a:pt x="2852991" y="1079995"/>
                </a:lnTo>
                <a:lnTo>
                  <a:pt x="2863402" y="1079714"/>
                </a:lnTo>
                <a:lnTo>
                  <a:pt x="2868749" y="1077745"/>
                </a:lnTo>
                <a:lnTo>
                  <a:pt x="2870718" y="1072403"/>
                </a:lnTo>
                <a:lnTo>
                  <a:pt x="2871000" y="1061999"/>
                </a:lnTo>
                <a:lnTo>
                  <a:pt x="2871000" y="17995"/>
                </a:lnTo>
                <a:lnTo>
                  <a:pt x="2870718" y="7592"/>
                </a:lnTo>
                <a:lnTo>
                  <a:pt x="2868749" y="2249"/>
                </a:lnTo>
                <a:lnTo>
                  <a:pt x="2863402" y="281"/>
                </a:lnTo>
                <a:lnTo>
                  <a:pt x="2852991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10544" y="5011442"/>
            <a:ext cx="2632710" cy="9201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The role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manager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is not to deal  with the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abuse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itself but to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make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clear 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lang="en-GB" sz="12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workplace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policy/guidance 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employees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supported and  to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outline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help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available.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47004" y="3096004"/>
            <a:ext cx="2934335" cy="3759835"/>
          </a:xfrm>
          <a:custGeom>
            <a:avLst/>
            <a:gdLst/>
            <a:ahLst/>
            <a:cxnLst/>
            <a:rect l="l" t="t" r="r" b="b"/>
            <a:pathLst>
              <a:path w="2934334" h="3759834">
                <a:moveTo>
                  <a:pt x="2915996" y="0"/>
                </a:moveTo>
                <a:lnTo>
                  <a:pt x="17995" y="0"/>
                </a:lnTo>
                <a:lnTo>
                  <a:pt x="7592" y="281"/>
                </a:lnTo>
                <a:lnTo>
                  <a:pt x="2249" y="2249"/>
                </a:lnTo>
                <a:lnTo>
                  <a:pt x="281" y="7592"/>
                </a:lnTo>
                <a:lnTo>
                  <a:pt x="0" y="17995"/>
                </a:lnTo>
                <a:lnTo>
                  <a:pt x="0" y="3741712"/>
                </a:lnTo>
                <a:lnTo>
                  <a:pt x="281" y="3752115"/>
                </a:lnTo>
                <a:lnTo>
                  <a:pt x="2249" y="3757458"/>
                </a:lnTo>
                <a:lnTo>
                  <a:pt x="7592" y="3759426"/>
                </a:lnTo>
                <a:lnTo>
                  <a:pt x="17995" y="3759708"/>
                </a:lnTo>
                <a:lnTo>
                  <a:pt x="2915996" y="3759708"/>
                </a:lnTo>
                <a:lnTo>
                  <a:pt x="2926400" y="3759426"/>
                </a:lnTo>
                <a:lnTo>
                  <a:pt x="2931742" y="3757458"/>
                </a:lnTo>
                <a:lnTo>
                  <a:pt x="2933710" y="3752115"/>
                </a:lnTo>
                <a:lnTo>
                  <a:pt x="2933992" y="3741712"/>
                </a:lnTo>
                <a:lnTo>
                  <a:pt x="2933992" y="17995"/>
                </a:lnTo>
                <a:lnTo>
                  <a:pt x="2933710" y="7592"/>
                </a:lnTo>
                <a:lnTo>
                  <a:pt x="2931742" y="2249"/>
                </a:lnTo>
                <a:lnTo>
                  <a:pt x="2926400" y="281"/>
                </a:lnTo>
                <a:lnTo>
                  <a:pt x="2915996" y="0"/>
                </a:lnTo>
                <a:close/>
              </a:path>
            </a:pathLst>
          </a:custGeom>
          <a:solidFill>
            <a:srgbClr val="FDEE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42301" y="3159299"/>
            <a:ext cx="2743835" cy="35236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89560">
              <a:lnSpc>
                <a:spcPts val="1400"/>
              </a:lnSpc>
              <a:spcBef>
                <a:spcPts val="180"/>
              </a:spcBef>
            </a:pPr>
            <a:r>
              <a:rPr sz="1200" b="1" spc="-10" dirty="0">
                <a:latin typeface="Arial"/>
                <a:cs typeface="Arial"/>
              </a:rPr>
              <a:t>Below are some </a:t>
            </a:r>
            <a:r>
              <a:rPr sz="1200" b="1" spc="-15" dirty="0">
                <a:latin typeface="Arial"/>
                <a:cs typeface="Arial"/>
              </a:rPr>
              <a:t>examples </a:t>
            </a:r>
            <a:r>
              <a:rPr sz="1200" b="1" spc="-5" dirty="0">
                <a:latin typeface="Arial"/>
                <a:cs typeface="Arial"/>
              </a:rPr>
              <a:t>of  </a:t>
            </a:r>
            <a:r>
              <a:rPr sz="1200" b="1" spc="-10" dirty="0">
                <a:latin typeface="Arial"/>
                <a:cs typeface="Arial"/>
              </a:rPr>
              <a:t>questions and prompts </a:t>
            </a:r>
            <a:r>
              <a:rPr sz="1200" b="1" spc="-5" dirty="0">
                <a:latin typeface="Arial"/>
                <a:cs typeface="Arial"/>
              </a:rPr>
              <a:t>that </a:t>
            </a:r>
            <a:r>
              <a:rPr sz="1200" b="1" spc="-15" dirty="0">
                <a:latin typeface="Arial"/>
                <a:cs typeface="Arial"/>
              </a:rPr>
              <a:t>could  </a:t>
            </a:r>
            <a:r>
              <a:rPr sz="1200" b="1" dirty="0">
                <a:latin typeface="Arial"/>
                <a:cs typeface="Arial"/>
              </a:rPr>
              <a:t>be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used:</a:t>
            </a:r>
            <a:endParaRPr sz="1200">
              <a:latin typeface="Arial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770"/>
              </a:spcBef>
              <a:buClr>
                <a:srgbClr val="E5007D"/>
              </a:buClr>
              <a:buFont typeface="Arial"/>
              <a:buChar char="•"/>
              <a:tabLst>
                <a:tab pos="156845" algn="l"/>
              </a:tabLst>
            </a:pPr>
            <a:r>
              <a:rPr sz="1200" spc="-10" dirty="0">
                <a:latin typeface="Arial"/>
                <a:cs typeface="Arial"/>
              </a:rPr>
              <a:t>How </a:t>
            </a:r>
            <a:r>
              <a:rPr sz="1200" spc="-15" dirty="0">
                <a:latin typeface="Arial"/>
                <a:cs typeface="Arial"/>
              </a:rPr>
              <a:t>are you </a:t>
            </a:r>
            <a:r>
              <a:rPr sz="1200" spc="10" dirty="0">
                <a:latin typeface="Arial"/>
                <a:cs typeface="Arial"/>
              </a:rPr>
              <a:t>doing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10" dirty="0">
                <a:latin typeface="Arial"/>
                <a:cs typeface="Arial"/>
              </a:rPr>
              <a:t>the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moment?</a:t>
            </a:r>
            <a:endParaRPr sz="1200">
              <a:latin typeface="Arial"/>
              <a:cs typeface="Arial"/>
            </a:endParaRPr>
          </a:p>
          <a:p>
            <a:pPr marL="156210" marR="67310" indent="-144145" algn="just">
              <a:lnSpc>
                <a:spcPts val="1400"/>
              </a:lnSpc>
              <a:spcBef>
                <a:spcPts val="890"/>
              </a:spcBef>
              <a:buClr>
                <a:srgbClr val="E5007D"/>
              </a:buClr>
              <a:buFont typeface="Arial"/>
              <a:buChar char="•"/>
              <a:tabLst>
                <a:tab pos="156845" algn="l"/>
              </a:tabLst>
            </a:pPr>
            <a:r>
              <a:rPr sz="1200" spc="-55" dirty="0">
                <a:latin typeface="Arial"/>
                <a:cs typeface="Arial"/>
              </a:rPr>
              <a:t>Your </a:t>
            </a:r>
            <a:r>
              <a:rPr sz="1200" spc="-5" dirty="0">
                <a:latin typeface="Arial"/>
                <a:cs typeface="Arial"/>
              </a:rPr>
              <a:t>wellbeing </a:t>
            </a:r>
            <a:r>
              <a:rPr sz="1200" spc="-15" dirty="0">
                <a:latin typeface="Arial"/>
                <a:cs typeface="Arial"/>
              </a:rPr>
              <a:t>is </a:t>
            </a:r>
            <a:r>
              <a:rPr sz="1200" spc="-5" dirty="0">
                <a:latin typeface="Arial"/>
                <a:cs typeface="Arial"/>
              </a:rPr>
              <a:t>important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10" dirty="0">
                <a:latin typeface="Arial"/>
                <a:cs typeface="Arial"/>
              </a:rPr>
              <a:t>me </a:t>
            </a:r>
            <a:r>
              <a:rPr sz="1200" spc="10" dirty="0">
                <a:latin typeface="Arial"/>
                <a:cs typeface="Arial"/>
              </a:rPr>
              <a:t>and  </a:t>
            </a:r>
            <a:r>
              <a:rPr sz="1200" spc="-15" dirty="0">
                <a:latin typeface="Arial"/>
                <a:cs typeface="Arial"/>
              </a:rPr>
              <a:t>I’ve </a:t>
            </a:r>
            <a:r>
              <a:rPr sz="1200" spc="5" dirty="0">
                <a:latin typeface="Arial"/>
                <a:cs typeface="Arial"/>
              </a:rPr>
              <a:t>noticed </a:t>
            </a:r>
            <a:r>
              <a:rPr sz="1200" spc="-15" dirty="0">
                <a:latin typeface="Arial"/>
                <a:cs typeface="Arial"/>
              </a:rPr>
              <a:t>that you seem </a:t>
            </a:r>
            <a:r>
              <a:rPr sz="1200" spc="5" dirty="0">
                <a:latin typeface="Arial"/>
                <a:cs typeface="Arial"/>
              </a:rPr>
              <a:t>distracted/  </a:t>
            </a:r>
            <a:r>
              <a:rPr sz="1200" spc="-5" dirty="0">
                <a:latin typeface="Arial"/>
                <a:cs typeface="Arial"/>
              </a:rPr>
              <a:t>upset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moment </a:t>
            </a:r>
            <a:r>
              <a:rPr sz="1200" spc="-70" dirty="0">
                <a:latin typeface="Arial"/>
                <a:cs typeface="Arial"/>
              </a:rPr>
              <a:t>– </a:t>
            </a:r>
            <a:r>
              <a:rPr sz="1200" spc="-15" dirty="0">
                <a:latin typeface="Arial"/>
                <a:cs typeface="Arial"/>
              </a:rPr>
              <a:t>are you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ok?</a:t>
            </a:r>
            <a:endParaRPr sz="1200">
              <a:latin typeface="Arial"/>
              <a:cs typeface="Arial"/>
            </a:endParaRPr>
          </a:p>
          <a:p>
            <a:pPr marL="156210" marR="277495" indent="-144145" algn="just">
              <a:lnSpc>
                <a:spcPts val="1400"/>
              </a:lnSpc>
              <a:spcBef>
                <a:spcPts val="850"/>
              </a:spcBef>
              <a:buClr>
                <a:srgbClr val="E5007D"/>
              </a:buClr>
              <a:buFont typeface="Arial"/>
              <a:buChar char="•"/>
              <a:tabLst>
                <a:tab pos="156845" algn="l"/>
              </a:tabLst>
            </a:pPr>
            <a:r>
              <a:rPr sz="1200" spc="-10" dirty="0">
                <a:latin typeface="Arial"/>
                <a:cs typeface="Arial"/>
              </a:rPr>
              <a:t>If </a:t>
            </a:r>
            <a:r>
              <a:rPr sz="1200" spc="-25" dirty="0">
                <a:latin typeface="Arial"/>
                <a:cs typeface="Arial"/>
              </a:rPr>
              <a:t>there’s </a:t>
            </a:r>
            <a:r>
              <a:rPr sz="1200" spc="-5" dirty="0">
                <a:latin typeface="Arial"/>
                <a:cs typeface="Arial"/>
              </a:rPr>
              <a:t>anything </a:t>
            </a:r>
            <a:r>
              <a:rPr sz="1200" spc="-20" dirty="0">
                <a:latin typeface="Arial"/>
                <a:cs typeface="Arial"/>
              </a:rPr>
              <a:t>you’d </a:t>
            </a:r>
            <a:r>
              <a:rPr sz="1200" spc="-25" dirty="0">
                <a:latin typeface="Arial"/>
                <a:cs typeface="Arial"/>
              </a:rPr>
              <a:t>like </a:t>
            </a:r>
            <a:r>
              <a:rPr sz="1200" spc="-15" dirty="0">
                <a:latin typeface="Arial"/>
                <a:cs typeface="Arial"/>
              </a:rPr>
              <a:t>to talk  to </a:t>
            </a:r>
            <a:r>
              <a:rPr sz="1200" spc="-10" dirty="0">
                <a:latin typeface="Arial"/>
                <a:cs typeface="Arial"/>
              </a:rPr>
              <a:t>me </a:t>
            </a:r>
            <a:r>
              <a:rPr sz="1200" dirty="0">
                <a:latin typeface="Arial"/>
                <a:cs typeface="Arial"/>
              </a:rPr>
              <a:t>about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20" dirty="0">
                <a:latin typeface="Arial"/>
                <a:cs typeface="Arial"/>
              </a:rPr>
              <a:t>any </a:t>
            </a:r>
            <a:r>
              <a:rPr sz="1200" spc="-15" dirty="0">
                <a:latin typeface="Arial"/>
                <a:cs typeface="Arial"/>
              </a:rPr>
              <a:t>time </a:t>
            </a:r>
            <a:r>
              <a:rPr sz="1200" spc="-20" dirty="0">
                <a:latin typeface="Arial"/>
                <a:cs typeface="Arial"/>
              </a:rPr>
              <a:t>I’m </a:t>
            </a:r>
            <a:r>
              <a:rPr sz="1200" spc="-15" dirty="0">
                <a:latin typeface="Arial"/>
                <a:cs typeface="Arial"/>
              </a:rPr>
              <a:t>always  here to </a:t>
            </a:r>
            <a:r>
              <a:rPr sz="1200" spc="10" dirty="0">
                <a:latin typeface="Arial"/>
                <a:cs typeface="Arial"/>
              </a:rPr>
              <a:t>support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you</a:t>
            </a:r>
            <a:endParaRPr sz="1200">
              <a:latin typeface="Arial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770"/>
              </a:spcBef>
              <a:buClr>
                <a:srgbClr val="E5007D"/>
              </a:buClr>
              <a:buFont typeface="Arial"/>
              <a:buChar char="•"/>
              <a:tabLst>
                <a:tab pos="156845" algn="l"/>
              </a:tabLst>
            </a:pPr>
            <a:r>
              <a:rPr sz="1200" spc="-10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everything </a:t>
            </a:r>
            <a:r>
              <a:rPr sz="1200" spc="-20" dirty="0">
                <a:latin typeface="Arial"/>
                <a:cs typeface="Arial"/>
              </a:rPr>
              <a:t>all </a:t>
            </a:r>
            <a:r>
              <a:rPr sz="1200" dirty="0">
                <a:latin typeface="Arial"/>
                <a:cs typeface="Arial"/>
              </a:rPr>
              <a:t>right </a:t>
            </a:r>
            <a:r>
              <a:rPr sz="1200" spc="-15" dirty="0">
                <a:latin typeface="Arial"/>
                <a:cs typeface="Arial"/>
              </a:rPr>
              <a:t>at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home?</a:t>
            </a:r>
            <a:endParaRPr sz="1200">
              <a:latin typeface="Arial"/>
              <a:cs typeface="Arial"/>
            </a:endParaRPr>
          </a:p>
          <a:p>
            <a:pPr marL="156210" marR="5080" indent="-144145">
              <a:lnSpc>
                <a:spcPts val="1400"/>
              </a:lnSpc>
              <a:spcBef>
                <a:spcPts val="890"/>
              </a:spcBef>
              <a:buClr>
                <a:srgbClr val="E5007D"/>
              </a:buClr>
              <a:buFont typeface="Arial"/>
              <a:buChar char="•"/>
              <a:tabLst>
                <a:tab pos="156845" algn="l"/>
              </a:tabLst>
            </a:pPr>
            <a:r>
              <a:rPr sz="1200" spc="-70" dirty="0">
                <a:latin typeface="Arial"/>
                <a:cs typeface="Arial"/>
              </a:rPr>
              <a:t>You </a:t>
            </a:r>
            <a:r>
              <a:rPr sz="1200" spc="-15" dirty="0">
                <a:latin typeface="Arial"/>
                <a:cs typeface="Arial"/>
              </a:rPr>
              <a:t>don’t </a:t>
            </a:r>
            <a:r>
              <a:rPr sz="1200" spc="-30" dirty="0">
                <a:latin typeface="Arial"/>
                <a:cs typeface="Arial"/>
              </a:rPr>
              <a:t>have </a:t>
            </a:r>
            <a:r>
              <a:rPr sz="1200" spc="-20" dirty="0">
                <a:latin typeface="Arial"/>
                <a:cs typeface="Arial"/>
              </a:rPr>
              <a:t>to </a:t>
            </a:r>
            <a:r>
              <a:rPr sz="1200" spc="-30" dirty="0">
                <a:latin typeface="Arial"/>
                <a:cs typeface="Arial"/>
              </a:rPr>
              <a:t>tell </a:t>
            </a:r>
            <a:r>
              <a:rPr sz="1200" spc="-20" dirty="0">
                <a:latin typeface="Arial"/>
                <a:cs typeface="Arial"/>
              </a:rPr>
              <a:t>me anything, </a:t>
            </a:r>
            <a:r>
              <a:rPr sz="1200" dirty="0">
                <a:latin typeface="Arial"/>
                <a:cs typeface="Arial"/>
              </a:rPr>
              <a:t>but  </a:t>
            </a:r>
            <a:r>
              <a:rPr sz="1200" spc="-15" dirty="0">
                <a:latin typeface="Arial"/>
                <a:cs typeface="Arial"/>
              </a:rPr>
              <a:t>please </a:t>
            </a:r>
            <a:r>
              <a:rPr sz="1200" spc="-20" dirty="0">
                <a:latin typeface="Arial"/>
                <a:cs typeface="Arial"/>
              </a:rPr>
              <a:t>know </a:t>
            </a:r>
            <a:r>
              <a:rPr sz="1200" spc="-25" dirty="0">
                <a:latin typeface="Arial"/>
                <a:cs typeface="Arial"/>
              </a:rPr>
              <a:t>that </a:t>
            </a:r>
            <a:r>
              <a:rPr sz="1200" dirty="0">
                <a:latin typeface="Arial"/>
                <a:cs typeface="Arial"/>
              </a:rPr>
              <a:t>I </a:t>
            </a:r>
            <a:r>
              <a:rPr sz="1200" spc="-15" dirty="0">
                <a:latin typeface="Arial"/>
                <a:cs typeface="Arial"/>
              </a:rPr>
              <a:t>would </a:t>
            </a:r>
            <a:r>
              <a:rPr sz="1200" spc="-35" dirty="0">
                <a:latin typeface="Arial"/>
                <a:cs typeface="Arial"/>
              </a:rPr>
              <a:t>like </a:t>
            </a:r>
            <a:r>
              <a:rPr sz="1200" spc="-20" dirty="0">
                <a:latin typeface="Arial"/>
                <a:cs typeface="Arial"/>
              </a:rPr>
              <a:t>to</a:t>
            </a:r>
            <a:r>
              <a:rPr sz="1200" spc="-22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  </a:t>
            </a:r>
            <a:r>
              <a:rPr sz="1200" spc="-25" dirty="0">
                <a:latin typeface="Arial"/>
                <a:cs typeface="Arial"/>
              </a:rPr>
              <a:t>you </a:t>
            </a:r>
            <a:r>
              <a:rPr sz="1200" spc="-15" dirty="0">
                <a:latin typeface="Arial"/>
                <a:cs typeface="Arial"/>
              </a:rPr>
              <a:t>if </a:t>
            </a:r>
            <a:r>
              <a:rPr sz="1200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when </a:t>
            </a:r>
            <a:r>
              <a:rPr sz="1200" spc="-25" dirty="0">
                <a:latin typeface="Arial"/>
                <a:cs typeface="Arial"/>
              </a:rPr>
              <a:t>you feel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ready</a:t>
            </a:r>
            <a:endParaRPr sz="1200">
              <a:latin typeface="Arial"/>
              <a:cs typeface="Arial"/>
            </a:endParaRPr>
          </a:p>
          <a:p>
            <a:pPr marL="156210" marR="5080" indent="-144145">
              <a:lnSpc>
                <a:spcPts val="1400"/>
              </a:lnSpc>
              <a:spcBef>
                <a:spcPts val="850"/>
              </a:spcBef>
              <a:buClr>
                <a:srgbClr val="E5007D"/>
              </a:buClr>
              <a:buFont typeface="Arial"/>
              <a:buChar char="•"/>
              <a:tabLst>
                <a:tab pos="156845" algn="l"/>
              </a:tabLst>
            </a:pPr>
            <a:r>
              <a:rPr sz="1200" spc="-30" dirty="0">
                <a:latin typeface="Arial"/>
                <a:cs typeface="Arial"/>
              </a:rPr>
              <a:t>What </a:t>
            </a:r>
            <a:r>
              <a:rPr sz="1200" spc="10" dirty="0">
                <a:latin typeface="Arial"/>
                <a:cs typeface="Arial"/>
              </a:rPr>
              <a:t>support </a:t>
            </a:r>
            <a:r>
              <a:rPr sz="1200" spc="25" dirty="0">
                <a:latin typeface="Arial"/>
                <a:cs typeface="Arial"/>
              </a:rPr>
              <a:t>do </a:t>
            </a:r>
            <a:r>
              <a:rPr sz="1200" spc="-15" dirty="0">
                <a:latin typeface="Arial"/>
                <a:cs typeface="Arial"/>
              </a:rPr>
              <a:t>you </a:t>
            </a:r>
            <a:r>
              <a:rPr sz="1200" spc="-20" dirty="0">
                <a:latin typeface="Arial"/>
                <a:cs typeface="Arial"/>
              </a:rPr>
              <a:t>think </a:t>
            </a:r>
            <a:r>
              <a:rPr sz="1200" spc="-5" dirty="0">
                <a:latin typeface="Arial"/>
                <a:cs typeface="Arial"/>
              </a:rPr>
              <a:t>might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help?  </a:t>
            </a:r>
            <a:r>
              <a:rPr sz="1200" spc="-30" dirty="0">
                <a:latin typeface="Arial"/>
                <a:cs typeface="Arial"/>
              </a:rPr>
              <a:t>What </a:t>
            </a:r>
            <a:r>
              <a:rPr sz="1200" spc="-5" dirty="0">
                <a:latin typeface="Arial"/>
                <a:cs typeface="Arial"/>
              </a:rPr>
              <a:t>would </a:t>
            </a:r>
            <a:r>
              <a:rPr sz="1200" spc="-15" dirty="0">
                <a:latin typeface="Arial"/>
                <a:cs typeface="Arial"/>
              </a:rPr>
              <a:t>you </a:t>
            </a:r>
            <a:r>
              <a:rPr sz="1200" spc="-25" dirty="0">
                <a:latin typeface="Arial"/>
                <a:cs typeface="Arial"/>
              </a:rPr>
              <a:t>like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happen?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How?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14057" y="229814"/>
            <a:ext cx="87947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2/ </a:t>
            </a:r>
            <a:r>
              <a:rPr sz="900" b="1" spc="-15" dirty="0">
                <a:solidFill>
                  <a:srgbClr val="E5007D"/>
                </a:solidFill>
                <a:latin typeface="Arial"/>
                <a:cs typeface="Arial"/>
              </a:rPr>
              <a:t>Taking</a:t>
            </a:r>
            <a:r>
              <a:rPr sz="900" b="1" spc="-5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action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5168" y="229808"/>
            <a:ext cx="63436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5" dirty="0">
                <a:latin typeface="Arial"/>
                <a:cs typeface="Arial"/>
              </a:rPr>
              <a:t>Introduction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38158" y="229808"/>
            <a:ext cx="140525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1/ </a:t>
            </a:r>
            <a:r>
              <a:rPr sz="900" spc="10" dirty="0">
                <a:latin typeface="Arial"/>
                <a:cs typeface="Arial"/>
              </a:rPr>
              <a:t>Understanding </a:t>
            </a:r>
            <a:r>
              <a:rPr sz="900" spc="-5" dirty="0">
                <a:latin typeface="Arial"/>
                <a:cs typeface="Arial"/>
              </a:rPr>
              <a:t>the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issue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85443" y="229808"/>
            <a:ext cx="56896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75" dirty="0">
                <a:latin typeface="Arial"/>
                <a:cs typeface="Arial"/>
              </a:rPr>
              <a:t>R</a:t>
            </a:r>
            <a:r>
              <a:rPr sz="900" spc="5" dirty="0">
                <a:latin typeface="Arial"/>
                <a:cs typeface="Arial"/>
              </a:rPr>
              <a:t>esources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42192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8084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9467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9670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8034" y="2486968"/>
            <a:ext cx="4958886" cy="39882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7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Disclosure</a:t>
            </a:r>
            <a:endParaRPr sz="1200" dirty="0">
              <a:latin typeface="Arial"/>
              <a:cs typeface="Arial"/>
            </a:endParaRPr>
          </a:p>
          <a:p>
            <a:pPr marL="12700" marR="320040">
              <a:lnSpc>
                <a:spcPts val="1900"/>
              </a:lnSpc>
              <a:spcBef>
                <a:spcPts val="110"/>
              </a:spcBef>
            </a:pPr>
            <a:r>
              <a:rPr sz="1200" b="1" spc="5" dirty="0">
                <a:solidFill>
                  <a:srgbClr val="282827"/>
                </a:solidFill>
                <a:latin typeface="Arial"/>
                <a:cs typeface="Arial"/>
              </a:rPr>
              <a:t>If </a:t>
            </a:r>
            <a:r>
              <a:rPr sz="1200" b="1" spc="-5" dirty="0">
                <a:solidFill>
                  <a:srgbClr val="282827"/>
                </a:solidFill>
                <a:latin typeface="Arial"/>
                <a:cs typeface="Arial"/>
              </a:rPr>
              <a:t>an </a:t>
            </a:r>
            <a:r>
              <a:rPr sz="1200" b="1" spc="-15" dirty="0">
                <a:solidFill>
                  <a:srgbClr val="282827"/>
                </a:solidFill>
                <a:latin typeface="Arial"/>
                <a:cs typeface="Arial"/>
              </a:rPr>
              <a:t>employee </a:t>
            </a:r>
            <a:r>
              <a:rPr sz="1200" b="1" spc="-10" dirty="0">
                <a:solidFill>
                  <a:srgbClr val="282827"/>
                </a:solidFill>
                <a:latin typeface="Arial"/>
                <a:cs typeface="Arial"/>
              </a:rPr>
              <a:t>discloses  </a:t>
            </a:r>
            <a:r>
              <a:rPr sz="1200" b="1" spc="-5" dirty="0">
                <a:solidFill>
                  <a:srgbClr val="282827"/>
                </a:solidFill>
                <a:latin typeface="Arial"/>
                <a:cs typeface="Arial"/>
              </a:rPr>
              <a:t>that </a:t>
            </a:r>
            <a:r>
              <a:rPr sz="1200" b="1" spc="-10" dirty="0">
                <a:solidFill>
                  <a:srgbClr val="282827"/>
                </a:solidFill>
                <a:latin typeface="Arial"/>
                <a:cs typeface="Arial"/>
              </a:rPr>
              <a:t>they </a:t>
            </a:r>
            <a:r>
              <a:rPr sz="1200" b="1" spc="-5" dirty="0">
                <a:solidFill>
                  <a:srgbClr val="282827"/>
                </a:solidFill>
                <a:latin typeface="Arial"/>
                <a:cs typeface="Arial"/>
              </a:rPr>
              <a:t>are </a:t>
            </a:r>
            <a:r>
              <a:rPr sz="1200" b="1" spc="-10" dirty="0">
                <a:solidFill>
                  <a:srgbClr val="282827"/>
                </a:solidFill>
                <a:latin typeface="Arial"/>
                <a:cs typeface="Arial"/>
              </a:rPr>
              <a:t>experiencing  </a:t>
            </a:r>
            <a:r>
              <a:rPr sz="1200" b="1" spc="-5" dirty="0">
                <a:solidFill>
                  <a:srgbClr val="282827"/>
                </a:solidFill>
                <a:latin typeface="Arial"/>
                <a:cs typeface="Arial"/>
              </a:rPr>
              <a:t>domestic </a:t>
            </a:r>
            <a:r>
              <a:rPr sz="1200" b="1" spc="-10" dirty="0">
                <a:solidFill>
                  <a:srgbClr val="282827"/>
                </a:solidFill>
                <a:latin typeface="Arial"/>
                <a:cs typeface="Arial"/>
              </a:rPr>
              <a:t>abuse, </a:t>
            </a:r>
            <a:r>
              <a:rPr sz="1200" b="1" dirty="0">
                <a:solidFill>
                  <a:srgbClr val="282827"/>
                </a:solidFill>
                <a:latin typeface="Arial"/>
                <a:cs typeface="Arial"/>
              </a:rPr>
              <a:t>it </a:t>
            </a:r>
            <a:r>
              <a:rPr sz="1200" b="1" spc="-5" dirty="0">
                <a:solidFill>
                  <a:srgbClr val="282827"/>
                </a:solidFill>
                <a:latin typeface="Arial"/>
                <a:cs typeface="Arial"/>
              </a:rPr>
              <a:t>can</a:t>
            </a:r>
            <a:r>
              <a:rPr lang="en-GB" sz="1200" spc="-5" dirty="0"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82827"/>
                </a:solidFill>
                <a:latin typeface="Arial"/>
                <a:cs typeface="Arial"/>
              </a:rPr>
              <a:t>be </a:t>
            </a:r>
            <a:r>
              <a:rPr sz="1200" b="1" spc="-10" dirty="0">
                <a:solidFill>
                  <a:srgbClr val="282827"/>
                </a:solidFill>
                <a:latin typeface="Arial"/>
                <a:cs typeface="Arial"/>
              </a:rPr>
              <a:t>challenging </a:t>
            </a:r>
            <a:r>
              <a:rPr sz="1200" b="1" spc="-5" dirty="0">
                <a:solidFill>
                  <a:srgbClr val="282827"/>
                </a:solidFill>
                <a:latin typeface="Arial"/>
                <a:cs typeface="Arial"/>
              </a:rPr>
              <a:t>for </a:t>
            </a:r>
            <a:r>
              <a:rPr sz="1200" b="1" dirty="0">
                <a:solidFill>
                  <a:srgbClr val="282827"/>
                </a:solidFill>
                <a:latin typeface="Arial"/>
                <a:cs typeface="Arial"/>
              </a:rPr>
              <a:t>the  </a:t>
            </a:r>
            <a:r>
              <a:rPr sz="1200" b="1" spc="-10" dirty="0">
                <a:solidFill>
                  <a:srgbClr val="282827"/>
                </a:solidFill>
                <a:latin typeface="Arial"/>
                <a:cs typeface="Arial"/>
              </a:rPr>
              <a:t>manager/colleague</a:t>
            </a:r>
            <a:r>
              <a:rPr sz="1200" b="1" spc="-7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282827"/>
                </a:solidFill>
                <a:latin typeface="Arial"/>
                <a:cs typeface="Arial"/>
              </a:rPr>
              <a:t>too.</a:t>
            </a:r>
            <a:endParaRPr sz="1200" dirty="0">
              <a:latin typeface="Arial"/>
              <a:cs typeface="Arial"/>
            </a:endParaRPr>
          </a:p>
          <a:p>
            <a:pPr marL="12700" marR="243840">
              <a:lnSpc>
                <a:spcPts val="1400"/>
              </a:lnSpc>
              <a:spcBef>
                <a:spcPts val="1435"/>
              </a:spcBef>
            </a:pPr>
            <a:r>
              <a:rPr sz="1200" dirty="0">
                <a:latin typeface="Arial"/>
                <a:cs typeface="Arial"/>
              </a:rPr>
              <a:t>An </a:t>
            </a:r>
            <a:r>
              <a:rPr sz="1200" spc="-10" dirty="0">
                <a:latin typeface="Arial"/>
                <a:cs typeface="Arial"/>
              </a:rPr>
              <a:t>employee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-5" dirty="0">
                <a:latin typeface="Arial"/>
                <a:cs typeface="Arial"/>
              </a:rPr>
              <a:t>step </a:t>
            </a:r>
            <a:r>
              <a:rPr sz="1200" dirty="0">
                <a:latin typeface="Arial"/>
                <a:cs typeface="Arial"/>
              </a:rPr>
              <a:t>forward </a:t>
            </a:r>
            <a:r>
              <a:rPr sz="1200" spc="-15" dirty="0">
                <a:latin typeface="Arial"/>
                <a:cs typeface="Arial"/>
              </a:rPr>
              <a:t>to raise  </a:t>
            </a:r>
            <a:r>
              <a:rPr sz="1200" spc="5" dirty="0">
                <a:latin typeface="Arial"/>
                <a:cs typeface="Arial"/>
              </a:rPr>
              <a:t>concerns </a:t>
            </a:r>
            <a:r>
              <a:rPr sz="1200" dirty="0">
                <a:latin typeface="Arial"/>
                <a:cs typeface="Arial"/>
              </a:rPr>
              <a:t>about </a:t>
            </a:r>
            <a:r>
              <a:rPr sz="1200" spc="-5" dirty="0">
                <a:latin typeface="Arial"/>
                <a:cs typeface="Arial"/>
              </a:rPr>
              <a:t>a colleague </a:t>
            </a:r>
            <a:r>
              <a:rPr sz="1200" spc="-10" dirty="0">
                <a:latin typeface="Arial"/>
                <a:cs typeface="Arial"/>
              </a:rPr>
              <a:t>who </a:t>
            </a:r>
            <a:r>
              <a:rPr sz="1200" spc="-15" dirty="0">
                <a:latin typeface="Arial"/>
                <a:cs typeface="Arial"/>
              </a:rPr>
              <a:t>they  </a:t>
            </a:r>
            <a:r>
              <a:rPr sz="1200" dirty="0">
                <a:latin typeface="Arial"/>
                <a:cs typeface="Arial"/>
              </a:rPr>
              <a:t>suspect </a:t>
            </a:r>
            <a:r>
              <a:rPr sz="1200" spc="-1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experiencing domestic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abuse.</a:t>
            </a:r>
            <a:endParaRPr sz="1200" dirty="0">
              <a:latin typeface="Arial"/>
              <a:cs typeface="Arial"/>
            </a:endParaRPr>
          </a:p>
          <a:p>
            <a:pPr marL="12700" marR="213995">
              <a:lnSpc>
                <a:spcPts val="1400"/>
              </a:lnSpc>
              <a:spcBef>
                <a:spcPts val="850"/>
              </a:spcBef>
            </a:pPr>
            <a:r>
              <a:rPr sz="1200" spc="-25" dirty="0">
                <a:latin typeface="Arial"/>
                <a:cs typeface="Arial"/>
              </a:rPr>
              <a:t>Reassure </a:t>
            </a:r>
            <a:r>
              <a:rPr sz="1200" spc="-10" dirty="0">
                <a:latin typeface="Arial"/>
                <a:cs typeface="Arial"/>
              </a:rPr>
              <a:t>them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information </a:t>
            </a:r>
            <a:r>
              <a:rPr sz="1200" spc="-15" dirty="0">
                <a:latin typeface="Arial"/>
                <a:cs typeface="Arial"/>
              </a:rPr>
              <a:t>they  </a:t>
            </a:r>
            <a:r>
              <a:rPr sz="1200" spc="-20" dirty="0">
                <a:latin typeface="Arial"/>
                <a:cs typeface="Arial"/>
              </a:rPr>
              <a:t>have </a:t>
            </a:r>
            <a:r>
              <a:rPr sz="1200" spc="-5" dirty="0">
                <a:latin typeface="Arial"/>
                <a:cs typeface="Arial"/>
              </a:rPr>
              <a:t>shared </a:t>
            </a:r>
            <a:r>
              <a:rPr sz="1200" spc="-15" dirty="0">
                <a:latin typeface="Arial"/>
                <a:cs typeface="Arial"/>
              </a:rPr>
              <a:t>will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5" dirty="0">
                <a:latin typeface="Arial"/>
                <a:cs typeface="Arial"/>
              </a:rPr>
              <a:t>treated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10" dirty="0">
                <a:latin typeface="Arial"/>
                <a:cs typeface="Arial"/>
              </a:rPr>
              <a:t>the strictest  </a:t>
            </a:r>
            <a:r>
              <a:rPr sz="1200" spc="5" dirty="0">
                <a:latin typeface="Arial"/>
                <a:cs typeface="Arial"/>
              </a:rPr>
              <a:t>confidence. </a:t>
            </a:r>
            <a:r>
              <a:rPr sz="1200" spc="-5" dirty="0">
                <a:latin typeface="Arial"/>
                <a:cs typeface="Arial"/>
              </a:rPr>
              <a:t>Consider </a:t>
            </a:r>
            <a:r>
              <a:rPr sz="1200" spc="-15" dirty="0">
                <a:latin typeface="Arial"/>
                <a:cs typeface="Arial"/>
              </a:rPr>
              <a:t>what </a:t>
            </a:r>
            <a:r>
              <a:rPr sz="1200" spc="-5" dirty="0">
                <a:latin typeface="Arial"/>
                <a:cs typeface="Arial"/>
              </a:rPr>
              <a:t>steps might 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dirty="0">
                <a:latin typeface="Arial"/>
                <a:cs typeface="Arial"/>
              </a:rPr>
              <a:t>necessary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ensure </a:t>
            </a:r>
            <a:r>
              <a:rPr sz="1200" spc="-15" dirty="0">
                <a:latin typeface="Arial"/>
                <a:cs typeface="Arial"/>
              </a:rPr>
              <a:t>they </a:t>
            </a:r>
            <a:r>
              <a:rPr sz="1200" spc="-20" dirty="0">
                <a:latin typeface="Arial"/>
                <a:cs typeface="Arial"/>
              </a:rPr>
              <a:t>remain </a:t>
            </a:r>
            <a:r>
              <a:rPr sz="1200" spc="-15" dirty="0">
                <a:latin typeface="Arial"/>
                <a:cs typeface="Arial"/>
              </a:rPr>
              <a:t>safe  in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workplace,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5" dirty="0">
                <a:latin typeface="Arial"/>
                <a:cs typeface="Arial"/>
              </a:rPr>
              <a:t>case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perpetrator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360"/>
              </a:lnSpc>
            </a:pPr>
            <a:r>
              <a:rPr sz="1200" dirty="0">
                <a:latin typeface="Arial"/>
                <a:cs typeface="Arial"/>
              </a:rPr>
              <a:t>suspects </a:t>
            </a:r>
            <a:r>
              <a:rPr sz="1200" spc="-15" dirty="0">
                <a:latin typeface="Arial"/>
                <a:cs typeface="Arial"/>
              </a:rPr>
              <a:t>they </a:t>
            </a:r>
            <a:r>
              <a:rPr sz="1200" spc="-20" dirty="0">
                <a:latin typeface="Arial"/>
                <a:cs typeface="Arial"/>
              </a:rPr>
              <a:t>may have </a:t>
            </a:r>
            <a:r>
              <a:rPr sz="1200" spc="5" dirty="0">
                <a:latin typeface="Arial"/>
                <a:cs typeface="Arial"/>
              </a:rPr>
              <a:t>reported </a:t>
            </a:r>
            <a:r>
              <a:rPr sz="1200" spc="-10" dirty="0">
                <a:latin typeface="Arial"/>
                <a:cs typeface="Arial"/>
              </a:rPr>
              <a:t>the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abuse.</a:t>
            </a:r>
            <a:endParaRPr sz="1200" dirty="0">
              <a:latin typeface="Arial"/>
              <a:cs typeface="Arial"/>
            </a:endParaRPr>
          </a:p>
          <a:p>
            <a:pPr marL="12700" marR="271145">
              <a:lnSpc>
                <a:spcPts val="1400"/>
              </a:lnSpc>
              <a:spcBef>
                <a:spcPts val="890"/>
              </a:spcBef>
            </a:pPr>
            <a:r>
              <a:rPr sz="1200" spc="-10" dirty="0">
                <a:latin typeface="Arial"/>
                <a:cs typeface="Arial"/>
              </a:rPr>
              <a:t>Be </a:t>
            </a:r>
            <a:r>
              <a:rPr sz="1200" spc="-15" dirty="0">
                <a:latin typeface="Arial"/>
                <a:cs typeface="Arial"/>
              </a:rPr>
              <a:t>aware that </a:t>
            </a:r>
            <a:r>
              <a:rPr sz="1200" dirty="0">
                <a:latin typeface="Arial"/>
                <a:cs typeface="Arial"/>
              </a:rPr>
              <a:t>such </a:t>
            </a:r>
            <a:r>
              <a:rPr sz="1200" spc="-5" dirty="0">
                <a:latin typeface="Arial"/>
                <a:cs typeface="Arial"/>
              </a:rPr>
              <a:t>disclosures </a:t>
            </a:r>
            <a:r>
              <a:rPr sz="1200" spc="-15" dirty="0">
                <a:latin typeface="Arial"/>
                <a:cs typeface="Arial"/>
              </a:rPr>
              <a:t>are  more </a:t>
            </a:r>
            <a:r>
              <a:rPr sz="1200" spc="-25" dirty="0">
                <a:latin typeface="Arial"/>
                <a:cs typeface="Arial"/>
              </a:rPr>
              <a:t>likely </a:t>
            </a:r>
            <a:r>
              <a:rPr sz="1200" spc="-10" dirty="0">
                <a:latin typeface="Arial"/>
                <a:cs typeface="Arial"/>
              </a:rPr>
              <a:t>following the launch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your  organisation’s </a:t>
            </a:r>
            <a:r>
              <a:rPr sz="1200" spc="5" dirty="0">
                <a:latin typeface="Arial"/>
                <a:cs typeface="Arial"/>
              </a:rPr>
              <a:t>policy </a:t>
            </a:r>
            <a:r>
              <a:rPr sz="1200" spc="-10" dirty="0">
                <a:latin typeface="Arial"/>
                <a:cs typeface="Arial"/>
              </a:rPr>
              <a:t>on </a:t>
            </a:r>
            <a:r>
              <a:rPr sz="1200" dirty="0">
                <a:latin typeface="Arial"/>
                <a:cs typeface="Arial"/>
              </a:rPr>
              <a:t>domestic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abuse.</a:t>
            </a:r>
            <a:endParaRPr sz="1200" dirty="0">
              <a:latin typeface="Arial"/>
              <a:cs typeface="Arial"/>
            </a:endParaRPr>
          </a:p>
          <a:p>
            <a:pPr marL="12700" marR="138430">
              <a:lnSpc>
                <a:spcPts val="1400"/>
              </a:lnSpc>
              <a:spcBef>
                <a:spcPts val="5"/>
              </a:spcBef>
            </a:pPr>
            <a:r>
              <a:rPr sz="1200" spc="-30" dirty="0">
                <a:latin typeface="Arial"/>
                <a:cs typeface="Arial"/>
              </a:rPr>
              <a:t>Ensure </a:t>
            </a:r>
            <a:r>
              <a:rPr sz="1200" spc="-15" dirty="0">
                <a:latin typeface="Arial"/>
                <a:cs typeface="Arial"/>
              </a:rPr>
              <a:t>you are </a:t>
            </a:r>
            <a:r>
              <a:rPr sz="1200" spc="10" dirty="0">
                <a:latin typeface="Arial"/>
                <a:cs typeface="Arial"/>
              </a:rPr>
              <a:t>prepared </a:t>
            </a:r>
            <a:r>
              <a:rPr sz="1200" spc="-15" dirty="0">
                <a:latin typeface="Arial"/>
                <a:cs typeface="Arial"/>
              </a:rPr>
              <a:t>for this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-5" dirty="0">
                <a:latin typeface="Arial"/>
                <a:cs typeface="Arial"/>
              </a:rPr>
              <a:t>having 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necessary </a:t>
            </a:r>
            <a:r>
              <a:rPr sz="1200" spc="-10" dirty="0">
                <a:latin typeface="Arial"/>
                <a:cs typeface="Arial"/>
              </a:rPr>
              <a:t>channels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5" dirty="0">
                <a:latin typeface="Arial"/>
                <a:cs typeface="Arial"/>
              </a:rPr>
              <a:t>processes  </a:t>
            </a:r>
            <a:r>
              <a:rPr sz="1200" spc="-5" dirty="0">
                <a:latin typeface="Arial"/>
                <a:cs typeface="Arial"/>
              </a:rPr>
              <a:t>established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support </a:t>
            </a:r>
            <a:r>
              <a:rPr sz="1200" spc="-10" dirty="0">
                <a:latin typeface="Arial"/>
                <a:cs typeface="Arial"/>
              </a:rPr>
              <a:t>next </a:t>
            </a:r>
            <a:r>
              <a:rPr sz="1200" spc="-5" dirty="0">
                <a:latin typeface="Arial"/>
                <a:cs typeface="Arial"/>
              </a:rPr>
              <a:t>steps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after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360"/>
              </a:lnSpc>
            </a:pP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disclosure.</a:t>
            </a:r>
            <a:endParaRPr sz="1200" dirty="0">
              <a:latin typeface="Arial"/>
              <a:cs typeface="Arial"/>
            </a:endParaRPr>
          </a:p>
          <a:p>
            <a:pPr marL="12700" marR="314325">
              <a:lnSpc>
                <a:spcPts val="1400"/>
              </a:lnSpc>
              <a:spcBef>
                <a:spcPts val="890"/>
              </a:spcBef>
            </a:pPr>
            <a:r>
              <a:rPr sz="1200" spc="-15" dirty="0">
                <a:latin typeface="Arial"/>
                <a:cs typeface="Arial"/>
              </a:rPr>
              <a:t>It is </a:t>
            </a:r>
            <a:r>
              <a:rPr sz="1200" spc="-5" dirty="0">
                <a:latin typeface="Arial"/>
                <a:cs typeface="Arial"/>
              </a:rPr>
              <a:t>important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remember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spc="-10" dirty="0">
                <a:latin typeface="Arial"/>
                <a:cs typeface="Arial"/>
              </a:rPr>
              <a:t>the  </a:t>
            </a:r>
            <a:r>
              <a:rPr sz="1200" spc="5" dirty="0">
                <a:latin typeface="Arial"/>
                <a:cs typeface="Arial"/>
              </a:rPr>
              <a:t>impact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dirty="0">
                <a:latin typeface="Arial"/>
                <a:cs typeface="Arial"/>
              </a:rPr>
              <a:t>domestic abuse </a:t>
            </a:r>
            <a:r>
              <a:rPr sz="1200" spc="10" dirty="0">
                <a:latin typeface="Arial"/>
                <a:cs typeface="Arial"/>
              </a:rPr>
              <a:t>can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dirty="0">
                <a:latin typeface="Arial"/>
                <a:cs typeface="Arial"/>
              </a:rPr>
              <a:t>long  </a:t>
            </a:r>
            <a:r>
              <a:rPr sz="1200" spc="-15" dirty="0">
                <a:latin typeface="Arial"/>
                <a:cs typeface="Arial"/>
              </a:rPr>
              <a:t>term. </a:t>
            </a:r>
            <a:r>
              <a:rPr sz="1200" spc="-20" dirty="0">
                <a:latin typeface="Arial"/>
                <a:cs typeface="Arial"/>
              </a:rPr>
              <a:t>Employers </a:t>
            </a:r>
            <a:r>
              <a:rPr sz="1200" spc="-5" dirty="0">
                <a:latin typeface="Arial"/>
                <a:cs typeface="Arial"/>
              </a:rPr>
              <a:t>should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15" dirty="0">
                <a:latin typeface="Arial"/>
                <a:cs typeface="Arial"/>
              </a:rPr>
              <a:t>aware that  </a:t>
            </a:r>
            <a:r>
              <a:rPr sz="1200" spc="10" dirty="0">
                <a:latin typeface="Arial"/>
                <a:cs typeface="Arial"/>
              </a:rPr>
              <a:t>court </a:t>
            </a:r>
            <a:r>
              <a:rPr sz="1200" spc="5" dirty="0">
                <a:latin typeface="Arial"/>
                <a:cs typeface="Arial"/>
              </a:rPr>
              <a:t>processes </a:t>
            </a:r>
            <a:r>
              <a:rPr sz="1200" spc="10" dirty="0">
                <a:latin typeface="Arial"/>
                <a:cs typeface="Arial"/>
              </a:rPr>
              <a:t>can </a:t>
            </a:r>
            <a:r>
              <a:rPr sz="1200" spc="-20" dirty="0">
                <a:latin typeface="Arial"/>
                <a:cs typeface="Arial"/>
              </a:rPr>
              <a:t>take several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years, 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dirty="0">
                <a:latin typeface="Arial"/>
                <a:cs typeface="Arial"/>
              </a:rPr>
              <a:t>abuse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-10" dirty="0">
                <a:latin typeface="Arial"/>
                <a:cs typeface="Arial"/>
              </a:rPr>
              <a:t>continue </a:t>
            </a:r>
            <a:r>
              <a:rPr sz="1200" dirty="0">
                <a:latin typeface="Arial"/>
                <a:cs typeface="Arial"/>
              </a:rPr>
              <a:t>long </a:t>
            </a:r>
            <a:r>
              <a:rPr sz="1200" spc="-10" dirty="0">
                <a:latin typeface="Arial"/>
                <a:cs typeface="Arial"/>
              </a:rPr>
              <a:t>after  the </a:t>
            </a:r>
            <a:r>
              <a:rPr sz="1200" spc="-15" dirty="0">
                <a:latin typeface="Arial"/>
                <a:cs typeface="Arial"/>
              </a:rPr>
              <a:t>relationship has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ended.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24871" y="1337888"/>
            <a:ext cx="3960495" cy="5812155"/>
          </a:xfrm>
          <a:custGeom>
            <a:avLst/>
            <a:gdLst/>
            <a:ahLst/>
            <a:cxnLst/>
            <a:rect l="l" t="t" r="r" b="b"/>
            <a:pathLst>
              <a:path w="3960495" h="5812155">
                <a:moveTo>
                  <a:pt x="3941991" y="0"/>
                </a:moveTo>
                <a:lnTo>
                  <a:pt x="17995" y="0"/>
                </a:lnTo>
                <a:lnTo>
                  <a:pt x="7592" y="281"/>
                </a:lnTo>
                <a:lnTo>
                  <a:pt x="2249" y="2249"/>
                </a:lnTo>
                <a:lnTo>
                  <a:pt x="281" y="7592"/>
                </a:lnTo>
                <a:lnTo>
                  <a:pt x="0" y="17995"/>
                </a:lnTo>
                <a:lnTo>
                  <a:pt x="0" y="5793714"/>
                </a:lnTo>
                <a:lnTo>
                  <a:pt x="281" y="5804118"/>
                </a:lnTo>
                <a:lnTo>
                  <a:pt x="2249" y="5809461"/>
                </a:lnTo>
                <a:lnTo>
                  <a:pt x="7592" y="5811429"/>
                </a:lnTo>
                <a:lnTo>
                  <a:pt x="17995" y="5811710"/>
                </a:lnTo>
                <a:lnTo>
                  <a:pt x="3941991" y="5811710"/>
                </a:lnTo>
                <a:lnTo>
                  <a:pt x="3952402" y="5811429"/>
                </a:lnTo>
                <a:lnTo>
                  <a:pt x="3957748" y="5809461"/>
                </a:lnTo>
                <a:lnTo>
                  <a:pt x="3959718" y="5804118"/>
                </a:lnTo>
                <a:lnTo>
                  <a:pt x="3959999" y="5793714"/>
                </a:lnTo>
                <a:lnTo>
                  <a:pt x="3959999" y="17995"/>
                </a:lnTo>
                <a:lnTo>
                  <a:pt x="3959718" y="7592"/>
                </a:lnTo>
                <a:lnTo>
                  <a:pt x="3957748" y="2249"/>
                </a:lnTo>
                <a:lnTo>
                  <a:pt x="3952402" y="281"/>
                </a:lnTo>
                <a:lnTo>
                  <a:pt x="3941991" y="0"/>
                </a:lnTo>
                <a:close/>
              </a:path>
            </a:pathLst>
          </a:custGeom>
          <a:solidFill>
            <a:srgbClr val="FDEE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24871" y="1593158"/>
            <a:ext cx="3694429" cy="5556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E5007D"/>
                </a:solidFill>
                <a:latin typeface="Arial"/>
                <a:cs typeface="Arial"/>
              </a:rPr>
              <a:t>The </a:t>
            </a:r>
            <a:r>
              <a:rPr sz="1500" b="1" spc="-20" dirty="0">
                <a:solidFill>
                  <a:srgbClr val="E5007D"/>
                </a:solidFill>
                <a:latin typeface="Arial"/>
                <a:cs typeface="Arial"/>
              </a:rPr>
              <a:t>following </a:t>
            </a:r>
            <a:r>
              <a:rPr sz="1500" b="1" spc="-10" dirty="0">
                <a:solidFill>
                  <a:srgbClr val="E5007D"/>
                </a:solidFill>
                <a:latin typeface="Arial"/>
                <a:cs typeface="Arial"/>
              </a:rPr>
              <a:t>guidance </a:t>
            </a:r>
            <a:r>
              <a:rPr sz="1500" b="1" spc="-20" dirty="0">
                <a:solidFill>
                  <a:srgbClr val="E5007D"/>
                </a:solidFill>
                <a:latin typeface="Arial"/>
                <a:cs typeface="Arial"/>
              </a:rPr>
              <a:t>may</a:t>
            </a:r>
            <a:r>
              <a:rPr sz="1500" b="1" spc="-3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E5007D"/>
                </a:solidFill>
                <a:latin typeface="Arial"/>
                <a:cs typeface="Arial"/>
              </a:rPr>
              <a:t>help:</a:t>
            </a:r>
            <a:endParaRPr sz="1500" dirty="0">
              <a:latin typeface="Arial"/>
              <a:cs typeface="Arial"/>
            </a:endParaRPr>
          </a:p>
          <a:p>
            <a:pPr marL="254000" marR="100330">
              <a:lnSpc>
                <a:spcPts val="1400"/>
              </a:lnSpc>
              <a:spcBef>
                <a:spcPts val="1175"/>
              </a:spcBef>
            </a:pPr>
            <a:r>
              <a:rPr sz="1200" spc="-5" dirty="0">
                <a:latin typeface="Arial"/>
                <a:cs typeface="Arial"/>
              </a:rPr>
              <a:t>Suggest </a:t>
            </a:r>
            <a:r>
              <a:rPr sz="1200" spc="-15" dirty="0">
                <a:latin typeface="Arial"/>
                <a:cs typeface="Arial"/>
              </a:rPr>
              <a:t>that you </a:t>
            </a:r>
            <a:r>
              <a:rPr sz="1200" spc="25" dirty="0">
                <a:latin typeface="Arial"/>
                <a:cs typeface="Arial"/>
              </a:rPr>
              <a:t>go </a:t>
            </a:r>
            <a:r>
              <a:rPr sz="1200" spc="-15" dirty="0">
                <a:latin typeface="Arial"/>
                <a:cs typeface="Arial"/>
              </a:rPr>
              <a:t>somewhere </a:t>
            </a:r>
            <a:r>
              <a:rPr sz="1200" spc="-5" dirty="0">
                <a:latin typeface="Arial"/>
                <a:cs typeface="Arial"/>
              </a:rPr>
              <a:t>quiet </a:t>
            </a:r>
            <a:r>
              <a:rPr sz="1200" spc="10" dirty="0">
                <a:latin typeface="Arial"/>
                <a:cs typeface="Arial"/>
              </a:rPr>
              <a:t>and  </a:t>
            </a:r>
            <a:r>
              <a:rPr sz="1200" spc="-5" dirty="0">
                <a:latin typeface="Arial"/>
                <a:cs typeface="Arial"/>
              </a:rPr>
              <a:t>comfortable, </a:t>
            </a:r>
            <a:r>
              <a:rPr sz="1200" spc="-20" dirty="0">
                <a:latin typeface="Arial"/>
                <a:cs typeface="Arial"/>
              </a:rPr>
              <a:t>away </a:t>
            </a:r>
            <a:r>
              <a:rPr sz="1200" spc="-10" dirty="0">
                <a:latin typeface="Arial"/>
                <a:cs typeface="Arial"/>
              </a:rPr>
              <a:t>from the </a:t>
            </a:r>
            <a:r>
              <a:rPr sz="1200" spc="10" dirty="0">
                <a:latin typeface="Arial"/>
                <a:cs typeface="Arial"/>
              </a:rPr>
              <a:t>office/desk </a:t>
            </a:r>
            <a:r>
              <a:rPr sz="1200" spc="-10" dirty="0">
                <a:latin typeface="Arial"/>
                <a:cs typeface="Arial"/>
              </a:rPr>
              <a:t>if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possible</a:t>
            </a:r>
          </a:p>
          <a:p>
            <a:pPr marL="254000" marR="258445">
              <a:lnSpc>
                <a:spcPts val="1400"/>
              </a:lnSpc>
              <a:spcBef>
                <a:spcPts val="800"/>
              </a:spcBef>
            </a:pPr>
            <a:r>
              <a:rPr sz="1200" dirty="0">
                <a:latin typeface="Arial"/>
                <a:cs typeface="Arial"/>
              </a:rPr>
              <a:t>Acknowledge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5" dirty="0">
                <a:latin typeface="Arial"/>
                <a:cs typeface="Arial"/>
              </a:rPr>
              <a:t>courage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10" dirty="0">
                <a:latin typeface="Arial"/>
                <a:cs typeface="Arial"/>
              </a:rPr>
              <a:t>the employee </a:t>
            </a:r>
            <a:r>
              <a:rPr sz="1200" spc="10" dirty="0">
                <a:latin typeface="Arial"/>
                <a:cs typeface="Arial"/>
              </a:rPr>
              <a:t>and  </a:t>
            </a:r>
            <a:r>
              <a:rPr sz="1200" spc="-15" dirty="0">
                <a:latin typeface="Arial"/>
                <a:cs typeface="Arial"/>
              </a:rPr>
              <a:t>how </a:t>
            </a:r>
            <a:r>
              <a:rPr sz="1200" spc="5" dirty="0">
                <a:latin typeface="Arial"/>
                <a:cs typeface="Arial"/>
              </a:rPr>
              <a:t>difficult </a:t>
            </a:r>
            <a:r>
              <a:rPr sz="1200" spc="-10" dirty="0">
                <a:latin typeface="Arial"/>
                <a:cs typeface="Arial"/>
              </a:rPr>
              <a:t>it </a:t>
            </a:r>
            <a:r>
              <a:rPr sz="1200" spc="-15" dirty="0">
                <a:latin typeface="Arial"/>
                <a:cs typeface="Arial"/>
              </a:rPr>
              <a:t>must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15" dirty="0">
                <a:latin typeface="Arial"/>
                <a:cs typeface="Arial"/>
              </a:rPr>
              <a:t>to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talk</a:t>
            </a:r>
            <a:endParaRPr sz="1200" dirty="0">
              <a:latin typeface="Arial"/>
              <a:cs typeface="Arial"/>
            </a:endParaRPr>
          </a:p>
          <a:p>
            <a:pPr marL="254000" marR="5080">
              <a:lnSpc>
                <a:spcPts val="1400"/>
              </a:lnSpc>
              <a:spcBef>
                <a:spcPts val="805"/>
              </a:spcBef>
            </a:pPr>
            <a:r>
              <a:rPr sz="1200" spc="-10" dirty="0">
                <a:latin typeface="Arial"/>
                <a:cs typeface="Arial"/>
              </a:rPr>
              <a:t>Confirm </a:t>
            </a:r>
            <a:r>
              <a:rPr sz="1200" spc="-15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complete </a:t>
            </a:r>
            <a:r>
              <a:rPr sz="1200" spc="-10" dirty="0">
                <a:latin typeface="Arial"/>
                <a:cs typeface="Arial"/>
              </a:rPr>
              <a:t>confidentiality </a:t>
            </a:r>
            <a:r>
              <a:rPr sz="1200" spc="-15" dirty="0">
                <a:latin typeface="Arial"/>
                <a:cs typeface="Arial"/>
              </a:rPr>
              <a:t>of the  </a:t>
            </a:r>
            <a:r>
              <a:rPr sz="1200" spc="-10" dirty="0">
                <a:latin typeface="Arial"/>
                <a:cs typeface="Arial"/>
              </a:rPr>
              <a:t>disclosure. </a:t>
            </a:r>
            <a:r>
              <a:rPr sz="1200" dirty="0">
                <a:latin typeface="Arial"/>
                <a:cs typeface="Arial"/>
              </a:rPr>
              <a:t>As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guide </a:t>
            </a:r>
            <a:r>
              <a:rPr sz="1200" spc="-20" dirty="0">
                <a:latin typeface="Arial"/>
                <a:cs typeface="Arial"/>
              </a:rPr>
              <a:t>for </a:t>
            </a:r>
            <a:r>
              <a:rPr sz="1200" spc="-10" dirty="0">
                <a:latin typeface="Arial"/>
                <a:cs typeface="Arial"/>
              </a:rPr>
              <a:t>managers, </a:t>
            </a:r>
            <a:r>
              <a:rPr sz="1200" spc="-25" dirty="0">
                <a:latin typeface="Arial"/>
                <a:cs typeface="Arial"/>
              </a:rPr>
              <a:t>any  </a:t>
            </a:r>
            <a:r>
              <a:rPr sz="1200" spc="-20" dirty="0">
                <a:latin typeface="Arial"/>
                <a:cs typeface="Arial"/>
              </a:rPr>
              <a:t>information </a:t>
            </a:r>
            <a:r>
              <a:rPr sz="1200" spc="-10" dirty="0">
                <a:latin typeface="Arial"/>
                <a:cs typeface="Arial"/>
              </a:rPr>
              <a:t>should </a:t>
            </a:r>
            <a:r>
              <a:rPr sz="1200" spc="-20" dirty="0">
                <a:latin typeface="Arial"/>
                <a:cs typeface="Arial"/>
              </a:rPr>
              <a:t>only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dirty="0">
                <a:latin typeface="Arial"/>
                <a:cs typeface="Arial"/>
              </a:rPr>
              <a:t>disclosed </a:t>
            </a:r>
            <a:r>
              <a:rPr sz="1200" spc="-20" dirty="0">
                <a:latin typeface="Arial"/>
                <a:cs typeface="Arial"/>
              </a:rPr>
              <a:t>to </a:t>
            </a:r>
            <a:r>
              <a:rPr sz="1200" spc="-25" dirty="0">
                <a:latin typeface="Arial"/>
                <a:cs typeface="Arial"/>
              </a:rPr>
              <a:t>anyone </a:t>
            </a:r>
            <a:r>
              <a:rPr sz="1200" spc="-20" dirty="0">
                <a:latin typeface="Arial"/>
                <a:cs typeface="Arial"/>
              </a:rPr>
              <a:t>else  </a:t>
            </a:r>
            <a:r>
              <a:rPr sz="1200" spc="-10" dirty="0">
                <a:latin typeface="Arial"/>
                <a:cs typeface="Arial"/>
              </a:rPr>
              <a:t>if it </a:t>
            </a:r>
            <a:r>
              <a:rPr sz="1200" spc="-15" dirty="0">
                <a:latin typeface="Arial"/>
                <a:cs typeface="Arial"/>
              </a:rPr>
              <a:t>is absolutely </a:t>
            </a:r>
            <a:r>
              <a:rPr sz="1200" dirty="0">
                <a:latin typeface="Arial"/>
                <a:cs typeface="Arial"/>
              </a:rPr>
              <a:t>necessary </a:t>
            </a:r>
            <a:r>
              <a:rPr sz="1200" spc="-20" dirty="0">
                <a:latin typeface="Arial"/>
                <a:cs typeface="Arial"/>
              </a:rPr>
              <a:t>in </a:t>
            </a:r>
            <a:r>
              <a:rPr sz="1200" dirty="0">
                <a:latin typeface="Arial"/>
                <a:cs typeface="Arial"/>
              </a:rPr>
              <a:t>providing </a:t>
            </a:r>
            <a:r>
              <a:rPr sz="1200" spc="-5" dirty="0">
                <a:latin typeface="Arial"/>
                <a:cs typeface="Arial"/>
              </a:rPr>
              <a:t>help </a:t>
            </a:r>
            <a:r>
              <a:rPr sz="1200" spc="5" dirty="0">
                <a:latin typeface="Arial"/>
                <a:cs typeface="Arial"/>
              </a:rPr>
              <a:t>and  support and </a:t>
            </a:r>
            <a:r>
              <a:rPr sz="1200" spc="-15" dirty="0">
                <a:latin typeface="Arial"/>
                <a:cs typeface="Arial"/>
              </a:rPr>
              <a:t>with the </a:t>
            </a:r>
            <a:r>
              <a:rPr sz="1200" dirty="0">
                <a:latin typeface="Arial"/>
                <a:cs typeface="Arial"/>
              </a:rPr>
              <a:t>prior </a:t>
            </a:r>
            <a:r>
              <a:rPr sz="1200" spc="-15" dirty="0">
                <a:latin typeface="Arial"/>
                <a:cs typeface="Arial"/>
              </a:rPr>
              <a:t>agreement of the </a:t>
            </a:r>
            <a:r>
              <a:rPr sz="1200" spc="-5" dirty="0">
                <a:latin typeface="Arial"/>
                <a:cs typeface="Arial"/>
              </a:rPr>
              <a:t>person  </a:t>
            </a:r>
            <a:r>
              <a:rPr sz="1200" spc="-10" dirty="0">
                <a:latin typeface="Arial"/>
                <a:cs typeface="Arial"/>
              </a:rPr>
              <a:t>who </a:t>
            </a:r>
            <a:r>
              <a:rPr sz="1200" spc="-15" dirty="0">
                <a:latin typeface="Arial"/>
                <a:cs typeface="Arial"/>
              </a:rPr>
              <a:t>has </a:t>
            </a:r>
            <a:r>
              <a:rPr sz="1200" dirty="0">
                <a:latin typeface="Arial"/>
                <a:cs typeface="Arial"/>
              </a:rPr>
              <a:t>disclosed. </a:t>
            </a:r>
            <a:r>
              <a:rPr sz="1200" spc="-10" dirty="0">
                <a:latin typeface="Arial"/>
                <a:cs typeface="Arial"/>
              </a:rPr>
              <a:t>Exceptions </a:t>
            </a:r>
            <a:r>
              <a:rPr sz="1200" spc="-20" dirty="0">
                <a:latin typeface="Arial"/>
                <a:cs typeface="Arial"/>
              </a:rPr>
              <a:t>to </a:t>
            </a:r>
            <a:r>
              <a:rPr sz="1200" spc="-15" dirty="0">
                <a:latin typeface="Arial"/>
                <a:cs typeface="Arial"/>
              </a:rPr>
              <a:t>that are </a:t>
            </a:r>
            <a:r>
              <a:rPr sz="1200" spc="-10" dirty="0">
                <a:latin typeface="Arial"/>
                <a:cs typeface="Arial"/>
              </a:rPr>
              <a:t>if </a:t>
            </a:r>
            <a:r>
              <a:rPr sz="1200" spc="-15" dirty="0">
                <a:latin typeface="Arial"/>
                <a:cs typeface="Arial"/>
              </a:rPr>
              <a:t>the  </a:t>
            </a:r>
            <a:r>
              <a:rPr sz="1200" spc="-10" dirty="0">
                <a:latin typeface="Arial"/>
                <a:cs typeface="Arial"/>
              </a:rPr>
              <a:t>manager </a:t>
            </a:r>
            <a:r>
              <a:rPr sz="1200" spc="-15" dirty="0">
                <a:latin typeface="Arial"/>
                <a:cs typeface="Arial"/>
              </a:rPr>
              <a:t>believes there is an </a:t>
            </a:r>
            <a:r>
              <a:rPr sz="1200" spc="-25" dirty="0">
                <a:latin typeface="Arial"/>
                <a:cs typeface="Arial"/>
              </a:rPr>
              <a:t>imminent </a:t>
            </a:r>
            <a:r>
              <a:rPr sz="1200" spc="-20" dirty="0">
                <a:latin typeface="Arial"/>
                <a:cs typeface="Arial"/>
              </a:rPr>
              <a:t>threat to </a:t>
            </a:r>
            <a:r>
              <a:rPr sz="1200" spc="-25" dirty="0">
                <a:latin typeface="Arial"/>
                <a:cs typeface="Arial"/>
              </a:rPr>
              <a:t>life,  </a:t>
            </a:r>
            <a:r>
              <a:rPr sz="1200" spc="-15" dirty="0">
                <a:latin typeface="Arial"/>
                <a:cs typeface="Arial"/>
              </a:rPr>
              <a:t>harm of </a:t>
            </a:r>
            <a:r>
              <a:rPr sz="1200" spc="-10" dirty="0">
                <a:latin typeface="Arial"/>
                <a:cs typeface="Arial"/>
              </a:rPr>
              <a:t>children, </a:t>
            </a:r>
            <a:r>
              <a:rPr sz="1200" spc="-15" dirty="0">
                <a:latin typeface="Arial"/>
                <a:cs typeface="Arial"/>
              </a:rPr>
              <a:t>or </a:t>
            </a:r>
            <a:r>
              <a:rPr sz="1200" spc="-20" dirty="0">
                <a:latin typeface="Arial"/>
                <a:cs typeface="Arial"/>
              </a:rPr>
              <a:t>threat </a:t>
            </a:r>
            <a:r>
              <a:rPr sz="1200" spc="-15" dirty="0">
                <a:latin typeface="Arial"/>
                <a:cs typeface="Arial"/>
              </a:rPr>
              <a:t>against the </a:t>
            </a:r>
            <a:r>
              <a:rPr sz="1200" spc="-25" dirty="0">
                <a:latin typeface="Arial"/>
                <a:cs typeface="Arial"/>
              </a:rPr>
              <a:t>employer. </a:t>
            </a:r>
            <a:r>
              <a:rPr sz="1200" spc="-10" dirty="0">
                <a:latin typeface="Arial"/>
                <a:cs typeface="Arial"/>
              </a:rPr>
              <a:t>At 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spc="-10" dirty="0">
                <a:latin typeface="Arial"/>
                <a:cs typeface="Arial"/>
              </a:rPr>
              <a:t>point, </a:t>
            </a:r>
            <a:r>
              <a:rPr sz="1200" spc="-15" dirty="0">
                <a:latin typeface="Arial"/>
                <a:cs typeface="Arial"/>
              </a:rPr>
              <a:t>an employer </a:t>
            </a:r>
            <a:r>
              <a:rPr sz="1200" spc="-10" dirty="0">
                <a:latin typeface="Arial"/>
                <a:cs typeface="Arial"/>
              </a:rPr>
              <a:t>should </a:t>
            </a:r>
            <a:r>
              <a:rPr sz="1200" dirty="0">
                <a:latin typeface="Arial"/>
                <a:cs typeface="Arial"/>
              </a:rPr>
              <a:t>contact </a:t>
            </a:r>
            <a:r>
              <a:rPr sz="1200" spc="-15" dirty="0">
                <a:latin typeface="Arial"/>
                <a:cs typeface="Arial"/>
              </a:rPr>
              <a:t>the </a:t>
            </a:r>
            <a:r>
              <a:rPr sz="1200" spc="5" dirty="0">
                <a:latin typeface="Arial"/>
                <a:cs typeface="Arial"/>
              </a:rPr>
              <a:t>police  and </a:t>
            </a:r>
            <a:r>
              <a:rPr sz="1200" spc="-25" dirty="0">
                <a:latin typeface="Arial"/>
                <a:cs typeface="Arial"/>
              </a:rPr>
              <a:t>follow </a:t>
            </a:r>
            <a:r>
              <a:rPr sz="1200" spc="-20" dirty="0">
                <a:latin typeface="Arial"/>
                <a:cs typeface="Arial"/>
              </a:rPr>
              <a:t>their </a:t>
            </a:r>
            <a:r>
              <a:rPr sz="1200" spc="5" dirty="0">
                <a:latin typeface="Arial"/>
                <a:cs typeface="Arial"/>
              </a:rPr>
              <a:t>advice </a:t>
            </a:r>
            <a:r>
              <a:rPr sz="1200" spc="-15" dirty="0">
                <a:latin typeface="Arial"/>
                <a:cs typeface="Arial"/>
              </a:rPr>
              <a:t>on next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steps</a:t>
            </a:r>
            <a:endParaRPr sz="1200" dirty="0">
              <a:latin typeface="Arial"/>
              <a:cs typeface="Arial"/>
            </a:endParaRPr>
          </a:p>
          <a:p>
            <a:pPr marL="254000" marR="11430">
              <a:lnSpc>
                <a:spcPts val="1400"/>
              </a:lnSpc>
              <a:spcBef>
                <a:spcPts val="800"/>
              </a:spcBef>
            </a:pPr>
            <a:r>
              <a:rPr sz="1200" spc="-20" dirty="0">
                <a:latin typeface="Arial"/>
                <a:cs typeface="Arial"/>
              </a:rPr>
              <a:t>Have </a:t>
            </a:r>
            <a:r>
              <a:rPr sz="1200" spc="-15" dirty="0">
                <a:latin typeface="Arial"/>
                <a:cs typeface="Arial"/>
              </a:rPr>
              <a:t>an </a:t>
            </a:r>
            <a:r>
              <a:rPr sz="1200" spc="5" dirty="0">
                <a:latin typeface="Arial"/>
                <a:cs typeface="Arial"/>
              </a:rPr>
              <a:t>open </a:t>
            </a:r>
            <a:r>
              <a:rPr sz="1200" spc="-10" dirty="0">
                <a:latin typeface="Arial"/>
                <a:cs typeface="Arial"/>
              </a:rPr>
              <a:t>posture. </a:t>
            </a:r>
            <a:r>
              <a:rPr sz="1200" spc="-15" dirty="0">
                <a:latin typeface="Arial"/>
                <a:cs typeface="Arial"/>
              </a:rPr>
              <a:t>Reach </a:t>
            </a:r>
            <a:r>
              <a:rPr sz="1200" spc="-10" dirty="0">
                <a:latin typeface="Arial"/>
                <a:cs typeface="Arial"/>
              </a:rPr>
              <a:t>towards them </a:t>
            </a:r>
            <a:r>
              <a:rPr sz="1200" spc="10" dirty="0">
                <a:latin typeface="Arial"/>
                <a:cs typeface="Arial"/>
              </a:rPr>
              <a:t>but </a:t>
            </a:r>
            <a:r>
              <a:rPr sz="1200" spc="25" dirty="0">
                <a:latin typeface="Arial"/>
                <a:cs typeface="Arial"/>
              </a:rPr>
              <a:t>be  </a:t>
            </a:r>
            <a:r>
              <a:rPr sz="1200" spc="-20" dirty="0">
                <a:latin typeface="Arial"/>
                <a:cs typeface="Arial"/>
              </a:rPr>
              <a:t>sensitive </a:t>
            </a:r>
            <a:r>
              <a:rPr sz="1200" spc="-15" dirty="0">
                <a:latin typeface="Arial"/>
                <a:cs typeface="Arial"/>
              </a:rPr>
              <a:t>that they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-15" dirty="0">
                <a:latin typeface="Arial"/>
                <a:cs typeface="Arial"/>
              </a:rPr>
              <a:t>feel </a:t>
            </a:r>
            <a:r>
              <a:rPr sz="1200" spc="-10" dirty="0">
                <a:latin typeface="Arial"/>
                <a:cs typeface="Arial"/>
              </a:rPr>
              <a:t>threatened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-25" dirty="0">
                <a:latin typeface="Arial"/>
                <a:cs typeface="Arial"/>
              </a:rPr>
              <a:t>invasion 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personal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space</a:t>
            </a:r>
            <a:endParaRPr sz="1200" dirty="0">
              <a:latin typeface="Arial"/>
              <a:cs typeface="Arial"/>
            </a:endParaRPr>
          </a:p>
          <a:p>
            <a:pPr marL="254000">
              <a:lnSpc>
                <a:spcPct val="100000"/>
              </a:lnSpc>
              <a:spcBef>
                <a:spcPts val="725"/>
              </a:spcBef>
            </a:pPr>
            <a:r>
              <a:rPr sz="1200" spc="-10" dirty="0">
                <a:latin typeface="Arial"/>
                <a:cs typeface="Arial"/>
              </a:rPr>
              <a:t>Be </a:t>
            </a:r>
            <a:r>
              <a:rPr sz="1200" spc="10" dirty="0">
                <a:latin typeface="Arial"/>
                <a:cs typeface="Arial"/>
              </a:rPr>
              <a:t>prepared </a:t>
            </a:r>
            <a:r>
              <a:rPr sz="1200" spc="-15" dirty="0">
                <a:latin typeface="Arial"/>
                <a:cs typeface="Arial"/>
              </a:rPr>
              <a:t>for them to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5" dirty="0">
                <a:latin typeface="Arial"/>
                <a:cs typeface="Arial"/>
              </a:rPr>
              <a:t>upset </a:t>
            </a:r>
            <a:r>
              <a:rPr sz="1200" spc="10" dirty="0">
                <a:latin typeface="Arial"/>
                <a:cs typeface="Arial"/>
              </a:rPr>
              <a:t>and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tearful</a:t>
            </a:r>
            <a:endParaRPr sz="1200" dirty="0">
              <a:latin typeface="Arial"/>
              <a:cs typeface="Arial"/>
            </a:endParaRPr>
          </a:p>
          <a:p>
            <a:pPr marL="254000" marR="99695">
              <a:lnSpc>
                <a:spcPts val="1400"/>
              </a:lnSpc>
              <a:spcBef>
                <a:spcPts val="840"/>
              </a:spcBef>
            </a:pPr>
            <a:r>
              <a:rPr sz="1200" spc="-10" dirty="0">
                <a:latin typeface="Arial"/>
                <a:cs typeface="Arial"/>
              </a:rPr>
              <a:t>Do </a:t>
            </a:r>
            <a:r>
              <a:rPr sz="1200" spc="-25" dirty="0">
                <a:latin typeface="Arial"/>
                <a:cs typeface="Arial"/>
              </a:rPr>
              <a:t>not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15" dirty="0">
                <a:latin typeface="Arial"/>
                <a:cs typeface="Arial"/>
              </a:rPr>
              <a:t>judgemental. Avoid </a:t>
            </a:r>
            <a:r>
              <a:rPr sz="1200" spc="-10" dirty="0">
                <a:latin typeface="Arial"/>
                <a:cs typeface="Arial"/>
              </a:rPr>
              <a:t>language </a:t>
            </a:r>
            <a:r>
              <a:rPr sz="1200" spc="-20" dirty="0">
                <a:latin typeface="Arial"/>
                <a:cs typeface="Arial"/>
              </a:rPr>
              <a:t>that  </a:t>
            </a:r>
            <a:r>
              <a:rPr sz="1200" spc="-10" dirty="0">
                <a:latin typeface="Arial"/>
                <a:cs typeface="Arial"/>
              </a:rPr>
              <a:t>indicates blame </a:t>
            </a:r>
            <a:r>
              <a:rPr sz="1200" spc="-15" dirty="0">
                <a:latin typeface="Arial"/>
                <a:cs typeface="Arial"/>
              </a:rPr>
              <a:t>or </a:t>
            </a:r>
            <a:r>
              <a:rPr sz="1200" spc="-25" dirty="0">
                <a:latin typeface="Arial"/>
                <a:cs typeface="Arial"/>
              </a:rPr>
              <a:t>fault </a:t>
            </a:r>
            <a:r>
              <a:rPr sz="1200" spc="-5" dirty="0">
                <a:latin typeface="Arial"/>
                <a:cs typeface="Arial"/>
              </a:rPr>
              <a:t>(“Why </a:t>
            </a:r>
            <a:r>
              <a:rPr sz="1200" spc="-15" dirty="0">
                <a:latin typeface="Arial"/>
                <a:cs typeface="Arial"/>
              </a:rPr>
              <a:t>don’t </a:t>
            </a:r>
            <a:r>
              <a:rPr sz="1200" spc="-25" dirty="0">
                <a:latin typeface="Arial"/>
                <a:cs typeface="Arial"/>
              </a:rPr>
              <a:t>you </a:t>
            </a:r>
            <a:r>
              <a:rPr sz="1200" spc="-15" dirty="0">
                <a:latin typeface="Arial"/>
                <a:cs typeface="Arial"/>
              </a:rPr>
              <a:t>leave?” </a:t>
            </a:r>
            <a:r>
              <a:rPr sz="1200" dirty="0">
                <a:latin typeface="Arial"/>
                <a:cs typeface="Arial"/>
              </a:rPr>
              <a:t>/  “How </a:t>
            </a:r>
            <a:r>
              <a:rPr sz="1200" spc="5" dirty="0">
                <a:latin typeface="Arial"/>
                <a:cs typeface="Arial"/>
              </a:rPr>
              <a:t>can </a:t>
            </a:r>
            <a:r>
              <a:rPr sz="1200" spc="-25" dirty="0">
                <a:latin typeface="Arial"/>
                <a:cs typeface="Arial"/>
              </a:rPr>
              <a:t>you let </a:t>
            </a:r>
            <a:r>
              <a:rPr sz="1200" spc="-20" dirty="0">
                <a:latin typeface="Arial"/>
                <a:cs typeface="Arial"/>
              </a:rPr>
              <a:t>this </a:t>
            </a:r>
            <a:r>
              <a:rPr sz="1200" spc="5" dirty="0">
                <a:latin typeface="Arial"/>
                <a:cs typeface="Arial"/>
              </a:rPr>
              <a:t>happen?” </a:t>
            </a:r>
            <a:r>
              <a:rPr sz="1200" dirty="0">
                <a:latin typeface="Arial"/>
                <a:cs typeface="Arial"/>
              </a:rPr>
              <a:t>/ </a:t>
            </a:r>
            <a:r>
              <a:rPr sz="1200" spc="-10" dirty="0">
                <a:latin typeface="Arial"/>
                <a:cs typeface="Arial"/>
              </a:rPr>
              <a:t>“Why </a:t>
            </a:r>
            <a:r>
              <a:rPr sz="1200" spc="-30" dirty="0">
                <a:latin typeface="Arial"/>
                <a:cs typeface="Arial"/>
              </a:rPr>
              <a:t>haven’t</a:t>
            </a:r>
            <a:r>
              <a:rPr sz="1200" spc="-2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you  </a:t>
            </a:r>
            <a:r>
              <a:rPr sz="1200" spc="-10" dirty="0">
                <a:latin typeface="Arial"/>
                <a:cs typeface="Arial"/>
              </a:rPr>
              <a:t>told </a:t>
            </a:r>
            <a:r>
              <a:rPr sz="1200" spc="-30" dirty="0">
                <a:latin typeface="Arial"/>
                <a:cs typeface="Arial"/>
              </a:rPr>
              <a:t>anyone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before?”)</a:t>
            </a:r>
          </a:p>
          <a:p>
            <a:pPr marL="254000">
              <a:lnSpc>
                <a:spcPct val="100000"/>
              </a:lnSpc>
              <a:spcBef>
                <a:spcPts val="725"/>
              </a:spcBef>
            </a:pPr>
            <a:r>
              <a:rPr sz="1200" spc="-15" dirty="0">
                <a:latin typeface="Arial"/>
                <a:cs typeface="Arial"/>
              </a:rPr>
              <a:t>Allow </a:t>
            </a:r>
            <a:r>
              <a:rPr sz="1200" dirty="0">
                <a:latin typeface="Arial"/>
                <a:cs typeface="Arial"/>
              </a:rPr>
              <a:t>plenty </a:t>
            </a:r>
            <a:r>
              <a:rPr sz="1200" spc="-15" dirty="0">
                <a:latin typeface="Arial"/>
                <a:cs typeface="Arial"/>
              </a:rPr>
              <a:t>of time </a:t>
            </a:r>
            <a:r>
              <a:rPr sz="1200" spc="10" dirty="0">
                <a:latin typeface="Arial"/>
                <a:cs typeface="Arial"/>
              </a:rPr>
              <a:t>and space </a:t>
            </a:r>
            <a:r>
              <a:rPr sz="1200" spc="-15" dirty="0">
                <a:latin typeface="Arial"/>
                <a:cs typeface="Arial"/>
              </a:rPr>
              <a:t>for them to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speak</a:t>
            </a:r>
          </a:p>
          <a:p>
            <a:pPr marL="254000" marR="17780">
              <a:lnSpc>
                <a:spcPts val="1400"/>
              </a:lnSpc>
              <a:spcBef>
                <a:spcPts val="840"/>
              </a:spcBef>
            </a:pPr>
            <a:r>
              <a:rPr sz="1200" spc="-20" dirty="0">
                <a:latin typeface="Arial"/>
                <a:cs typeface="Arial"/>
              </a:rPr>
              <a:t>Following </a:t>
            </a:r>
            <a:r>
              <a:rPr sz="1200" spc="-10" dirty="0">
                <a:latin typeface="Arial"/>
                <a:cs typeface="Arial"/>
              </a:rPr>
              <a:t>disclosure, </a:t>
            </a:r>
            <a:r>
              <a:rPr sz="1200" spc="5" dirty="0">
                <a:latin typeface="Arial"/>
                <a:cs typeface="Arial"/>
              </a:rPr>
              <a:t>contact </a:t>
            </a:r>
            <a:r>
              <a:rPr sz="1200" spc="-40" dirty="0">
                <a:latin typeface="Arial"/>
                <a:cs typeface="Arial"/>
              </a:rPr>
              <a:t>HR </a:t>
            </a:r>
            <a:r>
              <a:rPr sz="1200" spc="-15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debrief </a:t>
            </a:r>
            <a:r>
              <a:rPr sz="1200" spc="-15" dirty="0">
                <a:latin typeface="Arial"/>
                <a:cs typeface="Arial"/>
              </a:rPr>
              <a:t>while  </a:t>
            </a:r>
            <a:r>
              <a:rPr sz="1200" spc="5" dirty="0">
                <a:latin typeface="Arial"/>
                <a:cs typeface="Arial"/>
              </a:rPr>
              <a:t>respecting </a:t>
            </a:r>
            <a:r>
              <a:rPr sz="1200" spc="-10" dirty="0">
                <a:latin typeface="Arial"/>
                <a:cs typeface="Arial"/>
              </a:rPr>
              <a:t>the individual’s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confidentiality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14057" y="229814"/>
            <a:ext cx="87947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2/ </a:t>
            </a:r>
            <a:r>
              <a:rPr sz="900" b="1" spc="-15" dirty="0">
                <a:solidFill>
                  <a:srgbClr val="E5007D"/>
                </a:solidFill>
                <a:latin typeface="Arial"/>
                <a:cs typeface="Arial"/>
              </a:rPr>
              <a:t>Taking</a:t>
            </a:r>
            <a:r>
              <a:rPr sz="900" b="1" spc="-5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action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802859" y="6448234"/>
            <a:ext cx="302260" cy="305435"/>
          </a:xfrm>
          <a:custGeom>
            <a:avLst/>
            <a:gdLst/>
            <a:ahLst/>
            <a:cxnLst/>
            <a:rect l="l" t="t" r="r" b="b"/>
            <a:pathLst>
              <a:path w="302259" h="305434">
                <a:moveTo>
                  <a:pt x="151041" y="305168"/>
                </a:moveTo>
                <a:lnTo>
                  <a:pt x="198731" y="297376"/>
                </a:lnTo>
                <a:lnTo>
                  <a:pt x="240187" y="275688"/>
                </a:lnTo>
                <a:lnTo>
                  <a:pt x="272902" y="242639"/>
                </a:lnTo>
                <a:lnTo>
                  <a:pt x="294369" y="200762"/>
                </a:lnTo>
                <a:lnTo>
                  <a:pt x="302082" y="152590"/>
                </a:lnTo>
                <a:lnTo>
                  <a:pt x="294369" y="104412"/>
                </a:lnTo>
                <a:lnTo>
                  <a:pt x="272902" y="62531"/>
                </a:lnTo>
                <a:lnTo>
                  <a:pt x="240187" y="29480"/>
                </a:lnTo>
                <a:lnTo>
                  <a:pt x="198731" y="7792"/>
                </a:lnTo>
                <a:lnTo>
                  <a:pt x="151041" y="0"/>
                </a:lnTo>
                <a:lnTo>
                  <a:pt x="103350" y="7792"/>
                </a:lnTo>
                <a:lnTo>
                  <a:pt x="61894" y="29480"/>
                </a:lnTo>
                <a:lnTo>
                  <a:pt x="29179" y="62531"/>
                </a:lnTo>
                <a:lnTo>
                  <a:pt x="7712" y="104412"/>
                </a:lnTo>
                <a:lnTo>
                  <a:pt x="0" y="152590"/>
                </a:lnTo>
                <a:lnTo>
                  <a:pt x="7712" y="200762"/>
                </a:lnTo>
                <a:lnTo>
                  <a:pt x="29179" y="242639"/>
                </a:lnTo>
                <a:lnTo>
                  <a:pt x="61894" y="275688"/>
                </a:lnTo>
                <a:lnTo>
                  <a:pt x="103350" y="297376"/>
                </a:lnTo>
                <a:lnTo>
                  <a:pt x="151041" y="305168"/>
                </a:lnTo>
                <a:close/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55168" y="229808"/>
            <a:ext cx="63436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5" dirty="0">
                <a:latin typeface="Arial"/>
                <a:cs typeface="Arial"/>
              </a:rPr>
              <a:t>Introduction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38158" y="229808"/>
            <a:ext cx="140525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1/ </a:t>
            </a:r>
            <a:r>
              <a:rPr sz="900" spc="10" dirty="0">
                <a:latin typeface="Arial"/>
                <a:cs typeface="Arial"/>
              </a:rPr>
              <a:t>Understanding </a:t>
            </a:r>
            <a:r>
              <a:rPr sz="900" spc="-5" dirty="0">
                <a:latin typeface="Arial"/>
                <a:cs typeface="Arial"/>
              </a:rPr>
              <a:t>the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issue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85443" y="229808"/>
            <a:ext cx="56896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75" dirty="0">
                <a:latin typeface="Arial"/>
                <a:cs typeface="Arial"/>
              </a:rPr>
              <a:t>R</a:t>
            </a:r>
            <a:r>
              <a:rPr sz="900" spc="5" dirty="0">
                <a:latin typeface="Arial"/>
                <a:cs typeface="Arial"/>
              </a:rPr>
              <a:t>esources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2192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8084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89467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99670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999" y="797600"/>
            <a:ext cx="9972040" cy="6156960"/>
          </a:xfrm>
          <a:custGeom>
            <a:avLst/>
            <a:gdLst/>
            <a:ahLst/>
            <a:cxnLst/>
            <a:rect l="l" t="t" r="r" b="b"/>
            <a:pathLst>
              <a:path w="9972040" h="6156959">
                <a:moveTo>
                  <a:pt x="9972001" y="0"/>
                </a:moveTo>
                <a:lnTo>
                  <a:pt x="0" y="0"/>
                </a:lnTo>
                <a:lnTo>
                  <a:pt x="0" y="6138405"/>
                </a:lnTo>
                <a:lnTo>
                  <a:pt x="281" y="6148809"/>
                </a:lnTo>
                <a:lnTo>
                  <a:pt x="2249" y="6154151"/>
                </a:lnTo>
                <a:lnTo>
                  <a:pt x="7592" y="6156120"/>
                </a:lnTo>
                <a:lnTo>
                  <a:pt x="17995" y="6156401"/>
                </a:lnTo>
                <a:lnTo>
                  <a:pt x="9954006" y="6156401"/>
                </a:lnTo>
                <a:lnTo>
                  <a:pt x="9964409" y="6156120"/>
                </a:lnTo>
                <a:lnTo>
                  <a:pt x="9969752" y="6154151"/>
                </a:lnTo>
                <a:lnTo>
                  <a:pt x="9971720" y="6148809"/>
                </a:lnTo>
                <a:lnTo>
                  <a:pt x="9972001" y="6138405"/>
                </a:lnTo>
                <a:lnTo>
                  <a:pt x="997200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0004" y="612005"/>
            <a:ext cx="9972040" cy="193675"/>
          </a:xfrm>
          <a:custGeom>
            <a:avLst/>
            <a:gdLst/>
            <a:ahLst/>
            <a:cxnLst/>
            <a:rect l="l" t="t" r="r" b="b"/>
            <a:pathLst>
              <a:path w="9972040" h="193675">
                <a:moveTo>
                  <a:pt x="9953993" y="0"/>
                </a:moveTo>
                <a:lnTo>
                  <a:pt x="17995" y="0"/>
                </a:lnTo>
                <a:lnTo>
                  <a:pt x="7592" y="281"/>
                </a:lnTo>
                <a:lnTo>
                  <a:pt x="2249" y="2249"/>
                </a:lnTo>
                <a:lnTo>
                  <a:pt x="281" y="7592"/>
                </a:lnTo>
                <a:lnTo>
                  <a:pt x="0" y="17995"/>
                </a:lnTo>
                <a:lnTo>
                  <a:pt x="0" y="193344"/>
                </a:lnTo>
                <a:lnTo>
                  <a:pt x="9972001" y="193344"/>
                </a:lnTo>
                <a:lnTo>
                  <a:pt x="9972001" y="17995"/>
                </a:lnTo>
                <a:lnTo>
                  <a:pt x="9971720" y="7592"/>
                </a:lnTo>
                <a:lnTo>
                  <a:pt x="9969750" y="2249"/>
                </a:lnTo>
                <a:lnTo>
                  <a:pt x="9964404" y="281"/>
                </a:lnTo>
                <a:lnTo>
                  <a:pt x="9953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299" y="7049320"/>
            <a:ext cx="9973310" cy="281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90"/>
              </a:spcBef>
            </a:pPr>
            <a:r>
              <a:rPr sz="750" i="1" spc="10" dirty="0">
                <a:latin typeface="Arial"/>
                <a:cs typeface="Arial"/>
              </a:rPr>
              <a:t>Sources: </a:t>
            </a:r>
            <a:r>
              <a:rPr sz="750" i="1" spc="15" dirty="0">
                <a:latin typeface="Arial"/>
                <a:cs typeface="Arial"/>
              </a:rPr>
              <a:t>1 </a:t>
            </a:r>
            <a:r>
              <a:rPr sz="750" i="1" spc="-5" dirty="0">
                <a:latin typeface="Arial"/>
                <a:cs typeface="Arial"/>
              </a:rPr>
              <a:t>Ons.gov.uk </a:t>
            </a:r>
            <a:r>
              <a:rPr sz="750" i="1" dirty="0">
                <a:latin typeface="Arial"/>
                <a:cs typeface="Arial"/>
              </a:rPr>
              <a:t>People, </a:t>
            </a:r>
            <a:r>
              <a:rPr sz="750" i="1" spc="20" dirty="0">
                <a:latin typeface="Arial"/>
                <a:cs typeface="Arial"/>
              </a:rPr>
              <a:t>population </a:t>
            </a:r>
            <a:r>
              <a:rPr sz="750" i="1" spc="30" dirty="0">
                <a:latin typeface="Arial"/>
                <a:cs typeface="Arial"/>
              </a:rPr>
              <a:t>and </a:t>
            </a:r>
            <a:r>
              <a:rPr sz="750" i="1" spc="15" dirty="0">
                <a:latin typeface="Arial"/>
                <a:cs typeface="Arial"/>
              </a:rPr>
              <a:t>community </a:t>
            </a:r>
            <a:r>
              <a:rPr sz="750" i="1" spc="125" dirty="0">
                <a:solidFill>
                  <a:srgbClr val="E5007D"/>
                </a:solidFill>
                <a:latin typeface="Arial"/>
                <a:cs typeface="Arial"/>
              </a:rPr>
              <a:t>• </a:t>
            </a:r>
            <a:r>
              <a:rPr sz="750" i="1" spc="15" dirty="0">
                <a:latin typeface="Arial"/>
                <a:cs typeface="Arial"/>
              </a:rPr>
              <a:t>2 </a:t>
            </a:r>
            <a:r>
              <a:rPr sz="750" i="1" spc="-15" dirty="0">
                <a:latin typeface="Arial"/>
                <a:cs typeface="Arial"/>
              </a:rPr>
              <a:t>S.Walby, </a:t>
            </a:r>
            <a:r>
              <a:rPr sz="750" i="1" spc="5" dirty="0">
                <a:latin typeface="Arial"/>
                <a:cs typeface="Arial"/>
              </a:rPr>
              <a:t>The </a:t>
            </a:r>
            <a:r>
              <a:rPr sz="750" i="1" spc="10" dirty="0">
                <a:latin typeface="Arial"/>
                <a:cs typeface="Arial"/>
              </a:rPr>
              <a:t>Cost of </a:t>
            </a:r>
            <a:r>
              <a:rPr sz="750" i="1" spc="15" dirty="0">
                <a:latin typeface="Arial"/>
                <a:cs typeface="Arial"/>
              </a:rPr>
              <a:t>Domestic </a:t>
            </a:r>
            <a:r>
              <a:rPr sz="750" i="1" spc="5" dirty="0">
                <a:latin typeface="Arial"/>
                <a:cs typeface="Arial"/>
              </a:rPr>
              <a:t>Violence, </a:t>
            </a:r>
            <a:r>
              <a:rPr sz="750" i="1" spc="15" dirty="0">
                <a:latin typeface="Arial"/>
                <a:cs typeface="Arial"/>
              </a:rPr>
              <a:t>2009 </a:t>
            </a:r>
            <a:r>
              <a:rPr sz="750" i="1" spc="125" dirty="0">
                <a:solidFill>
                  <a:srgbClr val="E5007D"/>
                </a:solidFill>
                <a:latin typeface="Arial"/>
                <a:cs typeface="Arial"/>
              </a:rPr>
              <a:t>• </a:t>
            </a:r>
            <a:r>
              <a:rPr sz="750" i="1" spc="15" dirty="0">
                <a:latin typeface="Arial"/>
                <a:cs typeface="Arial"/>
              </a:rPr>
              <a:t>3 ‘Domestic </a:t>
            </a:r>
            <a:r>
              <a:rPr sz="750" i="1" spc="10" dirty="0">
                <a:latin typeface="Arial"/>
                <a:cs typeface="Arial"/>
              </a:rPr>
              <a:t>Violence </a:t>
            </a:r>
            <a:r>
              <a:rPr sz="750" i="1" spc="30" dirty="0">
                <a:latin typeface="Arial"/>
                <a:cs typeface="Arial"/>
              </a:rPr>
              <a:t>and </a:t>
            </a:r>
            <a:r>
              <a:rPr sz="750" i="1" spc="20" dirty="0">
                <a:latin typeface="Arial"/>
                <a:cs typeface="Arial"/>
              </a:rPr>
              <a:t>Abuse: </a:t>
            </a:r>
            <a:r>
              <a:rPr sz="750" i="1" spc="10" dirty="0">
                <a:latin typeface="Arial"/>
                <a:cs typeface="Arial"/>
              </a:rPr>
              <a:t>Working </a:t>
            </a:r>
            <a:r>
              <a:rPr sz="750" i="1" spc="15" dirty="0">
                <a:latin typeface="Arial"/>
                <a:cs typeface="Arial"/>
              </a:rPr>
              <a:t>together </a:t>
            </a:r>
            <a:r>
              <a:rPr sz="750" i="1" spc="10" dirty="0">
                <a:latin typeface="Arial"/>
                <a:cs typeface="Arial"/>
              </a:rPr>
              <a:t>to transform </a:t>
            </a:r>
            <a:r>
              <a:rPr sz="750" i="1" spc="15" dirty="0">
                <a:latin typeface="Arial"/>
                <a:cs typeface="Arial"/>
              </a:rPr>
              <a:t>responses </a:t>
            </a:r>
            <a:r>
              <a:rPr sz="750" i="1" spc="10" dirty="0">
                <a:latin typeface="Arial"/>
                <a:cs typeface="Arial"/>
              </a:rPr>
              <a:t>in the </a:t>
            </a:r>
            <a:r>
              <a:rPr sz="750" i="1" spc="15" dirty="0">
                <a:latin typeface="Arial"/>
                <a:cs typeface="Arial"/>
              </a:rPr>
              <a:t>workplace’, Durham </a:t>
            </a:r>
            <a:r>
              <a:rPr sz="750" i="1" spc="5" dirty="0">
                <a:latin typeface="Arial"/>
                <a:cs typeface="Arial"/>
              </a:rPr>
              <a:t>University </a:t>
            </a:r>
            <a:r>
              <a:rPr sz="750" i="1" dirty="0">
                <a:latin typeface="Arial"/>
                <a:cs typeface="Arial"/>
              </a:rPr>
              <a:t>for  </a:t>
            </a:r>
            <a:r>
              <a:rPr sz="750" i="1" spc="5" dirty="0">
                <a:latin typeface="Arial"/>
                <a:cs typeface="Arial"/>
              </a:rPr>
              <a:t>The</a:t>
            </a:r>
            <a:r>
              <a:rPr sz="750" i="1" dirty="0">
                <a:latin typeface="Arial"/>
                <a:cs typeface="Arial"/>
              </a:rPr>
              <a:t> </a:t>
            </a:r>
            <a:r>
              <a:rPr sz="750" i="1" spc="5" dirty="0">
                <a:latin typeface="Arial"/>
                <a:cs typeface="Arial"/>
              </a:rPr>
              <a:t>Vodafone Foundation, </a:t>
            </a:r>
            <a:r>
              <a:rPr sz="750" i="1" spc="15" dirty="0">
                <a:latin typeface="Arial"/>
                <a:cs typeface="Arial"/>
              </a:rPr>
              <a:t>2018</a:t>
            </a:r>
            <a:r>
              <a:rPr sz="750" i="1" dirty="0">
                <a:latin typeface="Arial"/>
                <a:cs typeface="Arial"/>
              </a:rPr>
              <a:t> </a:t>
            </a:r>
            <a:r>
              <a:rPr sz="750" i="1" spc="125" dirty="0">
                <a:solidFill>
                  <a:srgbClr val="E5007D"/>
                </a:solidFill>
                <a:latin typeface="Arial"/>
                <a:cs typeface="Arial"/>
              </a:rPr>
              <a:t>•</a:t>
            </a:r>
            <a:r>
              <a:rPr sz="750" i="1" spc="5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750" i="1" spc="15" dirty="0">
                <a:latin typeface="Arial"/>
                <a:cs typeface="Arial"/>
              </a:rPr>
              <a:t>4</a:t>
            </a:r>
            <a:r>
              <a:rPr sz="750" i="1" spc="5" dirty="0">
                <a:latin typeface="Arial"/>
                <a:cs typeface="Arial"/>
              </a:rPr>
              <a:t> </a:t>
            </a:r>
            <a:r>
              <a:rPr sz="750" i="1" spc="-15" dirty="0">
                <a:latin typeface="Arial"/>
                <a:cs typeface="Arial"/>
              </a:rPr>
              <a:t>Gov.uk</a:t>
            </a:r>
            <a:r>
              <a:rPr sz="750" i="1" spc="5" dirty="0">
                <a:latin typeface="Arial"/>
                <a:cs typeface="Arial"/>
              </a:rPr>
              <a:t> </a:t>
            </a:r>
            <a:r>
              <a:rPr sz="750" i="1" spc="125" dirty="0">
                <a:solidFill>
                  <a:srgbClr val="E5007D"/>
                </a:solidFill>
                <a:latin typeface="Arial"/>
                <a:cs typeface="Arial"/>
              </a:rPr>
              <a:t>•</a:t>
            </a:r>
            <a:r>
              <a:rPr sz="750" i="1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750" i="1" spc="15" dirty="0">
                <a:latin typeface="Arial"/>
                <a:cs typeface="Arial"/>
              </a:rPr>
              <a:t>5</a:t>
            </a:r>
            <a:r>
              <a:rPr sz="750" i="1" spc="5" dirty="0">
                <a:latin typeface="Arial"/>
                <a:cs typeface="Arial"/>
              </a:rPr>
              <a:t> </a:t>
            </a:r>
            <a:r>
              <a:rPr sz="750" i="1" spc="20" dirty="0">
                <a:latin typeface="Arial"/>
                <a:cs typeface="Arial"/>
              </a:rPr>
              <a:t>Department</a:t>
            </a:r>
            <a:r>
              <a:rPr sz="750" i="1" spc="5" dirty="0">
                <a:latin typeface="Arial"/>
                <a:cs typeface="Arial"/>
              </a:rPr>
              <a:t> </a:t>
            </a:r>
            <a:r>
              <a:rPr sz="750" i="1" spc="10" dirty="0">
                <a:latin typeface="Arial"/>
                <a:cs typeface="Arial"/>
              </a:rPr>
              <a:t>of</a:t>
            </a:r>
            <a:r>
              <a:rPr sz="750" i="1" spc="135" dirty="0">
                <a:latin typeface="Arial"/>
                <a:cs typeface="Arial"/>
              </a:rPr>
              <a:t> </a:t>
            </a:r>
            <a:r>
              <a:rPr sz="750" i="1" spc="10" dirty="0">
                <a:latin typeface="Arial"/>
                <a:cs typeface="Arial"/>
              </a:rPr>
              <a:t>Health</a:t>
            </a:r>
            <a:r>
              <a:rPr sz="750" i="1" dirty="0">
                <a:latin typeface="Arial"/>
                <a:cs typeface="Arial"/>
              </a:rPr>
              <a:t> </a:t>
            </a:r>
            <a:r>
              <a:rPr sz="750" i="1" spc="125" dirty="0">
                <a:solidFill>
                  <a:srgbClr val="E5007D"/>
                </a:solidFill>
                <a:latin typeface="Arial"/>
                <a:cs typeface="Arial"/>
              </a:rPr>
              <a:t>•</a:t>
            </a:r>
            <a:r>
              <a:rPr sz="750" i="1" spc="5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750" i="1" spc="15" dirty="0">
                <a:latin typeface="Arial"/>
                <a:cs typeface="Arial"/>
              </a:rPr>
              <a:t>6</a:t>
            </a:r>
            <a:r>
              <a:rPr sz="750" i="1" spc="5" dirty="0">
                <a:latin typeface="Arial"/>
                <a:cs typeface="Arial"/>
              </a:rPr>
              <a:t> </a:t>
            </a:r>
            <a:r>
              <a:rPr sz="750" i="1" dirty="0">
                <a:latin typeface="Arial"/>
                <a:cs typeface="Arial"/>
              </a:rPr>
              <a:t>SafeLives</a:t>
            </a:r>
            <a:r>
              <a:rPr sz="750" i="1" spc="5" dirty="0">
                <a:latin typeface="Arial"/>
                <a:cs typeface="Arial"/>
              </a:rPr>
              <a:t> </a:t>
            </a:r>
            <a:r>
              <a:rPr sz="750" i="1" spc="10" dirty="0">
                <a:latin typeface="Arial"/>
                <a:cs typeface="Arial"/>
              </a:rPr>
              <a:t>(formerly</a:t>
            </a:r>
            <a:r>
              <a:rPr sz="750" i="1" dirty="0">
                <a:latin typeface="Arial"/>
                <a:cs typeface="Arial"/>
              </a:rPr>
              <a:t> </a:t>
            </a:r>
            <a:r>
              <a:rPr sz="750" i="1" spc="10" dirty="0">
                <a:latin typeface="Arial"/>
                <a:cs typeface="Arial"/>
              </a:rPr>
              <a:t>CAADA)</a:t>
            </a:r>
            <a:r>
              <a:rPr sz="750" i="1" spc="5" dirty="0">
                <a:latin typeface="Arial"/>
                <a:cs typeface="Arial"/>
              </a:rPr>
              <a:t> Policy </a:t>
            </a:r>
            <a:r>
              <a:rPr sz="750" i="1" spc="10" dirty="0">
                <a:latin typeface="Arial"/>
                <a:cs typeface="Arial"/>
              </a:rPr>
              <a:t>Report</a:t>
            </a:r>
            <a:r>
              <a:rPr sz="750" i="1" dirty="0">
                <a:latin typeface="Arial"/>
                <a:cs typeface="Arial"/>
              </a:rPr>
              <a:t> </a:t>
            </a:r>
            <a:r>
              <a:rPr sz="750" i="1" spc="10" dirty="0">
                <a:latin typeface="Arial"/>
                <a:cs typeface="Arial"/>
              </a:rPr>
              <a:t>(2014).</a:t>
            </a:r>
            <a:r>
              <a:rPr sz="750" i="1" spc="5" dirty="0">
                <a:latin typeface="Arial"/>
                <a:cs typeface="Arial"/>
              </a:rPr>
              <a:t> </a:t>
            </a:r>
            <a:r>
              <a:rPr sz="750" i="1" spc="10" dirty="0">
                <a:latin typeface="Arial"/>
                <a:cs typeface="Arial"/>
              </a:rPr>
              <a:t>In</a:t>
            </a:r>
            <a:r>
              <a:rPr sz="750" i="1" spc="5" dirty="0">
                <a:latin typeface="Arial"/>
                <a:cs typeface="Arial"/>
              </a:rPr>
              <a:t> </a:t>
            </a:r>
            <a:r>
              <a:rPr sz="750" i="1" dirty="0">
                <a:latin typeface="Arial"/>
                <a:cs typeface="Arial"/>
              </a:rPr>
              <a:t>Plain</a:t>
            </a:r>
            <a:r>
              <a:rPr sz="750" i="1" spc="5" dirty="0">
                <a:latin typeface="Arial"/>
                <a:cs typeface="Arial"/>
              </a:rPr>
              <a:t> </a:t>
            </a:r>
            <a:r>
              <a:rPr sz="750" i="1" spc="10" dirty="0">
                <a:latin typeface="Arial"/>
                <a:cs typeface="Arial"/>
              </a:rPr>
              <a:t>Sight:</a:t>
            </a:r>
            <a:r>
              <a:rPr sz="750" i="1" dirty="0">
                <a:latin typeface="Arial"/>
                <a:cs typeface="Arial"/>
              </a:rPr>
              <a:t> </a:t>
            </a:r>
            <a:r>
              <a:rPr sz="750" i="1" spc="5" dirty="0">
                <a:latin typeface="Arial"/>
                <a:cs typeface="Arial"/>
              </a:rPr>
              <a:t>Effective </a:t>
            </a:r>
            <a:r>
              <a:rPr sz="750" i="1" spc="20" dirty="0">
                <a:latin typeface="Arial"/>
                <a:cs typeface="Arial"/>
              </a:rPr>
              <a:t>help</a:t>
            </a:r>
            <a:r>
              <a:rPr sz="750" i="1" spc="5" dirty="0">
                <a:latin typeface="Arial"/>
                <a:cs typeface="Arial"/>
              </a:rPr>
              <a:t> for </a:t>
            </a:r>
            <a:r>
              <a:rPr sz="750" i="1" spc="15" dirty="0">
                <a:latin typeface="Arial"/>
                <a:cs typeface="Arial"/>
              </a:rPr>
              <a:t>children</a:t>
            </a:r>
            <a:r>
              <a:rPr sz="750" i="1" dirty="0">
                <a:latin typeface="Arial"/>
                <a:cs typeface="Arial"/>
              </a:rPr>
              <a:t> </a:t>
            </a:r>
            <a:r>
              <a:rPr sz="750" i="1" spc="25" dirty="0">
                <a:latin typeface="Arial"/>
                <a:cs typeface="Arial"/>
              </a:rPr>
              <a:t>exposed</a:t>
            </a:r>
            <a:r>
              <a:rPr sz="750" i="1" spc="5" dirty="0">
                <a:latin typeface="Arial"/>
                <a:cs typeface="Arial"/>
              </a:rPr>
              <a:t> </a:t>
            </a:r>
            <a:r>
              <a:rPr sz="750" i="1" spc="10" dirty="0">
                <a:latin typeface="Arial"/>
                <a:cs typeface="Arial"/>
              </a:rPr>
              <a:t>to</a:t>
            </a:r>
            <a:r>
              <a:rPr sz="750" i="1" spc="5" dirty="0">
                <a:latin typeface="Arial"/>
                <a:cs typeface="Arial"/>
              </a:rPr>
              <a:t> </a:t>
            </a:r>
            <a:r>
              <a:rPr sz="750" i="1" spc="20" dirty="0">
                <a:latin typeface="Arial"/>
                <a:cs typeface="Arial"/>
              </a:rPr>
              <a:t>domestic</a:t>
            </a:r>
            <a:r>
              <a:rPr sz="750" i="1" spc="5" dirty="0">
                <a:latin typeface="Arial"/>
                <a:cs typeface="Arial"/>
              </a:rPr>
              <a:t> </a:t>
            </a:r>
            <a:r>
              <a:rPr sz="750" i="1" spc="20" dirty="0">
                <a:latin typeface="Arial"/>
                <a:cs typeface="Arial"/>
              </a:rPr>
              <a:t>abuse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01184" y="5639311"/>
            <a:ext cx="2131695" cy="9829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 marR="30480" algn="ctr">
              <a:lnSpc>
                <a:spcPct val="104500"/>
              </a:lnSpc>
              <a:spcBef>
                <a:spcPts val="70"/>
              </a:spcBef>
            </a:pP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Domestic abuse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takes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place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levels of society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regardless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gender,</a:t>
            </a:r>
            <a:endParaRPr sz="1200">
              <a:latin typeface="Arial"/>
              <a:cs typeface="Arial"/>
            </a:endParaRPr>
          </a:p>
          <a:p>
            <a:pPr marL="136525" marR="128905" algn="ctr">
              <a:lnSpc>
                <a:spcPts val="1540"/>
              </a:lnSpc>
              <a:spcBef>
                <a:spcPts val="35"/>
              </a:spcBef>
            </a:pP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social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class,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race,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religion, 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sexuality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r>
              <a:rPr sz="1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22" baseline="33333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25" baseline="33333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48370" y="5254481"/>
            <a:ext cx="452755" cy="243204"/>
          </a:xfrm>
          <a:custGeom>
            <a:avLst/>
            <a:gdLst/>
            <a:ahLst/>
            <a:cxnLst/>
            <a:rect l="l" t="t" r="r" b="b"/>
            <a:pathLst>
              <a:path w="452754" h="243204">
                <a:moveTo>
                  <a:pt x="274078" y="0"/>
                </a:moveTo>
                <a:lnTo>
                  <a:pt x="178206" y="0"/>
                </a:lnTo>
                <a:lnTo>
                  <a:pt x="130834" y="6365"/>
                </a:lnTo>
                <a:lnTo>
                  <a:pt x="88265" y="24329"/>
                </a:lnTo>
                <a:lnTo>
                  <a:pt x="52198" y="52193"/>
                </a:lnTo>
                <a:lnTo>
                  <a:pt x="24332" y="88260"/>
                </a:lnTo>
                <a:lnTo>
                  <a:pt x="6366" y="130830"/>
                </a:lnTo>
                <a:lnTo>
                  <a:pt x="0" y="178206"/>
                </a:lnTo>
                <a:lnTo>
                  <a:pt x="0" y="242620"/>
                </a:lnTo>
                <a:lnTo>
                  <a:pt x="452285" y="242620"/>
                </a:lnTo>
                <a:lnTo>
                  <a:pt x="452285" y="178206"/>
                </a:lnTo>
                <a:lnTo>
                  <a:pt x="445918" y="130830"/>
                </a:lnTo>
                <a:lnTo>
                  <a:pt x="427952" y="88260"/>
                </a:lnTo>
                <a:lnTo>
                  <a:pt x="400086" y="52193"/>
                </a:lnTo>
                <a:lnTo>
                  <a:pt x="364019" y="24329"/>
                </a:lnTo>
                <a:lnTo>
                  <a:pt x="321450" y="6365"/>
                </a:lnTo>
                <a:lnTo>
                  <a:pt x="274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41600" y="4962246"/>
            <a:ext cx="266065" cy="266065"/>
          </a:xfrm>
          <a:custGeom>
            <a:avLst/>
            <a:gdLst/>
            <a:ahLst/>
            <a:cxnLst/>
            <a:rect l="l" t="t" r="r" b="b"/>
            <a:pathLst>
              <a:path w="266064" h="266064">
                <a:moveTo>
                  <a:pt x="132918" y="0"/>
                </a:moveTo>
                <a:lnTo>
                  <a:pt x="90906" y="6776"/>
                </a:lnTo>
                <a:lnTo>
                  <a:pt x="54419" y="25646"/>
                </a:lnTo>
                <a:lnTo>
                  <a:pt x="25646" y="54419"/>
                </a:lnTo>
                <a:lnTo>
                  <a:pt x="6776" y="90906"/>
                </a:lnTo>
                <a:lnTo>
                  <a:pt x="0" y="132918"/>
                </a:lnTo>
                <a:lnTo>
                  <a:pt x="6776" y="174928"/>
                </a:lnTo>
                <a:lnTo>
                  <a:pt x="25646" y="211412"/>
                </a:lnTo>
                <a:lnTo>
                  <a:pt x="54419" y="240181"/>
                </a:lnTo>
                <a:lnTo>
                  <a:pt x="90906" y="259048"/>
                </a:lnTo>
                <a:lnTo>
                  <a:pt x="132918" y="265823"/>
                </a:lnTo>
                <a:lnTo>
                  <a:pt x="174923" y="259048"/>
                </a:lnTo>
                <a:lnTo>
                  <a:pt x="211406" y="240181"/>
                </a:lnTo>
                <a:lnTo>
                  <a:pt x="240178" y="211412"/>
                </a:lnTo>
                <a:lnTo>
                  <a:pt x="259047" y="174928"/>
                </a:lnTo>
                <a:lnTo>
                  <a:pt x="265823" y="132918"/>
                </a:lnTo>
                <a:lnTo>
                  <a:pt x="259047" y="90906"/>
                </a:lnTo>
                <a:lnTo>
                  <a:pt x="240178" y="54419"/>
                </a:lnTo>
                <a:lnTo>
                  <a:pt x="211406" y="25646"/>
                </a:lnTo>
                <a:lnTo>
                  <a:pt x="174923" y="6776"/>
                </a:lnTo>
                <a:lnTo>
                  <a:pt x="132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3084" y="5252884"/>
            <a:ext cx="452755" cy="243204"/>
          </a:xfrm>
          <a:custGeom>
            <a:avLst/>
            <a:gdLst/>
            <a:ahLst/>
            <a:cxnLst/>
            <a:rect l="l" t="t" r="r" b="b"/>
            <a:pathLst>
              <a:path w="452754" h="243204">
                <a:moveTo>
                  <a:pt x="274078" y="0"/>
                </a:moveTo>
                <a:lnTo>
                  <a:pt x="178206" y="0"/>
                </a:lnTo>
                <a:lnTo>
                  <a:pt x="130834" y="6364"/>
                </a:lnTo>
                <a:lnTo>
                  <a:pt x="88265" y="24326"/>
                </a:lnTo>
                <a:lnTo>
                  <a:pt x="52198" y="52189"/>
                </a:lnTo>
                <a:lnTo>
                  <a:pt x="24332" y="88254"/>
                </a:lnTo>
                <a:lnTo>
                  <a:pt x="6366" y="130826"/>
                </a:lnTo>
                <a:lnTo>
                  <a:pt x="0" y="178206"/>
                </a:lnTo>
                <a:lnTo>
                  <a:pt x="0" y="242620"/>
                </a:lnTo>
                <a:lnTo>
                  <a:pt x="452285" y="242620"/>
                </a:lnTo>
                <a:lnTo>
                  <a:pt x="452285" y="178206"/>
                </a:lnTo>
                <a:lnTo>
                  <a:pt x="445918" y="130826"/>
                </a:lnTo>
                <a:lnTo>
                  <a:pt x="427952" y="88254"/>
                </a:lnTo>
                <a:lnTo>
                  <a:pt x="400086" y="52189"/>
                </a:lnTo>
                <a:lnTo>
                  <a:pt x="364019" y="24326"/>
                </a:lnTo>
                <a:lnTo>
                  <a:pt x="321450" y="6364"/>
                </a:lnTo>
                <a:lnTo>
                  <a:pt x="2740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6314" y="4960646"/>
            <a:ext cx="266065" cy="266065"/>
          </a:xfrm>
          <a:custGeom>
            <a:avLst/>
            <a:gdLst/>
            <a:ahLst/>
            <a:cxnLst/>
            <a:rect l="l" t="t" r="r" b="b"/>
            <a:pathLst>
              <a:path w="266064" h="266064">
                <a:moveTo>
                  <a:pt x="132918" y="0"/>
                </a:moveTo>
                <a:lnTo>
                  <a:pt x="90906" y="6776"/>
                </a:lnTo>
                <a:lnTo>
                  <a:pt x="54419" y="25646"/>
                </a:lnTo>
                <a:lnTo>
                  <a:pt x="25646" y="54419"/>
                </a:lnTo>
                <a:lnTo>
                  <a:pt x="6776" y="90906"/>
                </a:lnTo>
                <a:lnTo>
                  <a:pt x="0" y="132918"/>
                </a:lnTo>
                <a:lnTo>
                  <a:pt x="6776" y="174929"/>
                </a:lnTo>
                <a:lnTo>
                  <a:pt x="25646" y="211416"/>
                </a:lnTo>
                <a:lnTo>
                  <a:pt x="54419" y="240190"/>
                </a:lnTo>
                <a:lnTo>
                  <a:pt x="90906" y="259059"/>
                </a:lnTo>
                <a:lnTo>
                  <a:pt x="132918" y="265836"/>
                </a:lnTo>
                <a:lnTo>
                  <a:pt x="174923" y="259059"/>
                </a:lnTo>
                <a:lnTo>
                  <a:pt x="211406" y="240190"/>
                </a:lnTo>
                <a:lnTo>
                  <a:pt x="240178" y="211416"/>
                </a:lnTo>
                <a:lnTo>
                  <a:pt x="259047" y="174929"/>
                </a:lnTo>
                <a:lnTo>
                  <a:pt x="265823" y="132918"/>
                </a:lnTo>
                <a:lnTo>
                  <a:pt x="259047" y="90906"/>
                </a:lnTo>
                <a:lnTo>
                  <a:pt x="240178" y="54419"/>
                </a:lnTo>
                <a:lnTo>
                  <a:pt x="211406" y="25646"/>
                </a:lnTo>
                <a:lnTo>
                  <a:pt x="174923" y="6776"/>
                </a:lnTo>
                <a:lnTo>
                  <a:pt x="1329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65561" y="5280721"/>
            <a:ext cx="587375" cy="313055"/>
          </a:xfrm>
          <a:custGeom>
            <a:avLst/>
            <a:gdLst/>
            <a:ahLst/>
            <a:cxnLst/>
            <a:rect l="l" t="t" r="r" b="b"/>
            <a:pathLst>
              <a:path w="587375" h="313054">
                <a:moveTo>
                  <a:pt x="355815" y="0"/>
                </a:moveTo>
                <a:lnTo>
                  <a:pt x="231355" y="0"/>
                </a:lnTo>
                <a:lnTo>
                  <a:pt x="184729" y="4671"/>
                </a:lnTo>
                <a:lnTo>
                  <a:pt x="141301" y="18069"/>
                </a:lnTo>
                <a:lnTo>
                  <a:pt x="102002" y="39270"/>
                </a:lnTo>
                <a:lnTo>
                  <a:pt x="67762" y="67348"/>
                </a:lnTo>
                <a:lnTo>
                  <a:pt x="39511" y="101379"/>
                </a:lnTo>
                <a:lnTo>
                  <a:pt x="18181" y="140438"/>
                </a:lnTo>
                <a:lnTo>
                  <a:pt x="4700" y="183602"/>
                </a:lnTo>
                <a:lnTo>
                  <a:pt x="0" y="229946"/>
                </a:lnTo>
                <a:lnTo>
                  <a:pt x="0" y="313055"/>
                </a:lnTo>
                <a:lnTo>
                  <a:pt x="587171" y="313055"/>
                </a:lnTo>
                <a:lnTo>
                  <a:pt x="587171" y="229946"/>
                </a:lnTo>
                <a:lnTo>
                  <a:pt x="582471" y="183602"/>
                </a:lnTo>
                <a:lnTo>
                  <a:pt x="568990" y="140438"/>
                </a:lnTo>
                <a:lnTo>
                  <a:pt x="547659" y="101379"/>
                </a:lnTo>
                <a:lnTo>
                  <a:pt x="519409" y="67348"/>
                </a:lnTo>
                <a:lnTo>
                  <a:pt x="485169" y="39270"/>
                </a:lnTo>
                <a:lnTo>
                  <a:pt x="445870" y="18069"/>
                </a:lnTo>
                <a:lnTo>
                  <a:pt x="402442" y="4671"/>
                </a:lnTo>
                <a:lnTo>
                  <a:pt x="355815" y="0"/>
                </a:lnTo>
                <a:close/>
              </a:path>
            </a:pathLst>
          </a:custGeom>
          <a:solidFill>
            <a:srgbClr val="F5B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65561" y="5280721"/>
            <a:ext cx="587375" cy="313055"/>
          </a:xfrm>
          <a:custGeom>
            <a:avLst/>
            <a:gdLst/>
            <a:ahLst/>
            <a:cxnLst/>
            <a:rect l="l" t="t" r="r" b="b"/>
            <a:pathLst>
              <a:path w="587375" h="313054">
                <a:moveTo>
                  <a:pt x="0" y="313055"/>
                </a:moveTo>
                <a:lnTo>
                  <a:pt x="587171" y="313055"/>
                </a:lnTo>
                <a:lnTo>
                  <a:pt x="587171" y="229946"/>
                </a:lnTo>
                <a:lnTo>
                  <a:pt x="582471" y="183602"/>
                </a:lnTo>
                <a:lnTo>
                  <a:pt x="568990" y="140438"/>
                </a:lnTo>
                <a:lnTo>
                  <a:pt x="547659" y="101379"/>
                </a:lnTo>
                <a:lnTo>
                  <a:pt x="519409" y="67348"/>
                </a:lnTo>
                <a:lnTo>
                  <a:pt x="485169" y="39270"/>
                </a:lnTo>
                <a:lnTo>
                  <a:pt x="445870" y="18069"/>
                </a:lnTo>
                <a:lnTo>
                  <a:pt x="402442" y="4671"/>
                </a:lnTo>
                <a:lnTo>
                  <a:pt x="355815" y="0"/>
                </a:lnTo>
                <a:lnTo>
                  <a:pt x="231355" y="0"/>
                </a:lnTo>
                <a:lnTo>
                  <a:pt x="184729" y="4671"/>
                </a:lnTo>
                <a:lnTo>
                  <a:pt x="141301" y="18069"/>
                </a:lnTo>
                <a:lnTo>
                  <a:pt x="102002" y="39270"/>
                </a:lnTo>
                <a:lnTo>
                  <a:pt x="67762" y="67348"/>
                </a:lnTo>
                <a:lnTo>
                  <a:pt x="39511" y="101379"/>
                </a:lnTo>
                <a:lnTo>
                  <a:pt x="18181" y="140438"/>
                </a:lnTo>
                <a:lnTo>
                  <a:pt x="4700" y="183602"/>
                </a:lnTo>
                <a:lnTo>
                  <a:pt x="0" y="229946"/>
                </a:lnTo>
                <a:lnTo>
                  <a:pt x="0" y="313055"/>
                </a:lnTo>
                <a:close/>
              </a:path>
            </a:pathLst>
          </a:custGeom>
          <a:ln w="19812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87454" y="4917403"/>
            <a:ext cx="343535" cy="343535"/>
          </a:xfrm>
          <a:custGeom>
            <a:avLst/>
            <a:gdLst/>
            <a:ahLst/>
            <a:cxnLst/>
            <a:rect l="l" t="t" r="r" b="b"/>
            <a:pathLst>
              <a:path w="343535" h="343535">
                <a:moveTo>
                  <a:pt x="171691" y="0"/>
                </a:moveTo>
                <a:lnTo>
                  <a:pt x="126050" y="6132"/>
                </a:lnTo>
                <a:lnTo>
                  <a:pt x="85037" y="23439"/>
                </a:lnTo>
                <a:lnTo>
                  <a:pt x="50288" y="50284"/>
                </a:lnTo>
                <a:lnTo>
                  <a:pt x="23441" y="85031"/>
                </a:lnTo>
                <a:lnTo>
                  <a:pt x="6133" y="126046"/>
                </a:lnTo>
                <a:lnTo>
                  <a:pt x="0" y="171691"/>
                </a:lnTo>
                <a:lnTo>
                  <a:pt x="6133" y="217336"/>
                </a:lnTo>
                <a:lnTo>
                  <a:pt x="23441" y="258350"/>
                </a:lnTo>
                <a:lnTo>
                  <a:pt x="50288" y="293098"/>
                </a:lnTo>
                <a:lnTo>
                  <a:pt x="85037" y="319943"/>
                </a:lnTo>
                <a:lnTo>
                  <a:pt x="126050" y="337250"/>
                </a:lnTo>
                <a:lnTo>
                  <a:pt x="171691" y="343382"/>
                </a:lnTo>
                <a:lnTo>
                  <a:pt x="217332" y="337250"/>
                </a:lnTo>
                <a:lnTo>
                  <a:pt x="258345" y="319943"/>
                </a:lnTo>
                <a:lnTo>
                  <a:pt x="293093" y="293098"/>
                </a:lnTo>
                <a:lnTo>
                  <a:pt x="319940" y="258350"/>
                </a:lnTo>
                <a:lnTo>
                  <a:pt x="337249" y="217336"/>
                </a:lnTo>
                <a:lnTo>
                  <a:pt x="343382" y="171691"/>
                </a:lnTo>
                <a:lnTo>
                  <a:pt x="337249" y="126046"/>
                </a:lnTo>
                <a:lnTo>
                  <a:pt x="319940" y="85031"/>
                </a:lnTo>
                <a:lnTo>
                  <a:pt x="293093" y="50284"/>
                </a:lnTo>
                <a:lnTo>
                  <a:pt x="258345" y="23439"/>
                </a:lnTo>
                <a:lnTo>
                  <a:pt x="217332" y="6132"/>
                </a:lnTo>
                <a:lnTo>
                  <a:pt x="171691" y="0"/>
                </a:lnTo>
                <a:close/>
              </a:path>
            </a:pathLst>
          </a:custGeom>
          <a:solidFill>
            <a:srgbClr val="F5B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7454" y="4917403"/>
            <a:ext cx="343535" cy="343535"/>
          </a:xfrm>
          <a:custGeom>
            <a:avLst/>
            <a:gdLst/>
            <a:ahLst/>
            <a:cxnLst/>
            <a:rect l="l" t="t" r="r" b="b"/>
            <a:pathLst>
              <a:path w="343535" h="343535">
                <a:moveTo>
                  <a:pt x="0" y="171691"/>
                </a:moveTo>
                <a:lnTo>
                  <a:pt x="6133" y="217336"/>
                </a:lnTo>
                <a:lnTo>
                  <a:pt x="23441" y="258350"/>
                </a:lnTo>
                <a:lnTo>
                  <a:pt x="50288" y="293098"/>
                </a:lnTo>
                <a:lnTo>
                  <a:pt x="85037" y="319943"/>
                </a:lnTo>
                <a:lnTo>
                  <a:pt x="126050" y="337250"/>
                </a:lnTo>
                <a:lnTo>
                  <a:pt x="171691" y="343382"/>
                </a:lnTo>
                <a:lnTo>
                  <a:pt x="217332" y="337250"/>
                </a:lnTo>
                <a:lnTo>
                  <a:pt x="258345" y="319943"/>
                </a:lnTo>
                <a:lnTo>
                  <a:pt x="293093" y="293098"/>
                </a:lnTo>
                <a:lnTo>
                  <a:pt x="319940" y="258350"/>
                </a:lnTo>
                <a:lnTo>
                  <a:pt x="337249" y="217336"/>
                </a:lnTo>
                <a:lnTo>
                  <a:pt x="343382" y="171691"/>
                </a:lnTo>
                <a:lnTo>
                  <a:pt x="337249" y="126046"/>
                </a:lnTo>
                <a:lnTo>
                  <a:pt x="319940" y="85031"/>
                </a:lnTo>
                <a:lnTo>
                  <a:pt x="293093" y="50284"/>
                </a:lnTo>
                <a:lnTo>
                  <a:pt x="258345" y="23439"/>
                </a:lnTo>
                <a:lnTo>
                  <a:pt x="217332" y="6132"/>
                </a:lnTo>
                <a:lnTo>
                  <a:pt x="171691" y="0"/>
                </a:lnTo>
                <a:lnTo>
                  <a:pt x="126050" y="6132"/>
                </a:lnTo>
                <a:lnTo>
                  <a:pt x="85037" y="23439"/>
                </a:lnTo>
                <a:lnTo>
                  <a:pt x="50288" y="50284"/>
                </a:lnTo>
                <a:lnTo>
                  <a:pt x="23441" y="85031"/>
                </a:lnTo>
                <a:lnTo>
                  <a:pt x="6133" y="126046"/>
                </a:lnTo>
                <a:lnTo>
                  <a:pt x="0" y="171691"/>
                </a:lnTo>
              </a:path>
            </a:pathLst>
          </a:custGeom>
          <a:ln w="19812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5122" y="1460614"/>
            <a:ext cx="2005964" cy="3524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254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34"/>
              </a:spcBef>
            </a:pPr>
            <a:r>
              <a:rPr sz="1750" b="1" spc="-15" dirty="0">
                <a:solidFill>
                  <a:srgbClr val="FFFFFF"/>
                </a:solidFill>
                <a:latin typeface="Arial"/>
                <a:cs typeface="Arial"/>
              </a:rPr>
              <a:t>1.9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r>
              <a:rPr sz="17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adults</a:t>
            </a:r>
            <a:endParaRPr sz="1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4001" y="1175941"/>
            <a:ext cx="99758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estimated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8134" y="1853866"/>
            <a:ext cx="2101215" cy="7035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94640" marR="30480" indent="-257175">
              <a:lnSpc>
                <a:spcPct val="103099"/>
              </a:lnSpc>
              <a:spcBef>
                <a:spcPts val="235"/>
              </a:spcBef>
            </a:pPr>
            <a:r>
              <a:rPr sz="1300" spc="40" dirty="0">
                <a:solidFill>
                  <a:srgbClr val="FFFFFF"/>
                </a:solidFill>
                <a:latin typeface="Arial"/>
                <a:cs typeface="Arial"/>
              </a:rPr>
              <a:t>aged 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16 to 59  </a:t>
            </a: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experienced</a:t>
            </a:r>
            <a:r>
              <a:rPr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domestic  abuse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in the last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13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7" baseline="32407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900" baseline="32407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339270" y="1668023"/>
            <a:ext cx="221615" cy="353695"/>
          </a:xfrm>
          <a:custGeom>
            <a:avLst/>
            <a:gdLst/>
            <a:ahLst/>
            <a:cxnLst/>
            <a:rect l="l" t="t" r="r" b="b"/>
            <a:pathLst>
              <a:path w="221615" h="353694">
                <a:moveTo>
                  <a:pt x="221487" y="0"/>
                </a:moveTo>
                <a:lnTo>
                  <a:pt x="0" y="0"/>
                </a:lnTo>
                <a:lnTo>
                  <a:pt x="22466" y="287604"/>
                </a:lnTo>
                <a:lnTo>
                  <a:pt x="27682" y="313282"/>
                </a:lnTo>
                <a:lnTo>
                  <a:pt x="41905" y="334249"/>
                </a:lnTo>
                <a:lnTo>
                  <a:pt x="62998" y="348385"/>
                </a:lnTo>
                <a:lnTo>
                  <a:pt x="88823" y="353567"/>
                </a:lnTo>
                <a:lnTo>
                  <a:pt x="129451" y="353567"/>
                </a:lnTo>
                <a:lnTo>
                  <a:pt x="176374" y="334249"/>
                </a:lnTo>
                <a:lnTo>
                  <a:pt x="195808" y="287604"/>
                </a:lnTo>
                <a:lnTo>
                  <a:pt x="221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38585" y="1040645"/>
            <a:ext cx="222846" cy="222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36869" y="1302082"/>
            <a:ext cx="441325" cy="502920"/>
          </a:xfrm>
          <a:custGeom>
            <a:avLst/>
            <a:gdLst/>
            <a:ahLst/>
            <a:cxnLst/>
            <a:rect l="l" t="t" r="r" b="b"/>
            <a:pathLst>
              <a:path w="441325" h="502919">
                <a:moveTo>
                  <a:pt x="243314" y="0"/>
                </a:moveTo>
                <a:lnTo>
                  <a:pt x="186316" y="0"/>
                </a:lnTo>
                <a:lnTo>
                  <a:pt x="152212" y="5310"/>
                </a:lnTo>
                <a:lnTo>
                  <a:pt x="99738" y="43001"/>
                </a:lnTo>
                <a:lnTo>
                  <a:pt x="731" y="383882"/>
                </a:lnTo>
                <a:lnTo>
                  <a:pt x="0" y="427881"/>
                </a:lnTo>
                <a:lnTo>
                  <a:pt x="19499" y="465886"/>
                </a:lnTo>
                <a:lnTo>
                  <a:pt x="54738" y="492585"/>
                </a:lnTo>
                <a:lnTo>
                  <a:pt x="101226" y="502666"/>
                </a:lnTo>
                <a:lnTo>
                  <a:pt x="339047" y="502666"/>
                </a:lnTo>
                <a:lnTo>
                  <a:pt x="386253" y="492254"/>
                </a:lnTo>
                <a:lnTo>
                  <a:pt x="421689" y="464777"/>
                </a:lnTo>
                <a:lnTo>
                  <a:pt x="440727" y="425872"/>
                </a:lnTo>
                <a:lnTo>
                  <a:pt x="438742" y="381177"/>
                </a:lnTo>
                <a:lnTo>
                  <a:pt x="343009" y="69481"/>
                </a:lnTo>
                <a:lnTo>
                  <a:pt x="305811" y="19324"/>
                </a:lnTo>
                <a:lnTo>
                  <a:pt x="2433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90235" y="1668023"/>
            <a:ext cx="221615" cy="353695"/>
          </a:xfrm>
          <a:custGeom>
            <a:avLst/>
            <a:gdLst/>
            <a:ahLst/>
            <a:cxnLst/>
            <a:rect l="l" t="t" r="r" b="b"/>
            <a:pathLst>
              <a:path w="221615" h="353694">
                <a:moveTo>
                  <a:pt x="221487" y="0"/>
                </a:moveTo>
                <a:lnTo>
                  <a:pt x="0" y="0"/>
                </a:lnTo>
                <a:lnTo>
                  <a:pt x="22466" y="287604"/>
                </a:lnTo>
                <a:lnTo>
                  <a:pt x="27682" y="313282"/>
                </a:lnTo>
                <a:lnTo>
                  <a:pt x="41906" y="334249"/>
                </a:lnTo>
                <a:lnTo>
                  <a:pt x="63003" y="348385"/>
                </a:lnTo>
                <a:lnTo>
                  <a:pt x="88836" y="353567"/>
                </a:lnTo>
                <a:lnTo>
                  <a:pt x="129451" y="353567"/>
                </a:lnTo>
                <a:lnTo>
                  <a:pt x="176374" y="334249"/>
                </a:lnTo>
                <a:lnTo>
                  <a:pt x="195808" y="287604"/>
                </a:lnTo>
                <a:lnTo>
                  <a:pt x="221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89550" y="1040645"/>
            <a:ext cx="222846" cy="222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87835" y="1302082"/>
            <a:ext cx="441325" cy="502920"/>
          </a:xfrm>
          <a:custGeom>
            <a:avLst/>
            <a:gdLst/>
            <a:ahLst/>
            <a:cxnLst/>
            <a:rect l="l" t="t" r="r" b="b"/>
            <a:pathLst>
              <a:path w="441325" h="502919">
                <a:moveTo>
                  <a:pt x="243314" y="0"/>
                </a:moveTo>
                <a:lnTo>
                  <a:pt x="186317" y="0"/>
                </a:lnTo>
                <a:lnTo>
                  <a:pt x="152212" y="5310"/>
                </a:lnTo>
                <a:lnTo>
                  <a:pt x="99738" y="43001"/>
                </a:lnTo>
                <a:lnTo>
                  <a:pt x="732" y="383882"/>
                </a:lnTo>
                <a:lnTo>
                  <a:pt x="0" y="427881"/>
                </a:lnTo>
                <a:lnTo>
                  <a:pt x="19497" y="465886"/>
                </a:lnTo>
                <a:lnTo>
                  <a:pt x="54733" y="492585"/>
                </a:lnTo>
                <a:lnTo>
                  <a:pt x="101214" y="502666"/>
                </a:lnTo>
                <a:lnTo>
                  <a:pt x="339047" y="502666"/>
                </a:lnTo>
                <a:lnTo>
                  <a:pt x="386253" y="492254"/>
                </a:lnTo>
                <a:lnTo>
                  <a:pt x="421689" y="464777"/>
                </a:lnTo>
                <a:lnTo>
                  <a:pt x="440727" y="425872"/>
                </a:lnTo>
                <a:lnTo>
                  <a:pt x="438742" y="381177"/>
                </a:lnTo>
                <a:lnTo>
                  <a:pt x="343009" y="69481"/>
                </a:lnTo>
                <a:lnTo>
                  <a:pt x="305811" y="19324"/>
                </a:lnTo>
                <a:lnTo>
                  <a:pt x="2433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494826" y="2097074"/>
            <a:ext cx="1375410" cy="8413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7465" marR="30480" indent="-635" algn="ctr">
              <a:lnSpc>
                <a:spcPct val="103800"/>
              </a:lnSpc>
              <a:spcBef>
                <a:spcPts val="45"/>
              </a:spcBef>
            </a:pP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women are  killed</a:t>
            </a:r>
            <a:r>
              <a:rPr sz="13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week  </a:t>
            </a: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current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or  former </a:t>
            </a: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partner</a:t>
            </a:r>
            <a:r>
              <a:rPr sz="13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7" baseline="32407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900" baseline="32407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6386" y="3912693"/>
            <a:ext cx="1667510" cy="4191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 marR="30480">
              <a:lnSpc>
                <a:spcPct val="105500"/>
              </a:lnSpc>
              <a:spcBef>
                <a:spcPts val="30"/>
              </a:spcBef>
            </a:pP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suffer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domestic  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abuse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in their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lifetime</a:t>
            </a:r>
            <a:r>
              <a:rPr sz="125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7" baseline="32407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900" baseline="32407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52017" y="3172498"/>
            <a:ext cx="1373505" cy="318135"/>
          </a:xfrm>
          <a:custGeom>
            <a:avLst/>
            <a:gdLst/>
            <a:ahLst/>
            <a:cxnLst/>
            <a:rect l="l" t="t" r="r" b="b"/>
            <a:pathLst>
              <a:path w="1373505" h="318135">
                <a:moveTo>
                  <a:pt x="1373187" y="0"/>
                </a:moveTo>
                <a:lnTo>
                  <a:pt x="0" y="0"/>
                </a:lnTo>
                <a:lnTo>
                  <a:pt x="0" y="317931"/>
                </a:lnTo>
                <a:lnTo>
                  <a:pt x="1373187" y="317931"/>
                </a:lnTo>
                <a:lnTo>
                  <a:pt x="1373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52017" y="3192897"/>
            <a:ext cx="137350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25"/>
              </a:spcBef>
            </a:pP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450" b="1" spc="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women</a:t>
            </a:r>
            <a:endParaRPr sz="14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25701" y="3554907"/>
            <a:ext cx="1112520" cy="318135"/>
          </a:xfrm>
          <a:custGeom>
            <a:avLst/>
            <a:gdLst/>
            <a:ahLst/>
            <a:cxnLst/>
            <a:rect l="l" t="t" r="r" b="b"/>
            <a:pathLst>
              <a:path w="1112520" h="318135">
                <a:moveTo>
                  <a:pt x="1112418" y="0"/>
                </a:moveTo>
                <a:lnTo>
                  <a:pt x="0" y="0"/>
                </a:lnTo>
                <a:lnTo>
                  <a:pt x="0" y="317931"/>
                </a:lnTo>
                <a:lnTo>
                  <a:pt x="1112418" y="317931"/>
                </a:lnTo>
                <a:lnTo>
                  <a:pt x="11124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525701" y="3575306"/>
            <a:ext cx="111252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25"/>
              </a:spcBef>
            </a:pP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450" b="1" spc="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45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endParaRPr sz="14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66892" y="3594078"/>
            <a:ext cx="304165" cy="213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23441" y="3617212"/>
            <a:ext cx="430530" cy="558165"/>
          </a:xfrm>
          <a:custGeom>
            <a:avLst/>
            <a:gdLst/>
            <a:ahLst/>
            <a:cxnLst/>
            <a:rect l="l" t="t" r="r" b="b"/>
            <a:pathLst>
              <a:path w="430530" h="558164">
                <a:moveTo>
                  <a:pt x="161828" y="222924"/>
                </a:moveTo>
                <a:lnTo>
                  <a:pt x="117178" y="230353"/>
                </a:lnTo>
                <a:lnTo>
                  <a:pt x="76667" y="249428"/>
                </a:lnTo>
                <a:lnTo>
                  <a:pt x="42182" y="279237"/>
                </a:lnTo>
                <a:lnTo>
                  <a:pt x="15612" y="318871"/>
                </a:lnTo>
                <a:lnTo>
                  <a:pt x="1721" y="361168"/>
                </a:lnTo>
                <a:lnTo>
                  <a:pt x="0" y="405126"/>
                </a:lnTo>
                <a:lnTo>
                  <a:pt x="9864" y="448193"/>
                </a:lnTo>
                <a:lnTo>
                  <a:pt x="30731" y="487814"/>
                </a:lnTo>
                <a:lnTo>
                  <a:pt x="62018" y="521436"/>
                </a:lnTo>
                <a:lnTo>
                  <a:pt x="98870" y="544093"/>
                </a:lnTo>
                <a:lnTo>
                  <a:pt x="139476" y="556089"/>
                </a:lnTo>
                <a:lnTo>
                  <a:pt x="181530" y="557623"/>
                </a:lnTo>
                <a:lnTo>
                  <a:pt x="222727" y="548894"/>
                </a:lnTo>
                <a:lnTo>
                  <a:pt x="260764" y="530102"/>
                </a:lnTo>
                <a:lnTo>
                  <a:pt x="293336" y="501446"/>
                </a:lnTo>
                <a:lnTo>
                  <a:pt x="298011" y="494393"/>
                </a:lnTo>
                <a:lnTo>
                  <a:pt x="159562" y="494393"/>
                </a:lnTo>
                <a:lnTo>
                  <a:pt x="119142" y="483158"/>
                </a:lnTo>
                <a:lnTo>
                  <a:pt x="87275" y="457657"/>
                </a:lnTo>
                <a:lnTo>
                  <a:pt x="68268" y="422698"/>
                </a:lnTo>
                <a:lnTo>
                  <a:pt x="63569" y="382851"/>
                </a:lnTo>
                <a:lnTo>
                  <a:pt x="74629" y="342684"/>
                </a:lnTo>
                <a:lnTo>
                  <a:pt x="99942" y="310788"/>
                </a:lnTo>
                <a:lnTo>
                  <a:pt x="134919" y="291677"/>
                </a:lnTo>
                <a:lnTo>
                  <a:pt x="174834" y="286859"/>
                </a:lnTo>
                <a:lnTo>
                  <a:pt x="297634" y="286859"/>
                </a:lnTo>
                <a:lnTo>
                  <a:pt x="282922" y="268884"/>
                </a:lnTo>
                <a:lnTo>
                  <a:pt x="277218" y="263272"/>
                </a:lnTo>
                <a:lnTo>
                  <a:pt x="274944" y="259173"/>
                </a:lnTo>
                <a:lnTo>
                  <a:pt x="275755" y="254577"/>
                </a:lnTo>
                <a:lnTo>
                  <a:pt x="279302" y="247472"/>
                </a:lnTo>
                <a:lnTo>
                  <a:pt x="288777" y="229641"/>
                </a:lnTo>
                <a:lnTo>
                  <a:pt x="215142" y="229641"/>
                </a:lnTo>
                <a:lnTo>
                  <a:pt x="208728" y="228053"/>
                </a:lnTo>
                <a:lnTo>
                  <a:pt x="161828" y="222924"/>
                </a:lnTo>
                <a:close/>
              </a:path>
              <a:path w="430530" h="558164">
                <a:moveTo>
                  <a:pt x="297634" y="286859"/>
                </a:moveTo>
                <a:lnTo>
                  <a:pt x="174834" y="286859"/>
                </a:lnTo>
                <a:lnTo>
                  <a:pt x="214964" y="297840"/>
                </a:lnTo>
                <a:lnTo>
                  <a:pt x="246819" y="323046"/>
                </a:lnTo>
                <a:lnTo>
                  <a:pt x="266045" y="357797"/>
                </a:lnTo>
                <a:lnTo>
                  <a:pt x="271119" y="397424"/>
                </a:lnTo>
                <a:lnTo>
                  <a:pt x="260519" y="437261"/>
                </a:lnTo>
                <a:lnTo>
                  <a:pt x="234994" y="469903"/>
                </a:lnTo>
                <a:lnTo>
                  <a:pt x="199760" y="489461"/>
                </a:lnTo>
                <a:lnTo>
                  <a:pt x="159562" y="494393"/>
                </a:lnTo>
                <a:lnTo>
                  <a:pt x="298011" y="494393"/>
                </a:lnTo>
                <a:lnTo>
                  <a:pt x="317699" y="464687"/>
                </a:lnTo>
                <a:lnTo>
                  <a:pt x="331493" y="424267"/>
                </a:lnTo>
                <a:lnTo>
                  <a:pt x="334815" y="382331"/>
                </a:lnTo>
                <a:lnTo>
                  <a:pt x="327763" y="341026"/>
                </a:lnTo>
                <a:lnTo>
                  <a:pt x="310433" y="302495"/>
                </a:lnTo>
                <a:lnTo>
                  <a:pt x="297634" y="286859"/>
                </a:lnTo>
                <a:close/>
              </a:path>
              <a:path w="430530" h="558164">
                <a:moveTo>
                  <a:pt x="403432" y="93268"/>
                </a:moveTo>
                <a:lnTo>
                  <a:pt x="289094" y="93268"/>
                </a:lnTo>
                <a:lnTo>
                  <a:pt x="287379" y="96862"/>
                </a:lnTo>
                <a:lnTo>
                  <a:pt x="286465" y="98983"/>
                </a:lnTo>
                <a:lnTo>
                  <a:pt x="236831" y="192314"/>
                </a:lnTo>
                <a:lnTo>
                  <a:pt x="220707" y="222924"/>
                </a:lnTo>
                <a:lnTo>
                  <a:pt x="217796" y="228485"/>
                </a:lnTo>
                <a:lnTo>
                  <a:pt x="215142" y="229641"/>
                </a:lnTo>
                <a:lnTo>
                  <a:pt x="288777" y="229641"/>
                </a:lnTo>
                <a:lnTo>
                  <a:pt x="345279" y="123317"/>
                </a:lnTo>
                <a:lnTo>
                  <a:pt x="412617" y="123317"/>
                </a:lnTo>
                <a:lnTo>
                  <a:pt x="403432" y="93268"/>
                </a:lnTo>
                <a:close/>
              </a:path>
              <a:path w="430530" h="558164">
                <a:moveTo>
                  <a:pt x="412617" y="123317"/>
                </a:moveTo>
                <a:lnTo>
                  <a:pt x="345279" y="123317"/>
                </a:lnTo>
                <a:lnTo>
                  <a:pt x="346815" y="127114"/>
                </a:lnTo>
                <a:lnTo>
                  <a:pt x="347946" y="129349"/>
                </a:lnTo>
                <a:lnTo>
                  <a:pt x="353393" y="147076"/>
                </a:lnTo>
                <a:lnTo>
                  <a:pt x="367529" y="193217"/>
                </a:lnTo>
                <a:lnTo>
                  <a:pt x="382218" y="207357"/>
                </a:lnTo>
                <a:lnTo>
                  <a:pt x="390986" y="205701"/>
                </a:lnTo>
                <a:lnTo>
                  <a:pt x="428541" y="189882"/>
                </a:lnTo>
                <a:lnTo>
                  <a:pt x="430086" y="184304"/>
                </a:lnTo>
                <a:lnTo>
                  <a:pt x="429124" y="177507"/>
                </a:lnTo>
                <a:lnTo>
                  <a:pt x="412617" y="123317"/>
                </a:lnTo>
                <a:close/>
              </a:path>
              <a:path w="430530" h="558164">
                <a:moveTo>
                  <a:pt x="373841" y="0"/>
                </a:moveTo>
                <a:lnTo>
                  <a:pt x="199724" y="53543"/>
                </a:lnTo>
                <a:lnTo>
                  <a:pt x="192088" y="56919"/>
                </a:lnTo>
                <a:lnTo>
                  <a:pt x="187614" y="61502"/>
                </a:lnTo>
                <a:lnTo>
                  <a:pt x="186122" y="67634"/>
                </a:lnTo>
                <a:lnTo>
                  <a:pt x="187430" y="75653"/>
                </a:lnTo>
                <a:lnTo>
                  <a:pt x="203851" y="114539"/>
                </a:lnTo>
                <a:lnTo>
                  <a:pt x="210119" y="115841"/>
                </a:lnTo>
                <a:lnTo>
                  <a:pt x="218329" y="114363"/>
                </a:lnTo>
                <a:lnTo>
                  <a:pt x="281791" y="95021"/>
                </a:lnTo>
                <a:lnTo>
                  <a:pt x="284649" y="94399"/>
                </a:lnTo>
                <a:lnTo>
                  <a:pt x="289094" y="93268"/>
                </a:lnTo>
                <a:lnTo>
                  <a:pt x="403432" y="93268"/>
                </a:lnTo>
                <a:lnTo>
                  <a:pt x="375479" y="2070"/>
                </a:lnTo>
                <a:lnTo>
                  <a:pt x="374984" y="1638"/>
                </a:lnTo>
                <a:lnTo>
                  <a:pt x="373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8623" y="3172777"/>
            <a:ext cx="333375" cy="607695"/>
          </a:xfrm>
          <a:custGeom>
            <a:avLst/>
            <a:gdLst/>
            <a:ahLst/>
            <a:cxnLst/>
            <a:rect l="l" t="t" r="r" b="b"/>
            <a:pathLst>
              <a:path w="333375" h="607695">
                <a:moveTo>
                  <a:pt x="263403" y="522655"/>
                </a:moveTo>
                <a:lnTo>
                  <a:pt x="133711" y="522655"/>
                </a:lnTo>
                <a:lnTo>
                  <a:pt x="133939" y="526249"/>
                </a:lnTo>
                <a:lnTo>
                  <a:pt x="134295" y="529450"/>
                </a:lnTo>
                <a:lnTo>
                  <a:pt x="134384" y="589635"/>
                </a:lnTo>
                <a:lnTo>
                  <a:pt x="134460" y="602576"/>
                </a:lnTo>
                <a:lnTo>
                  <a:pt x="139248" y="607352"/>
                </a:lnTo>
                <a:lnTo>
                  <a:pt x="166337" y="607588"/>
                </a:lnTo>
                <a:lnTo>
                  <a:pt x="192778" y="607301"/>
                </a:lnTo>
                <a:lnTo>
                  <a:pt x="197604" y="602373"/>
                </a:lnTo>
                <a:lnTo>
                  <a:pt x="197681" y="522681"/>
                </a:lnTo>
                <a:lnTo>
                  <a:pt x="259040" y="522681"/>
                </a:lnTo>
                <a:lnTo>
                  <a:pt x="263403" y="522655"/>
                </a:lnTo>
                <a:close/>
              </a:path>
              <a:path w="333375" h="607695">
                <a:moveTo>
                  <a:pt x="259040" y="522681"/>
                </a:moveTo>
                <a:lnTo>
                  <a:pt x="197681" y="522681"/>
                </a:lnTo>
                <a:lnTo>
                  <a:pt x="253518" y="522713"/>
                </a:lnTo>
                <a:lnTo>
                  <a:pt x="259040" y="522681"/>
                </a:lnTo>
                <a:close/>
              </a:path>
              <a:path w="333375" h="607695">
                <a:moveTo>
                  <a:pt x="237203" y="459254"/>
                </a:moveTo>
                <a:lnTo>
                  <a:pt x="210088" y="459295"/>
                </a:lnTo>
                <a:lnTo>
                  <a:pt x="80167" y="459295"/>
                </a:lnTo>
                <a:lnTo>
                  <a:pt x="64137" y="459844"/>
                </a:lnTo>
                <a:lnTo>
                  <a:pt x="55742" y="463107"/>
                </a:lnTo>
                <a:lnTo>
                  <a:pt x="52496" y="471591"/>
                </a:lnTo>
                <a:lnTo>
                  <a:pt x="51910" y="487807"/>
                </a:lnTo>
                <a:lnTo>
                  <a:pt x="51942" y="505701"/>
                </a:lnTo>
                <a:lnTo>
                  <a:pt x="52100" y="517588"/>
                </a:lnTo>
                <a:lnTo>
                  <a:pt x="56939" y="522566"/>
                </a:lnTo>
                <a:lnTo>
                  <a:pt x="85030" y="522671"/>
                </a:lnTo>
                <a:lnTo>
                  <a:pt x="263403" y="522655"/>
                </a:lnTo>
                <a:lnTo>
                  <a:pt x="274897" y="522554"/>
                </a:lnTo>
                <a:lnTo>
                  <a:pt x="280091" y="517321"/>
                </a:lnTo>
                <a:lnTo>
                  <a:pt x="280243" y="505701"/>
                </a:lnTo>
                <a:lnTo>
                  <a:pt x="280124" y="471591"/>
                </a:lnTo>
                <a:lnTo>
                  <a:pt x="280002" y="464883"/>
                </a:lnTo>
                <a:lnTo>
                  <a:pt x="274858" y="459536"/>
                </a:lnTo>
                <a:lnTo>
                  <a:pt x="237203" y="459254"/>
                </a:lnTo>
                <a:close/>
              </a:path>
              <a:path w="333375" h="607695">
                <a:moveTo>
                  <a:pt x="177805" y="0"/>
                </a:moveTo>
                <a:lnTo>
                  <a:pt x="125149" y="5017"/>
                </a:lnTo>
                <a:lnTo>
                  <a:pt x="79200" y="24240"/>
                </a:lnTo>
                <a:lnTo>
                  <a:pt x="41865" y="54900"/>
                </a:lnTo>
                <a:lnTo>
                  <a:pt x="15051" y="94225"/>
                </a:lnTo>
                <a:lnTo>
                  <a:pt x="665" y="139446"/>
                </a:lnTo>
                <a:lnTo>
                  <a:pt x="0" y="191297"/>
                </a:lnTo>
                <a:lnTo>
                  <a:pt x="13906" y="238778"/>
                </a:lnTo>
                <a:lnTo>
                  <a:pt x="40776" y="279477"/>
                </a:lnTo>
                <a:lnTo>
                  <a:pt x="78999" y="310983"/>
                </a:lnTo>
                <a:lnTo>
                  <a:pt x="126967" y="330885"/>
                </a:lnTo>
                <a:lnTo>
                  <a:pt x="134447" y="332346"/>
                </a:lnTo>
                <a:lnTo>
                  <a:pt x="134311" y="367398"/>
                </a:lnTo>
                <a:lnTo>
                  <a:pt x="134181" y="456476"/>
                </a:lnTo>
                <a:lnTo>
                  <a:pt x="133634" y="457314"/>
                </a:lnTo>
                <a:lnTo>
                  <a:pt x="132936" y="459295"/>
                </a:lnTo>
                <a:lnTo>
                  <a:pt x="198328" y="459295"/>
                </a:lnTo>
                <a:lnTo>
                  <a:pt x="198074" y="455599"/>
                </a:lnTo>
                <a:lnTo>
                  <a:pt x="197706" y="452691"/>
                </a:lnTo>
                <a:lnTo>
                  <a:pt x="197683" y="367398"/>
                </a:lnTo>
                <a:lnTo>
                  <a:pt x="197566" y="340385"/>
                </a:lnTo>
                <a:lnTo>
                  <a:pt x="197515" y="334429"/>
                </a:lnTo>
                <a:lnTo>
                  <a:pt x="199255" y="332219"/>
                </a:lnTo>
                <a:lnTo>
                  <a:pt x="205301" y="330708"/>
                </a:lnTo>
                <a:lnTo>
                  <a:pt x="250578" y="312393"/>
                </a:lnTo>
                <a:lnTo>
                  <a:pt x="287494" y="283360"/>
                </a:lnTo>
                <a:lnTo>
                  <a:pt x="295646" y="272021"/>
                </a:lnTo>
                <a:lnTo>
                  <a:pt x="167061" y="272021"/>
                </a:lnTo>
                <a:lnTo>
                  <a:pt x="126371" y="264088"/>
                </a:lnTo>
                <a:lnTo>
                  <a:pt x="92948" y="241847"/>
                </a:lnTo>
                <a:lnTo>
                  <a:pt x="70229" y="208693"/>
                </a:lnTo>
                <a:lnTo>
                  <a:pt x="61651" y="168021"/>
                </a:lnTo>
                <a:lnTo>
                  <a:pt x="69657" y="127736"/>
                </a:lnTo>
                <a:lnTo>
                  <a:pt x="91988" y="94451"/>
                </a:lnTo>
                <a:lnTo>
                  <a:pt x="125087" y="71760"/>
                </a:lnTo>
                <a:lnTo>
                  <a:pt x="165397" y="63258"/>
                </a:lnTo>
                <a:lnTo>
                  <a:pt x="296388" y="63258"/>
                </a:lnTo>
                <a:lnTo>
                  <a:pt x="264882" y="32442"/>
                </a:lnTo>
                <a:lnTo>
                  <a:pt x="223722" y="9804"/>
                </a:lnTo>
                <a:lnTo>
                  <a:pt x="177805" y="0"/>
                </a:lnTo>
                <a:close/>
              </a:path>
              <a:path w="333375" h="607695">
                <a:moveTo>
                  <a:pt x="296388" y="63258"/>
                </a:moveTo>
                <a:lnTo>
                  <a:pt x="165397" y="63258"/>
                </a:lnTo>
                <a:lnTo>
                  <a:pt x="206013" y="71349"/>
                </a:lnTo>
                <a:lnTo>
                  <a:pt x="239341" y="93749"/>
                </a:lnTo>
                <a:lnTo>
                  <a:pt x="261932" y="127025"/>
                </a:lnTo>
                <a:lnTo>
                  <a:pt x="270337" y="167741"/>
                </a:lnTo>
                <a:lnTo>
                  <a:pt x="262242" y="207793"/>
                </a:lnTo>
                <a:lnTo>
                  <a:pt x="239992" y="240888"/>
                </a:lnTo>
                <a:lnTo>
                  <a:pt x="207095" y="263480"/>
                </a:lnTo>
                <a:lnTo>
                  <a:pt x="167061" y="272021"/>
                </a:lnTo>
                <a:lnTo>
                  <a:pt x="295646" y="272021"/>
                </a:lnTo>
                <a:lnTo>
                  <a:pt x="314573" y="245692"/>
                </a:lnTo>
                <a:lnTo>
                  <a:pt x="330339" y="201471"/>
                </a:lnTo>
                <a:lnTo>
                  <a:pt x="333317" y="152781"/>
                </a:lnTo>
                <a:lnTo>
                  <a:pt x="322330" y="106388"/>
                </a:lnTo>
                <a:lnTo>
                  <a:pt x="298635" y="65456"/>
                </a:lnTo>
                <a:lnTo>
                  <a:pt x="296388" y="63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218551" y="991543"/>
            <a:ext cx="2799080" cy="6559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 marR="30480" indent="475615">
              <a:lnSpc>
                <a:spcPct val="102600"/>
              </a:lnSpc>
              <a:spcBef>
                <a:spcPts val="70"/>
              </a:spcBef>
            </a:pPr>
            <a:r>
              <a:rPr sz="1350" spc="20" dirty="0">
                <a:solidFill>
                  <a:srgbClr val="FFFFFF"/>
                </a:solidFill>
                <a:latin typeface="Arial"/>
                <a:cs typeface="Arial"/>
              </a:rPr>
              <a:t>Abuse </a:t>
            </a:r>
            <a:r>
              <a:rPr sz="1350" spc="5" dirty="0">
                <a:solidFill>
                  <a:srgbClr val="FFFFFF"/>
                </a:solidFill>
                <a:latin typeface="Arial"/>
                <a:cs typeface="Arial"/>
              </a:rPr>
              <a:t>is not just </a:t>
            </a:r>
            <a:r>
              <a:rPr sz="1350" spc="20" dirty="0">
                <a:solidFill>
                  <a:srgbClr val="FFFFFF"/>
                </a:solidFill>
                <a:latin typeface="Arial"/>
                <a:cs typeface="Arial"/>
              </a:rPr>
              <a:t>about  </a:t>
            </a: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physical violence </a:t>
            </a:r>
            <a:r>
              <a:rPr sz="1350" spc="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350" spc="3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350" spc="5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1350" spc="45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emotional, sexual and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economic</a:t>
            </a:r>
            <a:r>
              <a:rPr sz="1125" spc="7" baseline="33333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25" baseline="33333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292428" y="2143281"/>
            <a:ext cx="626745" cy="408305"/>
          </a:xfrm>
          <a:custGeom>
            <a:avLst/>
            <a:gdLst/>
            <a:ahLst/>
            <a:cxnLst/>
            <a:rect l="l" t="t" r="r" b="b"/>
            <a:pathLst>
              <a:path w="626745" h="408305">
                <a:moveTo>
                  <a:pt x="451878" y="0"/>
                </a:moveTo>
                <a:lnTo>
                  <a:pt x="174739" y="0"/>
                </a:lnTo>
                <a:lnTo>
                  <a:pt x="115041" y="5989"/>
                </a:lnTo>
                <a:lnTo>
                  <a:pt x="70750" y="22792"/>
                </a:lnTo>
                <a:lnTo>
                  <a:pt x="39569" y="48655"/>
                </a:lnTo>
                <a:lnTo>
                  <a:pt x="19200" y="81829"/>
                </a:lnTo>
                <a:lnTo>
                  <a:pt x="7346" y="120561"/>
                </a:lnTo>
                <a:lnTo>
                  <a:pt x="1712" y="163100"/>
                </a:lnTo>
                <a:lnTo>
                  <a:pt x="0" y="207695"/>
                </a:lnTo>
                <a:lnTo>
                  <a:pt x="0" y="401116"/>
                </a:lnTo>
                <a:lnTo>
                  <a:pt x="6591" y="407708"/>
                </a:lnTo>
                <a:lnTo>
                  <a:pt x="620052" y="407708"/>
                </a:lnTo>
                <a:lnTo>
                  <a:pt x="626643" y="401116"/>
                </a:lnTo>
                <a:lnTo>
                  <a:pt x="626643" y="207695"/>
                </a:lnTo>
                <a:lnTo>
                  <a:pt x="624924" y="163100"/>
                </a:lnTo>
                <a:lnTo>
                  <a:pt x="619281" y="120561"/>
                </a:lnTo>
                <a:lnTo>
                  <a:pt x="607420" y="81829"/>
                </a:lnTo>
                <a:lnTo>
                  <a:pt x="587044" y="48655"/>
                </a:lnTo>
                <a:lnTo>
                  <a:pt x="555859" y="22792"/>
                </a:lnTo>
                <a:lnTo>
                  <a:pt x="511568" y="5989"/>
                </a:lnTo>
                <a:lnTo>
                  <a:pt x="451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9397" y="2267400"/>
            <a:ext cx="272712" cy="226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93820" y="2211876"/>
            <a:ext cx="40005" cy="287655"/>
          </a:xfrm>
          <a:custGeom>
            <a:avLst/>
            <a:gdLst/>
            <a:ahLst/>
            <a:cxnLst/>
            <a:rect l="l" t="t" r="r" b="b"/>
            <a:pathLst>
              <a:path w="40004" h="287655">
                <a:moveTo>
                  <a:pt x="29286" y="0"/>
                </a:moveTo>
                <a:lnTo>
                  <a:pt x="12445" y="104139"/>
                </a:lnTo>
                <a:lnTo>
                  <a:pt x="0" y="117741"/>
                </a:lnTo>
                <a:lnTo>
                  <a:pt x="12445" y="148996"/>
                </a:lnTo>
                <a:lnTo>
                  <a:pt x="39738" y="171856"/>
                </a:lnTo>
                <a:lnTo>
                  <a:pt x="12445" y="197192"/>
                </a:lnTo>
                <a:lnTo>
                  <a:pt x="39738" y="217081"/>
                </a:lnTo>
                <a:lnTo>
                  <a:pt x="12445" y="287172"/>
                </a:lnTo>
              </a:path>
            </a:pathLst>
          </a:custGeom>
          <a:ln w="180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02057" y="1780649"/>
            <a:ext cx="407670" cy="408305"/>
          </a:xfrm>
          <a:custGeom>
            <a:avLst/>
            <a:gdLst/>
            <a:ahLst/>
            <a:cxnLst/>
            <a:rect l="l" t="t" r="r" b="b"/>
            <a:pathLst>
              <a:path w="407670" h="408305">
                <a:moveTo>
                  <a:pt x="203682" y="0"/>
                </a:moveTo>
                <a:lnTo>
                  <a:pt x="156978" y="5391"/>
                </a:lnTo>
                <a:lnTo>
                  <a:pt x="114105" y="20747"/>
                </a:lnTo>
                <a:lnTo>
                  <a:pt x="76287" y="44842"/>
                </a:lnTo>
                <a:lnTo>
                  <a:pt x="44744" y="76452"/>
                </a:lnTo>
                <a:lnTo>
                  <a:pt x="20701" y="114351"/>
                </a:lnTo>
                <a:lnTo>
                  <a:pt x="5379" y="157314"/>
                </a:lnTo>
                <a:lnTo>
                  <a:pt x="0" y="204114"/>
                </a:lnTo>
                <a:lnTo>
                  <a:pt x="5379" y="250914"/>
                </a:lnTo>
                <a:lnTo>
                  <a:pt x="20701" y="293876"/>
                </a:lnTo>
                <a:lnTo>
                  <a:pt x="44744" y="331775"/>
                </a:lnTo>
                <a:lnTo>
                  <a:pt x="76287" y="363385"/>
                </a:lnTo>
                <a:lnTo>
                  <a:pt x="114105" y="387481"/>
                </a:lnTo>
                <a:lnTo>
                  <a:pt x="156978" y="402837"/>
                </a:lnTo>
                <a:lnTo>
                  <a:pt x="203682" y="408228"/>
                </a:lnTo>
                <a:lnTo>
                  <a:pt x="250392" y="402837"/>
                </a:lnTo>
                <a:lnTo>
                  <a:pt x="293270" y="387481"/>
                </a:lnTo>
                <a:lnTo>
                  <a:pt x="331093" y="363385"/>
                </a:lnTo>
                <a:lnTo>
                  <a:pt x="362639" y="331775"/>
                </a:lnTo>
                <a:lnTo>
                  <a:pt x="386686" y="293876"/>
                </a:lnTo>
                <a:lnTo>
                  <a:pt x="402010" y="250914"/>
                </a:lnTo>
                <a:lnTo>
                  <a:pt x="407390" y="204114"/>
                </a:lnTo>
                <a:lnTo>
                  <a:pt x="402010" y="157314"/>
                </a:lnTo>
                <a:lnTo>
                  <a:pt x="386686" y="114351"/>
                </a:lnTo>
                <a:lnTo>
                  <a:pt x="362639" y="76452"/>
                </a:lnTo>
                <a:lnTo>
                  <a:pt x="331093" y="44842"/>
                </a:lnTo>
                <a:lnTo>
                  <a:pt x="293270" y="20747"/>
                </a:lnTo>
                <a:lnTo>
                  <a:pt x="250392" y="5391"/>
                </a:lnTo>
                <a:lnTo>
                  <a:pt x="2036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02057" y="1780649"/>
            <a:ext cx="407670" cy="408305"/>
          </a:xfrm>
          <a:custGeom>
            <a:avLst/>
            <a:gdLst/>
            <a:ahLst/>
            <a:cxnLst/>
            <a:rect l="l" t="t" r="r" b="b"/>
            <a:pathLst>
              <a:path w="407670" h="408305">
                <a:moveTo>
                  <a:pt x="407390" y="204114"/>
                </a:moveTo>
                <a:lnTo>
                  <a:pt x="402010" y="157314"/>
                </a:lnTo>
                <a:lnTo>
                  <a:pt x="386686" y="114351"/>
                </a:lnTo>
                <a:lnTo>
                  <a:pt x="362639" y="76452"/>
                </a:lnTo>
                <a:lnTo>
                  <a:pt x="331093" y="44842"/>
                </a:lnTo>
                <a:lnTo>
                  <a:pt x="293270" y="20747"/>
                </a:lnTo>
                <a:lnTo>
                  <a:pt x="250392" y="5391"/>
                </a:lnTo>
                <a:lnTo>
                  <a:pt x="203682" y="0"/>
                </a:lnTo>
                <a:lnTo>
                  <a:pt x="156978" y="5391"/>
                </a:lnTo>
                <a:lnTo>
                  <a:pt x="114105" y="20747"/>
                </a:lnTo>
                <a:lnTo>
                  <a:pt x="76287" y="44842"/>
                </a:lnTo>
                <a:lnTo>
                  <a:pt x="44744" y="76452"/>
                </a:lnTo>
                <a:lnTo>
                  <a:pt x="20701" y="114351"/>
                </a:lnTo>
                <a:lnTo>
                  <a:pt x="5379" y="157314"/>
                </a:lnTo>
                <a:lnTo>
                  <a:pt x="0" y="204114"/>
                </a:lnTo>
                <a:lnTo>
                  <a:pt x="5379" y="250914"/>
                </a:lnTo>
                <a:lnTo>
                  <a:pt x="20701" y="293876"/>
                </a:lnTo>
                <a:lnTo>
                  <a:pt x="44744" y="331775"/>
                </a:lnTo>
                <a:lnTo>
                  <a:pt x="76287" y="363385"/>
                </a:lnTo>
                <a:lnTo>
                  <a:pt x="114105" y="387481"/>
                </a:lnTo>
                <a:lnTo>
                  <a:pt x="156978" y="402837"/>
                </a:lnTo>
                <a:lnTo>
                  <a:pt x="203682" y="408228"/>
                </a:lnTo>
                <a:lnTo>
                  <a:pt x="250392" y="402837"/>
                </a:lnTo>
                <a:lnTo>
                  <a:pt x="293270" y="387481"/>
                </a:lnTo>
                <a:lnTo>
                  <a:pt x="331093" y="363385"/>
                </a:lnTo>
                <a:lnTo>
                  <a:pt x="362639" y="331775"/>
                </a:lnTo>
                <a:lnTo>
                  <a:pt x="386686" y="293876"/>
                </a:lnTo>
                <a:lnTo>
                  <a:pt x="402010" y="250914"/>
                </a:lnTo>
                <a:lnTo>
                  <a:pt x="407390" y="204114"/>
                </a:lnTo>
              </a:path>
            </a:pathLst>
          </a:custGeom>
          <a:ln w="15621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7986" y="2007353"/>
            <a:ext cx="68580" cy="3175"/>
          </a:xfrm>
          <a:custGeom>
            <a:avLst/>
            <a:gdLst/>
            <a:ahLst/>
            <a:cxnLst/>
            <a:rect l="l" t="t" r="r" b="b"/>
            <a:pathLst>
              <a:path w="68579" h="3175">
                <a:moveTo>
                  <a:pt x="68529" y="12"/>
                </a:moveTo>
                <a:lnTo>
                  <a:pt x="60412" y="1193"/>
                </a:lnTo>
                <a:lnTo>
                  <a:pt x="51976" y="2057"/>
                </a:lnTo>
                <a:lnTo>
                  <a:pt x="43256" y="2588"/>
                </a:lnTo>
                <a:lnTo>
                  <a:pt x="34290" y="2768"/>
                </a:lnTo>
                <a:lnTo>
                  <a:pt x="25310" y="2587"/>
                </a:lnTo>
                <a:lnTo>
                  <a:pt x="16573" y="2055"/>
                </a:lnTo>
                <a:lnTo>
                  <a:pt x="8122" y="1188"/>
                </a:lnTo>
                <a:lnTo>
                  <a:pt x="0" y="0"/>
                </a:lnTo>
              </a:path>
            </a:pathLst>
          </a:custGeom>
          <a:ln w="25222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34907" y="1997293"/>
            <a:ext cx="99410" cy="82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83989" y="2167932"/>
            <a:ext cx="560070" cy="386080"/>
          </a:xfrm>
          <a:custGeom>
            <a:avLst/>
            <a:gdLst/>
            <a:ahLst/>
            <a:cxnLst/>
            <a:rect l="l" t="t" r="r" b="b"/>
            <a:pathLst>
              <a:path w="560070" h="386080">
                <a:moveTo>
                  <a:pt x="403644" y="0"/>
                </a:moveTo>
                <a:lnTo>
                  <a:pt x="156083" y="0"/>
                </a:lnTo>
                <a:lnTo>
                  <a:pt x="95264" y="7209"/>
                </a:lnTo>
                <a:lnTo>
                  <a:pt x="52712" y="27183"/>
                </a:lnTo>
                <a:lnTo>
                  <a:pt x="25168" y="57445"/>
                </a:lnTo>
                <a:lnTo>
                  <a:pt x="9373" y="95515"/>
                </a:lnTo>
                <a:lnTo>
                  <a:pt x="2070" y="138915"/>
                </a:lnTo>
                <a:lnTo>
                  <a:pt x="0" y="185165"/>
                </a:lnTo>
                <a:lnTo>
                  <a:pt x="0" y="366521"/>
                </a:lnTo>
                <a:lnTo>
                  <a:pt x="1498" y="373944"/>
                </a:lnTo>
                <a:lnTo>
                  <a:pt x="5583" y="380007"/>
                </a:lnTo>
                <a:lnTo>
                  <a:pt x="11642" y="384097"/>
                </a:lnTo>
                <a:lnTo>
                  <a:pt x="19062" y="385597"/>
                </a:lnTo>
                <a:lnTo>
                  <a:pt x="540689" y="385597"/>
                </a:lnTo>
                <a:lnTo>
                  <a:pt x="548115" y="384097"/>
                </a:lnTo>
                <a:lnTo>
                  <a:pt x="554174" y="380007"/>
                </a:lnTo>
                <a:lnTo>
                  <a:pt x="558256" y="373944"/>
                </a:lnTo>
                <a:lnTo>
                  <a:pt x="559752" y="366521"/>
                </a:lnTo>
                <a:lnTo>
                  <a:pt x="559752" y="185165"/>
                </a:lnTo>
                <a:lnTo>
                  <a:pt x="557674" y="138915"/>
                </a:lnTo>
                <a:lnTo>
                  <a:pt x="550361" y="95515"/>
                </a:lnTo>
                <a:lnTo>
                  <a:pt x="534557" y="57445"/>
                </a:lnTo>
                <a:lnTo>
                  <a:pt x="507007" y="27183"/>
                </a:lnTo>
                <a:lnTo>
                  <a:pt x="464454" y="7209"/>
                </a:lnTo>
                <a:lnTo>
                  <a:pt x="403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91985" y="1781112"/>
            <a:ext cx="344170" cy="344170"/>
          </a:xfrm>
          <a:custGeom>
            <a:avLst/>
            <a:gdLst/>
            <a:ahLst/>
            <a:cxnLst/>
            <a:rect l="l" t="t" r="r" b="b"/>
            <a:pathLst>
              <a:path w="344170" h="344169">
                <a:moveTo>
                  <a:pt x="171856" y="0"/>
                </a:moveTo>
                <a:lnTo>
                  <a:pt x="126168" y="6141"/>
                </a:lnTo>
                <a:lnTo>
                  <a:pt x="85114" y="23471"/>
                </a:lnTo>
                <a:lnTo>
                  <a:pt x="50333" y="50349"/>
                </a:lnTo>
                <a:lnTo>
                  <a:pt x="23462" y="85135"/>
                </a:lnTo>
                <a:lnTo>
                  <a:pt x="6138" y="126188"/>
                </a:lnTo>
                <a:lnTo>
                  <a:pt x="0" y="171869"/>
                </a:lnTo>
                <a:lnTo>
                  <a:pt x="6138" y="217555"/>
                </a:lnTo>
                <a:lnTo>
                  <a:pt x="23462" y="258615"/>
                </a:lnTo>
                <a:lnTo>
                  <a:pt x="50333" y="293406"/>
                </a:lnTo>
                <a:lnTo>
                  <a:pt x="85114" y="320288"/>
                </a:lnTo>
                <a:lnTo>
                  <a:pt x="126168" y="337621"/>
                </a:lnTo>
                <a:lnTo>
                  <a:pt x="171856" y="343763"/>
                </a:lnTo>
                <a:lnTo>
                  <a:pt x="217550" y="337621"/>
                </a:lnTo>
                <a:lnTo>
                  <a:pt x="258607" y="320288"/>
                </a:lnTo>
                <a:lnTo>
                  <a:pt x="293390" y="293406"/>
                </a:lnTo>
                <a:lnTo>
                  <a:pt x="320262" y="258615"/>
                </a:lnTo>
                <a:lnTo>
                  <a:pt x="337586" y="217555"/>
                </a:lnTo>
                <a:lnTo>
                  <a:pt x="343725" y="171869"/>
                </a:lnTo>
                <a:lnTo>
                  <a:pt x="337586" y="126188"/>
                </a:lnTo>
                <a:lnTo>
                  <a:pt x="320262" y="85135"/>
                </a:lnTo>
                <a:lnTo>
                  <a:pt x="293390" y="50349"/>
                </a:lnTo>
                <a:lnTo>
                  <a:pt x="258607" y="23471"/>
                </a:lnTo>
                <a:lnTo>
                  <a:pt x="217550" y="6141"/>
                </a:lnTo>
                <a:lnTo>
                  <a:pt x="171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83989" y="2167932"/>
            <a:ext cx="560070" cy="386080"/>
          </a:xfrm>
          <a:custGeom>
            <a:avLst/>
            <a:gdLst/>
            <a:ahLst/>
            <a:cxnLst/>
            <a:rect l="l" t="t" r="r" b="b"/>
            <a:pathLst>
              <a:path w="560070" h="386080">
                <a:moveTo>
                  <a:pt x="403644" y="0"/>
                </a:moveTo>
                <a:lnTo>
                  <a:pt x="156083" y="0"/>
                </a:lnTo>
                <a:lnTo>
                  <a:pt x="95264" y="7209"/>
                </a:lnTo>
                <a:lnTo>
                  <a:pt x="52712" y="27183"/>
                </a:lnTo>
                <a:lnTo>
                  <a:pt x="25168" y="57445"/>
                </a:lnTo>
                <a:lnTo>
                  <a:pt x="9373" y="95515"/>
                </a:lnTo>
                <a:lnTo>
                  <a:pt x="2070" y="138915"/>
                </a:lnTo>
                <a:lnTo>
                  <a:pt x="0" y="185165"/>
                </a:lnTo>
                <a:lnTo>
                  <a:pt x="0" y="366521"/>
                </a:lnTo>
                <a:lnTo>
                  <a:pt x="1498" y="373944"/>
                </a:lnTo>
                <a:lnTo>
                  <a:pt x="5583" y="380007"/>
                </a:lnTo>
                <a:lnTo>
                  <a:pt x="11642" y="384097"/>
                </a:lnTo>
                <a:lnTo>
                  <a:pt x="19062" y="385597"/>
                </a:lnTo>
                <a:lnTo>
                  <a:pt x="540689" y="385597"/>
                </a:lnTo>
                <a:lnTo>
                  <a:pt x="548115" y="384097"/>
                </a:lnTo>
                <a:lnTo>
                  <a:pt x="554174" y="380007"/>
                </a:lnTo>
                <a:lnTo>
                  <a:pt x="558256" y="373944"/>
                </a:lnTo>
                <a:lnTo>
                  <a:pt x="559752" y="366521"/>
                </a:lnTo>
                <a:lnTo>
                  <a:pt x="559752" y="185165"/>
                </a:lnTo>
                <a:lnTo>
                  <a:pt x="557674" y="138915"/>
                </a:lnTo>
                <a:lnTo>
                  <a:pt x="550361" y="95515"/>
                </a:lnTo>
                <a:lnTo>
                  <a:pt x="534557" y="57445"/>
                </a:lnTo>
                <a:lnTo>
                  <a:pt x="507007" y="27183"/>
                </a:lnTo>
                <a:lnTo>
                  <a:pt x="464454" y="7209"/>
                </a:lnTo>
                <a:lnTo>
                  <a:pt x="403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91985" y="1781112"/>
            <a:ext cx="344170" cy="344170"/>
          </a:xfrm>
          <a:custGeom>
            <a:avLst/>
            <a:gdLst/>
            <a:ahLst/>
            <a:cxnLst/>
            <a:rect l="l" t="t" r="r" b="b"/>
            <a:pathLst>
              <a:path w="344170" h="344169">
                <a:moveTo>
                  <a:pt x="171856" y="0"/>
                </a:moveTo>
                <a:lnTo>
                  <a:pt x="126168" y="6141"/>
                </a:lnTo>
                <a:lnTo>
                  <a:pt x="85114" y="23471"/>
                </a:lnTo>
                <a:lnTo>
                  <a:pt x="50333" y="50349"/>
                </a:lnTo>
                <a:lnTo>
                  <a:pt x="23462" y="85135"/>
                </a:lnTo>
                <a:lnTo>
                  <a:pt x="6138" y="126188"/>
                </a:lnTo>
                <a:lnTo>
                  <a:pt x="0" y="171869"/>
                </a:lnTo>
                <a:lnTo>
                  <a:pt x="6138" y="217555"/>
                </a:lnTo>
                <a:lnTo>
                  <a:pt x="23462" y="258615"/>
                </a:lnTo>
                <a:lnTo>
                  <a:pt x="50333" y="293406"/>
                </a:lnTo>
                <a:lnTo>
                  <a:pt x="85114" y="320288"/>
                </a:lnTo>
                <a:lnTo>
                  <a:pt x="126168" y="337621"/>
                </a:lnTo>
                <a:lnTo>
                  <a:pt x="171856" y="343763"/>
                </a:lnTo>
                <a:lnTo>
                  <a:pt x="217550" y="337621"/>
                </a:lnTo>
                <a:lnTo>
                  <a:pt x="258607" y="320288"/>
                </a:lnTo>
                <a:lnTo>
                  <a:pt x="293390" y="293406"/>
                </a:lnTo>
                <a:lnTo>
                  <a:pt x="320262" y="258615"/>
                </a:lnTo>
                <a:lnTo>
                  <a:pt x="337586" y="217555"/>
                </a:lnTo>
                <a:lnTo>
                  <a:pt x="343725" y="171869"/>
                </a:lnTo>
                <a:lnTo>
                  <a:pt x="337586" y="126188"/>
                </a:lnTo>
                <a:lnTo>
                  <a:pt x="320262" y="85135"/>
                </a:lnTo>
                <a:lnTo>
                  <a:pt x="293390" y="50349"/>
                </a:lnTo>
                <a:lnTo>
                  <a:pt x="258607" y="23471"/>
                </a:lnTo>
                <a:lnTo>
                  <a:pt x="217550" y="6141"/>
                </a:lnTo>
                <a:lnTo>
                  <a:pt x="171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74508" y="2233409"/>
            <a:ext cx="568325" cy="230504"/>
          </a:xfrm>
          <a:custGeom>
            <a:avLst/>
            <a:gdLst/>
            <a:ahLst/>
            <a:cxnLst/>
            <a:rect l="l" t="t" r="r" b="b"/>
            <a:pathLst>
              <a:path w="568325" h="230505">
                <a:moveTo>
                  <a:pt x="0" y="50007"/>
                </a:moveTo>
                <a:lnTo>
                  <a:pt x="60071" y="184907"/>
                </a:lnTo>
                <a:lnTo>
                  <a:pt x="66776" y="181948"/>
                </a:lnTo>
                <a:lnTo>
                  <a:pt x="88659" y="174491"/>
                </a:lnTo>
                <a:lnTo>
                  <a:pt x="111329" y="171135"/>
                </a:lnTo>
                <a:lnTo>
                  <a:pt x="134240" y="171916"/>
                </a:lnTo>
                <a:lnTo>
                  <a:pt x="156845" y="176868"/>
                </a:lnTo>
                <a:lnTo>
                  <a:pt x="311962" y="226017"/>
                </a:lnTo>
                <a:lnTo>
                  <a:pt x="329118" y="229791"/>
                </a:lnTo>
                <a:lnTo>
                  <a:pt x="380403" y="222169"/>
                </a:lnTo>
                <a:lnTo>
                  <a:pt x="550113" y="146604"/>
                </a:lnTo>
                <a:lnTo>
                  <a:pt x="568047" y="118348"/>
                </a:lnTo>
                <a:lnTo>
                  <a:pt x="565416" y="106599"/>
                </a:lnTo>
                <a:lnTo>
                  <a:pt x="558449" y="96799"/>
                </a:lnTo>
                <a:lnTo>
                  <a:pt x="548589" y="90633"/>
                </a:lnTo>
                <a:lnTo>
                  <a:pt x="537138" y="88598"/>
                </a:lnTo>
                <a:lnTo>
                  <a:pt x="525399" y="91193"/>
                </a:lnTo>
                <a:lnTo>
                  <a:pt x="402653" y="145867"/>
                </a:lnTo>
                <a:lnTo>
                  <a:pt x="397678" y="151826"/>
                </a:lnTo>
                <a:lnTo>
                  <a:pt x="391974" y="157081"/>
                </a:lnTo>
                <a:lnTo>
                  <a:pt x="385596" y="161583"/>
                </a:lnTo>
                <a:lnTo>
                  <a:pt x="378599" y="165285"/>
                </a:lnTo>
                <a:lnTo>
                  <a:pt x="367210" y="169133"/>
                </a:lnTo>
                <a:lnTo>
                  <a:pt x="355468" y="170651"/>
                </a:lnTo>
                <a:lnTo>
                  <a:pt x="343661" y="169836"/>
                </a:lnTo>
                <a:lnTo>
                  <a:pt x="332079" y="166682"/>
                </a:lnTo>
                <a:lnTo>
                  <a:pt x="212217" y="121191"/>
                </a:lnTo>
                <a:lnTo>
                  <a:pt x="223024" y="92692"/>
                </a:lnTo>
                <a:lnTo>
                  <a:pt x="342925" y="138158"/>
                </a:lnTo>
                <a:lnTo>
                  <a:pt x="350443" y="141041"/>
                </a:lnTo>
                <a:lnTo>
                  <a:pt x="358698" y="140787"/>
                </a:lnTo>
                <a:lnTo>
                  <a:pt x="366090" y="137460"/>
                </a:lnTo>
                <a:lnTo>
                  <a:pt x="373481" y="134145"/>
                </a:lnTo>
                <a:lnTo>
                  <a:pt x="379120" y="128163"/>
                </a:lnTo>
                <a:lnTo>
                  <a:pt x="381977" y="120594"/>
                </a:lnTo>
                <a:lnTo>
                  <a:pt x="383950" y="108681"/>
                </a:lnTo>
                <a:lnTo>
                  <a:pt x="381290" y="97345"/>
                </a:lnTo>
                <a:lnTo>
                  <a:pt x="165900" y="6192"/>
                </a:lnTo>
                <a:lnTo>
                  <a:pt x="128677" y="0"/>
                </a:lnTo>
                <a:lnTo>
                  <a:pt x="109909" y="2412"/>
                </a:lnTo>
                <a:lnTo>
                  <a:pt x="91922" y="8466"/>
                </a:lnTo>
                <a:lnTo>
                  <a:pt x="0" y="50007"/>
                </a:lnTo>
                <a:close/>
              </a:path>
            </a:pathLst>
          </a:custGeom>
          <a:ln w="152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54410" y="2218101"/>
            <a:ext cx="603885" cy="260985"/>
          </a:xfrm>
          <a:custGeom>
            <a:avLst/>
            <a:gdLst/>
            <a:ahLst/>
            <a:cxnLst/>
            <a:rect l="l" t="t" r="r" b="b"/>
            <a:pathLst>
              <a:path w="603885" h="260985">
                <a:moveTo>
                  <a:pt x="148312" y="0"/>
                </a:moveTo>
                <a:lnTo>
                  <a:pt x="126633" y="2813"/>
                </a:lnTo>
                <a:lnTo>
                  <a:pt x="105727" y="9877"/>
                </a:lnTo>
                <a:lnTo>
                  <a:pt x="0" y="57667"/>
                </a:lnTo>
                <a:lnTo>
                  <a:pt x="72402" y="220341"/>
                </a:lnTo>
                <a:lnTo>
                  <a:pt x="93052" y="211159"/>
                </a:lnTo>
                <a:lnTo>
                  <a:pt x="112329" y="204596"/>
                </a:lnTo>
                <a:lnTo>
                  <a:pt x="132299" y="201649"/>
                </a:lnTo>
                <a:lnTo>
                  <a:pt x="152463" y="202342"/>
                </a:lnTo>
                <a:lnTo>
                  <a:pt x="172326" y="206702"/>
                </a:lnTo>
                <a:lnTo>
                  <a:pt x="327444" y="255851"/>
                </a:lnTo>
                <a:lnTo>
                  <a:pt x="347307" y="260211"/>
                </a:lnTo>
                <a:lnTo>
                  <a:pt x="387424" y="257978"/>
                </a:lnTo>
                <a:lnTo>
                  <a:pt x="576389" y="175879"/>
                </a:lnTo>
                <a:lnTo>
                  <a:pt x="603423" y="133372"/>
                </a:lnTo>
                <a:lnTo>
                  <a:pt x="599478" y="115706"/>
                </a:lnTo>
                <a:lnTo>
                  <a:pt x="588992" y="100944"/>
                </a:lnTo>
                <a:lnTo>
                  <a:pt x="574178" y="91673"/>
                </a:lnTo>
                <a:lnTo>
                  <a:pt x="556971" y="88633"/>
                </a:lnTo>
                <a:lnTo>
                  <a:pt x="539305" y="92567"/>
                </a:lnTo>
                <a:lnTo>
                  <a:pt x="413588" y="148548"/>
                </a:lnTo>
                <a:lnTo>
                  <a:pt x="237705" y="122259"/>
                </a:lnTo>
                <a:lnTo>
                  <a:pt x="357568" y="167738"/>
                </a:lnTo>
                <a:lnTo>
                  <a:pt x="375435" y="170680"/>
                </a:lnTo>
                <a:lnTo>
                  <a:pt x="392442" y="166684"/>
                </a:lnTo>
                <a:lnTo>
                  <a:pt x="406706" y="156601"/>
                </a:lnTo>
                <a:lnTo>
                  <a:pt x="416382" y="141284"/>
                </a:lnTo>
                <a:lnTo>
                  <a:pt x="419322" y="123428"/>
                </a:lnTo>
                <a:lnTo>
                  <a:pt x="415323" y="106419"/>
                </a:lnTo>
                <a:lnTo>
                  <a:pt x="405239" y="92149"/>
                </a:lnTo>
                <a:lnTo>
                  <a:pt x="389928" y="82508"/>
                </a:lnTo>
                <a:lnTo>
                  <a:pt x="191439" y="7210"/>
                </a:lnTo>
                <a:lnTo>
                  <a:pt x="170126" y="1458"/>
                </a:lnTo>
                <a:lnTo>
                  <a:pt x="148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54410" y="2218101"/>
            <a:ext cx="603885" cy="260985"/>
          </a:xfrm>
          <a:custGeom>
            <a:avLst/>
            <a:gdLst/>
            <a:ahLst/>
            <a:cxnLst/>
            <a:rect l="l" t="t" r="r" b="b"/>
            <a:pathLst>
              <a:path w="603885" h="260985">
                <a:moveTo>
                  <a:pt x="148312" y="0"/>
                </a:moveTo>
                <a:lnTo>
                  <a:pt x="126633" y="2813"/>
                </a:lnTo>
                <a:lnTo>
                  <a:pt x="105727" y="9877"/>
                </a:lnTo>
                <a:lnTo>
                  <a:pt x="0" y="57667"/>
                </a:lnTo>
                <a:lnTo>
                  <a:pt x="72402" y="220341"/>
                </a:lnTo>
                <a:lnTo>
                  <a:pt x="93052" y="211159"/>
                </a:lnTo>
                <a:lnTo>
                  <a:pt x="112329" y="204596"/>
                </a:lnTo>
                <a:lnTo>
                  <a:pt x="132299" y="201649"/>
                </a:lnTo>
                <a:lnTo>
                  <a:pt x="152463" y="202342"/>
                </a:lnTo>
                <a:lnTo>
                  <a:pt x="172326" y="206702"/>
                </a:lnTo>
                <a:lnTo>
                  <a:pt x="327444" y="255851"/>
                </a:lnTo>
                <a:lnTo>
                  <a:pt x="347307" y="260211"/>
                </a:lnTo>
                <a:lnTo>
                  <a:pt x="387424" y="257978"/>
                </a:lnTo>
                <a:lnTo>
                  <a:pt x="576389" y="175879"/>
                </a:lnTo>
                <a:lnTo>
                  <a:pt x="603423" y="133372"/>
                </a:lnTo>
                <a:lnTo>
                  <a:pt x="599478" y="115706"/>
                </a:lnTo>
                <a:lnTo>
                  <a:pt x="588992" y="100944"/>
                </a:lnTo>
                <a:lnTo>
                  <a:pt x="574178" y="91673"/>
                </a:lnTo>
                <a:lnTo>
                  <a:pt x="556971" y="88633"/>
                </a:lnTo>
                <a:lnTo>
                  <a:pt x="539305" y="92567"/>
                </a:lnTo>
                <a:lnTo>
                  <a:pt x="413588" y="148548"/>
                </a:lnTo>
                <a:lnTo>
                  <a:pt x="237705" y="122259"/>
                </a:lnTo>
                <a:lnTo>
                  <a:pt x="357568" y="167738"/>
                </a:lnTo>
                <a:lnTo>
                  <a:pt x="375435" y="170680"/>
                </a:lnTo>
                <a:lnTo>
                  <a:pt x="392442" y="166684"/>
                </a:lnTo>
                <a:lnTo>
                  <a:pt x="406706" y="156601"/>
                </a:lnTo>
                <a:lnTo>
                  <a:pt x="416382" y="141284"/>
                </a:lnTo>
                <a:lnTo>
                  <a:pt x="419322" y="123428"/>
                </a:lnTo>
                <a:lnTo>
                  <a:pt x="415323" y="106419"/>
                </a:lnTo>
                <a:lnTo>
                  <a:pt x="405239" y="92149"/>
                </a:lnTo>
                <a:lnTo>
                  <a:pt x="389928" y="82508"/>
                </a:lnTo>
                <a:lnTo>
                  <a:pt x="191439" y="7210"/>
                </a:lnTo>
                <a:lnTo>
                  <a:pt x="170126" y="1458"/>
                </a:lnTo>
                <a:lnTo>
                  <a:pt x="148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54410" y="2218101"/>
            <a:ext cx="603885" cy="260985"/>
          </a:xfrm>
          <a:custGeom>
            <a:avLst/>
            <a:gdLst/>
            <a:ahLst/>
            <a:cxnLst/>
            <a:rect l="l" t="t" r="r" b="b"/>
            <a:pathLst>
              <a:path w="603885" h="260985">
                <a:moveTo>
                  <a:pt x="237705" y="122259"/>
                </a:moveTo>
                <a:lnTo>
                  <a:pt x="357568" y="167738"/>
                </a:lnTo>
                <a:lnTo>
                  <a:pt x="375435" y="170680"/>
                </a:lnTo>
                <a:lnTo>
                  <a:pt x="392442" y="166684"/>
                </a:lnTo>
                <a:lnTo>
                  <a:pt x="406706" y="156601"/>
                </a:lnTo>
                <a:lnTo>
                  <a:pt x="416344" y="141284"/>
                </a:lnTo>
                <a:lnTo>
                  <a:pt x="405239" y="92149"/>
                </a:lnTo>
                <a:lnTo>
                  <a:pt x="191439" y="7210"/>
                </a:lnTo>
                <a:lnTo>
                  <a:pt x="148312" y="0"/>
                </a:lnTo>
                <a:lnTo>
                  <a:pt x="126633" y="2813"/>
                </a:lnTo>
                <a:lnTo>
                  <a:pt x="105727" y="9877"/>
                </a:lnTo>
                <a:lnTo>
                  <a:pt x="0" y="57667"/>
                </a:lnTo>
                <a:lnTo>
                  <a:pt x="72402" y="220341"/>
                </a:lnTo>
                <a:lnTo>
                  <a:pt x="93052" y="211159"/>
                </a:lnTo>
                <a:lnTo>
                  <a:pt x="112329" y="204596"/>
                </a:lnTo>
                <a:lnTo>
                  <a:pt x="132299" y="201649"/>
                </a:lnTo>
                <a:lnTo>
                  <a:pt x="152463" y="202342"/>
                </a:lnTo>
                <a:lnTo>
                  <a:pt x="172326" y="206702"/>
                </a:lnTo>
                <a:lnTo>
                  <a:pt x="327444" y="255851"/>
                </a:lnTo>
                <a:lnTo>
                  <a:pt x="347307" y="260211"/>
                </a:lnTo>
                <a:lnTo>
                  <a:pt x="387424" y="257978"/>
                </a:lnTo>
                <a:lnTo>
                  <a:pt x="576389" y="175879"/>
                </a:lnTo>
                <a:lnTo>
                  <a:pt x="603423" y="133372"/>
                </a:lnTo>
                <a:lnTo>
                  <a:pt x="599478" y="115706"/>
                </a:lnTo>
                <a:lnTo>
                  <a:pt x="588992" y="100944"/>
                </a:lnTo>
                <a:lnTo>
                  <a:pt x="574178" y="91673"/>
                </a:lnTo>
                <a:lnTo>
                  <a:pt x="556971" y="88633"/>
                </a:lnTo>
                <a:lnTo>
                  <a:pt x="539305" y="92567"/>
                </a:lnTo>
                <a:lnTo>
                  <a:pt x="413588" y="148548"/>
                </a:lnTo>
              </a:path>
            </a:pathLst>
          </a:custGeom>
          <a:ln w="24663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54168" y="2245953"/>
            <a:ext cx="187960" cy="260350"/>
          </a:xfrm>
          <a:custGeom>
            <a:avLst/>
            <a:gdLst/>
            <a:ahLst/>
            <a:cxnLst/>
            <a:rect l="l" t="t" r="r" b="b"/>
            <a:pathLst>
              <a:path w="187960" h="260350">
                <a:moveTo>
                  <a:pt x="89496" y="0"/>
                </a:moveTo>
                <a:lnTo>
                  <a:pt x="0" y="39852"/>
                </a:lnTo>
                <a:lnTo>
                  <a:pt x="98209" y="260350"/>
                </a:lnTo>
                <a:lnTo>
                  <a:pt x="187655" y="220497"/>
                </a:lnTo>
                <a:lnTo>
                  <a:pt x="89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54168" y="2245953"/>
            <a:ext cx="187960" cy="260350"/>
          </a:xfrm>
          <a:custGeom>
            <a:avLst/>
            <a:gdLst/>
            <a:ahLst/>
            <a:cxnLst/>
            <a:rect l="l" t="t" r="r" b="b"/>
            <a:pathLst>
              <a:path w="187960" h="260350">
                <a:moveTo>
                  <a:pt x="187655" y="220497"/>
                </a:moveTo>
                <a:lnTo>
                  <a:pt x="89496" y="0"/>
                </a:lnTo>
                <a:lnTo>
                  <a:pt x="0" y="39852"/>
                </a:lnTo>
                <a:lnTo>
                  <a:pt x="98209" y="260350"/>
                </a:lnTo>
                <a:lnTo>
                  <a:pt x="187655" y="220497"/>
                </a:lnTo>
                <a:close/>
              </a:path>
            </a:pathLst>
          </a:custGeom>
          <a:ln w="15836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30620" y="2055959"/>
            <a:ext cx="223964" cy="223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15578" y="2168333"/>
            <a:ext cx="560705" cy="386080"/>
          </a:xfrm>
          <a:custGeom>
            <a:avLst/>
            <a:gdLst/>
            <a:ahLst/>
            <a:cxnLst/>
            <a:rect l="l" t="t" r="r" b="b"/>
            <a:pathLst>
              <a:path w="560704" h="386080">
                <a:moveTo>
                  <a:pt x="404050" y="0"/>
                </a:moveTo>
                <a:lnTo>
                  <a:pt x="156235" y="0"/>
                </a:lnTo>
                <a:lnTo>
                  <a:pt x="95360" y="7216"/>
                </a:lnTo>
                <a:lnTo>
                  <a:pt x="52766" y="27209"/>
                </a:lnTo>
                <a:lnTo>
                  <a:pt x="25192" y="57500"/>
                </a:lnTo>
                <a:lnTo>
                  <a:pt x="9379" y="95607"/>
                </a:lnTo>
                <a:lnTo>
                  <a:pt x="2068" y="139048"/>
                </a:lnTo>
                <a:lnTo>
                  <a:pt x="0" y="185343"/>
                </a:lnTo>
                <a:lnTo>
                  <a:pt x="0" y="366890"/>
                </a:lnTo>
                <a:lnTo>
                  <a:pt x="1499" y="374314"/>
                </a:lnTo>
                <a:lnTo>
                  <a:pt x="5589" y="380382"/>
                </a:lnTo>
                <a:lnTo>
                  <a:pt x="11653" y="384476"/>
                </a:lnTo>
                <a:lnTo>
                  <a:pt x="19075" y="385978"/>
                </a:lnTo>
                <a:lnTo>
                  <a:pt x="541235" y="385978"/>
                </a:lnTo>
                <a:lnTo>
                  <a:pt x="548668" y="384476"/>
                </a:lnTo>
                <a:lnTo>
                  <a:pt x="554731" y="380382"/>
                </a:lnTo>
                <a:lnTo>
                  <a:pt x="558814" y="374314"/>
                </a:lnTo>
                <a:lnTo>
                  <a:pt x="560311" y="366890"/>
                </a:lnTo>
                <a:lnTo>
                  <a:pt x="560311" y="185343"/>
                </a:lnTo>
                <a:lnTo>
                  <a:pt x="558236" y="139048"/>
                </a:lnTo>
                <a:lnTo>
                  <a:pt x="550919" y="95607"/>
                </a:lnTo>
                <a:lnTo>
                  <a:pt x="535101" y="57500"/>
                </a:lnTo>
                <a:lnTo>
                  <a:pt x="507523" y="27209"/>
                </a:lnTo>
                <a:lnTo>
                  <a:pt x="464926" y="7216"/>
                </a:lnTo>
                <a:lnTo>
                  <a:pt x="4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23688" y="1781111"/>
            <a:ext cx="344170" cy="344170"/>
          </a:xfrm>
          <a:custGeom>
            <a:avLst/>
            <a:gdLst/>
            <a:ahLst/>
            <a:cxnLst/>
            <a:rect l="l" t="t" r="r" b="b"/>
            <a:pathLst>
              <a:path w="344170" h="344169">
                <a:moveTo>
                  <a:pt x="172021" y="0"/>
                </a:moveTo>
                <a:lnTo>
                  <a:pt x="126290" y="6147"/>
                </a:lnTo>
                <a:lnTo>
                  <a:pt x="85197" y="23494"/>
                </a:lnTo>
                <a:lnTo>
                  <a:pt x="50382" y="50399"/>
                </a:lnTo>
                <a:lnTo>
                  <a:pt x="23485" y="85221"/>
                </a:lnTo>
                <a:lnTo>
                  <a:pt x="6144" y="126317"/>
                </a:lnTo>
                <a:lnTo>
                  <a:pt x="0" y="172046"/>
                </a:lnTo>
                <a:lnTo>
                  <a:pt x="6144" y="217781"/>
                </a:lnTo>
                <a:lnTo>
                  <a:pt x="23485" y="258881"/>
                </a:lnTo>
                <a:lnTo>
                  <a:pt x="50382" y="293704"/>
                </a:lnTo>
                <a:lnTo>
                  <a:pt x="85197" y="320611"/>
                </a:lnTo>
                <a:lnTo>
                  <a:pt x="126290" y="337959"/>
                </a:lnTo>
                <a:lnTo>
                  <a:pt x="172021" y="344106"/>
                </a:lnTo>
                <a:lnTo>
                  <a:pt x="217763" y="337959"/>
                </a:lnTo>
                <a:lnTo>
                  <a:pt x="258863" y="320611"/>
                </a:lnTo>
                <a:lnTo>
                  <a:pt x="293682" y="293704"/>
                </a:lnTo>
                <a:lnTo>
                  <a:pt x="320582" y="258881"/>
                </a:lnTo>
                <a:lnTo>
                  <a:pt x="337923" y="217781"/>
                </a:lnTo>
                <a:lnTo>
                  <a:pt x="344068" y="172046"/>
                </a:lnTo>
                <a:lnTo>
                  <a:pt x="337923" y="126317"/>
                </a:lnTo>
                <a:lnTo>
                  <a:pt x="320582" y="85221"/>
                </a:lnTo>
                <a:lnTo>
                  <a:pt x="293682" y="50399"/>
                </a:lnTo>
                <a:lnTo>
                  <a:pt x="258863" y="23494"/>
                </a:lnTo>
                <a:lnTo>
                  <a:pt x="217763" y="6147"/>
                </a:lnTo>
                <a:lnTo>
                  <a:pt x="172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31915" y="1868398"/>
            <a:ext cx="559435" cy="795020"/>
          </a:xfrm>
          <a:custGeom>
            <a:avLst/>
            <a:gdLst/>
            <a:ahLst/>
            <a:cxnLst/>
            <a:rect l="l" t="t" r="r" b="b"/>
            <a:pathLst>
              <a:path w="559435" h="795019">
                <a:moveTo>
                  <a:pt x="307473" y="0"/>
                </a:moveTo>
                <a:lnTo>
                  <a:pt x="301085" y="0"/>
                </a:lnTo>
                <a:lnTo>
                  <a:pt x="294722" y="1130"/>
                </a:lnTo>
                <a:lnTo>
                  <a:pt x="261486" y="24063"/>
                </a:lnTo>
                <a:lnTo>
                  <a:pt x="251720" y="58394"/>
                </a:lnTo>
                <a:lnTo>
                  <a:pt x="251720" y="99834"/>
                </a:lnTo>
                <a:lnTo>
                  <a:pt x="243197" y="91657"/>
                </a:lnTo>
                <a:lnTo>
                  <a:pt x="233097" y="85429"/>
                </a:lnTo>
                <a:lnTo>
                  <a:pt x="221732" y="81464"/>
                </a:lnTo>
                <a:lnTo>
                  <a:pt x="209416" y="80073"/>
                </a:lnTo>
                <a:lnTo>
                  <a:pt x="202355" y="80073"/>
                </a:lnTo>
                <a:lnTo>
                  <a:pt x="162958" y="105173"/>
                </a:lnTo>
                <a:lnTo>
                  <a:pt x="153752" y="493039"/>
                </a:lnTo>
                <a:lnTo>
                  <a:pt x="100387" y="427583"/>
                </a:lnTo>
                <a:lnTo>
                  <a:pt x="90702" y="417631"/>
                </a:lnTo>
                <a:lnTo>
                  <a:pt x="80099" y="410495"/>
                </a:lnTo>
                <a:lnTo>
                  <a:pt x="68619" y="406198"/>
                </a:lnTo>
                <a:lnTo>
                  <a:pt x="56305" y="404761"/>
                </a:lnTo>
                <a:lnTo>
                  <a:pt x="53435" y="404761"/>
                </a:lnTo>
                <a:lnTo>
                  <a:pt x="10448" y="427320"/>
                </a:lnTo>
                <a:lnTo>
                  <a:pt x="0" y="454661"/>
                </a:lnTo>
                <a:lnTo>
                  <a:pt x="573" y="469418"/>
                </a:lnTo>
                <a:lnTo>
                  <a:pt x="5044" y="483730"/>
                </a:lnTo>
                <a:lnTo>
                  <a:pt x="13303" y="496950"/>
                </a:lnTo>
                <a:lnTo>
                  <a:pt x="148126" y="662000"/>
                </a:lnTo>
                <a:lnTo>
                  <a:pt x="169376" y="688410"/>
                </a:lnTo>
                <a:lnTo>
                  <a:pt x="199866" y="722134"/>
                </a:lnTo>
                <a:lnTo>
                  <a:pt x="241999" y="758686"/>
                </a:lnTo>
                <a:lnTo>
                  <a:pt x="284767" y="780765"/>
                </a:lnTo>
                <a:lnTo>
                  <a:pt x="325480" y="791627"/>
                </a:lnTo>
                <a:lnTo>
                  <a:pt x="361461" y="794524"/>
                </a:lnTo>
                <a:lnTo>
                  <a:pt x="400451" y="791201"/>
                </a:lnTo>
                <a:lnTo>
                  <a:pt x="437989" y="781523"/>
                </a:lnTo>
                <a:lnTo>
                  <a:pt x="472859" y="765896"/>
                </a:lnTo>
                <a:lnTo>
                  <a:pt x="528570" y="717753"/>
                </a:lnTo>
                <a:lnTo>
                  <a:pt x="555779" y="649764"/>
                </a:lnTo>
                <a:lnTo>
                  <a:pt x="559035" y="606780"/>
                </a:lnTo>
                <a:lnTo>
                  <a:pt x="558612" y="560116"/>
                </a:lnTo>
                <a:lnTo>
                  <a:pt x="558460" y="513341"/>
                </a:lnTo>
                <a:lnTo>
                  <a:pt x="558641" y="205498"/>
                </a:lnTo>
                <a:lnTo>
                  <a:pt x="542482" y="164844"/>
                </a:lnTo>
                <a:lnTo>
                  <a:pt x="503282" y="148259"/>
                </a:lnTo>
                <a:lnTo>
                  <a:pt x="499078" y="148259"/>
                </a:lnTo>
                <a:lnTo>
                  <a:pt x="460813" y="167424"/>
                </a:lnTo>
                <a:lnTo>
                  <a:pt x="460504" y="123470"/>
                </a:lnTo>
                <a:lnTo>
                  <a:pt x="445622" y="75823"/>
                </a:lnTo>
                <a:lnTo>
                  <a:pt x="410203" y="58966"/>
                </a:lnTo>
                <a:lnTo>
                  <a:pt x="405123" y="58800"/>
                </a:lnTo>
                <a:lnTo>
                  <a:pt x="392593" y="60139"/>
                </a:lnTo>
                <a:lnTo>
                  <a:pt x="381187" y="63985"/>
                </a:lnTo>
                <a:lnTo>
                  <a:pt x="371148" y="70084"/>
                </a:lnTo>
                <a:lnTo>
                  <a:pt x="362718" y="78181"/>
                </a:lnTo>
                <a:lnTo>
                  <a:pt x="362616" y="56349"/>
                </a:lnTo>
                <a:lnTo>
                  <a:pt x="358222" y="34220"/>
                </a:lnTo>
                <a:lnTo>
                  <a:pt x="346475" y="16330"/>
                </a:lnTo>
                <a:lnTo>
                  <a:pt x="329012" y="4363"/>
                </a:lnTo>
                <a:lnTo>
                  <a:pt x="3074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18744" y="1855179"/>
            <a:ext cx="585470" cy="821055"/>
          </a:xfrm>
          <a:custGeom>
            <a:avLst/>
            <a:gdLst/>
            <a:ahLst/>
            <a:cxnLst/>
            <a:rect l="l" t="t" r="r" b="b"/>
            <a:pathLst>
              <a:path w="585470" h="821055">
                <a:moveTo>
                  <a:pt x="69478" y="404761"/>
                </a:moveTo>
                <a:lnTo>
                  <a:pt x="65884" y="404761"/>
                </a:lnTo>
                <a:lnTo>
                  <a:pt x="62213" y="405053"/>
                </a:lnTo>
                <a:lnTo>
                  <a:pt x="25304" y="419935"/>
                </a:lnTo>
                <a:lnTo>
                  <a:pt x="0" y="466551"/>
                </a:lnTo>
                <a:lnTo>
                  <a:pt x="661" y="484722"/>
                </a:lnTo>
                <a:lnTo>
                  <a:pt x="6112" y="502305"/>
                </a:lnTo>
                <a:lnTo>
                  <a:pt x="16214" y="518502"/>
                </a:lnTo>
                <a:lnTo>
                  <a:pt x="33810" y="540131"/>
                </a:lnTo>
                <a:lnTo>
                  <a:pt x="155000" y="688390"/>
                </a:lnTo>
                <a:lnTo>
                  <a:pt x="172334" y="710022"/>
                </a:lnTo>
                <a:lnTo>
                  <a:pt x="203933" y="744994"/>
                </a:lnTo>
                <a:lnTo>
                  <a:pt x="248455" y="783343"/>
                </a:lnTo>
                <a:lnTo>
                  <a:pt x="293631" y="806516"/>
                </a:lnTo>
                <a:lnTo>
                  <a:pt x="336633" y="817921"/>
                </a:lnTo>
                <a:lnTo>
                  <a:pt x="374633" y="820966"/>
                </a:lnTo>
                <a:lnTo>
                  <a:pt x="415891" y="817447"/>
                </a:lnTo>
                <a:lnTo>
                  <a:pt x="455613" y="807199"/>
                </a:lnTo>
                <a:lnTo>
                  <a:pt x="483910" y="794524"/>
                </a:lnTo>
                <a:lnTo>
                  <a:pt x="374633" y="794524"/>
                </a:lnTo>
                <a:lnTo>
                  <a:pt x="335074" y="790737"/>
                </a:lnTo>
                <a:lnTo>
                  <a:pt x="295752" y="778751"/>
                </a:lnTo>
                <a:lnTo>
                  <a:pt x="257913" y="757630"/>
                </a:lnTo>
                <a:lnTo>
                  <a:pt x="222805" y="726440"/>
                </a:lnTo>
                <a:lnTo>
                  <a:pt x="196286" y="697528"/>
                </a:lnTo>
                <a:lnTo>
                  <a:pt x="171510" y="666826"/>
                </a:lnTo>
                <a:lnTo>
                  <a:pt x="67823" y="540029"/>
                </a:lnTo>
                <a:lnTo>
                  <a:pt x="36737" y="501827"/>
                </a:lnTo>
                <a:lnTo>
                  <a:pt x="26756" y="480221"/>
                </a:lnTo>
                <a:lnTo>
                  <a:pt x="28738" y="458630"/>
                </a:lnTo>
                <a:lnTo>
                  <a:pt x="41190" y="441118"/>
                </a:lnTo>
                <a:lnTo>
                  <a:pt x="62620" y="431749"/>
                </a:lnTo>
                <a:lnTo>
                  <a:pt x="64969" y="431380"/>
                </a:lnTo>
                <a:lnTo>
                  <a:pt x="67255" y="431203"/>
                </a:lnTo>
                <a:lnTo>
                  <a:pt x="122524" y="431203"/>
                </a:lnTo>
                <a:lnTo>
                  <a:pt x="109535" y="418483"/>
                </a:lnTo>
                <a:lnTo>
                  <a:pt x="95130" y="410030"/>
                </a:lnTo>
                <a:lnTo>
                  <a:pt x="81485" y="405871"/>
                </a:lnTo>
                <a:lnTo>
                  <a:pt x="69478" y="404761"/>
                </a:lnTo>
                <a:close/>
              </a:path>
              <a:path w="585470" h="821055">
                <a:moveTo>
                  <a:pt x="568962" y="174701"/>
                </a:moveTo>
                <a:lnTo>
                  <a:pt x="516454" y="174701"/>
                </a:lnTo>
                <a:lnTo>
                  <a:pt x="532834" y="177979"/>
                </a:lnTo>
                <a:lnTo>
                  <a:pt x="546196" y="187120"/>
                </a:lnTo>
                <a:lnTo>
                  <a:pt x="555222" y="201077"/>
                </a:lnTo>
                <a:lnTo>
                  <a:pt x="558593" y="218808"/>
                </a:lnTo>
                <a:lnTo>
                  <a:pt x="558703" y="340410"/>
                </a:lnTo>
                <a:lnTo>
                  <a:pt x="558592" y="418483"/>
                </a:lnTo>
                <a:lnTo>
                  <a:pt x="558472" y="539838"/>
                </a:lnTo>
                <a:lnTo>
                  <a:pt x="558592" y="573370"/>
                </a:lnTo>
                <a:lnTo>
                  <a:pt x="558999" y="620179"/>
                </a:lnTo>
                <a:lnTo>
                  <a:pt x="555562" y="662779"/>
                </a:lnTo>
                <a:lnTo>
                  <a:pt x="529665" y="725083"/>
                </a:lnTo>
                <a:lnTo>
                  <a:pt x="480484" y="767028"/>
                </a:lnTo>
                <a:lnTo>
                  <a:pt x="412476" y="791172"/>
                </a:lnTo>
                <a:lnTo>
                  <a:pt x="374633" y="794524"/>
                </a:lnTo>
                <a:lnTo>
                  <a:pt x="483910" y="794524"/>
                </a:lnTo>
                <a:lnTo>
                  <a:pt x="525192" y="768362"/>
                </a:lnTo>
                <a:lnTo>
                  <a:pt x="552244" y="738874"/>
                </a:lnTo>
                <a:lnTo>
                  <a:pt x="570861" y="705013"/>
                </a:lnTo>
                <a:lnTo>
                  <a:pt x="581839" y="665663"/>
                </a:lnTo>
                <a:lnTo>
                  <a:pt x="585441" y="620179"/>
                </a:lnTo>
                <a:lnTo>
                  <a:pt x="585116" y="584427"/>
                </a:lnTo>
                <a:lnTo>
                  <a:pt x="584995" y="567212"/>
                </a:lnTo>
                <a:lnTo>
                  <a:pt x="584877" y="531723"/>
                </a:lnTo>
                <a:lnTo>
                  <a:pt x="584995" y="431203"/>
                </a:lnTo>
                <a:lnTo>
                  <a:pt x="585117" y="355333"/>
                </a:lnTo>
                <a:lnTo>
                  <a:pt x="585047" y="218668"/>
                </a:lnTo>
                <a:lnTo>
                  <a:pt x="579616" y="191007"/>
                </a:lnTo>
                <a:lnTo>
                  <a:pt x="568962" y="174701"/>
                </a:lnTo>
                <a:close/>
              </a:path>
              <a:path w="585470" h="821055">
                <a:moveTo>
                  <a:pt x="122524" y="431203"/>
                </a:moveTo>
                <a:lnTo>
                  <a:pt x="69478" y="431203"/>
                </a:lnTo>
                <a:lnTo>
                  <a:pt x="79230" y="432429"/>
                </a:lnTo>
                <a:lnTo>
                  <a:pt x="88082" y="435968"/>
                </a:lnTo>
                <a:lnTo>
                  <a:pt x="96083" y="441607"/>
                </a:lnTo>
                <a:lnTo>
                  <a:pt x="103285" y="449135"/>
                </a:lnTo>
                <a:lnTo>
                  <a:pt x="173707" y="535432"/>
                </a:lnTo>
                <a:lnTo>
                  <a:pt x="177885" y="539838"/>
                </a:lnTo>
                <a:lnTo>
                  <a:pt x="178253" y="540131"/>
                </a:lnTo>
                <a:lnTo>
                  <a:pt x="178901" y="540131"/>
                </a:lnTo>
                <a:lnTo>
                  <a:pt x="179257" y="540029"/>
                </a:lnTo>
                <a:lnTo>
                  <a:pt x="179536" y="539838"/>
                </a:lnTo>
                <a:lnTo>
                  <a:pt x="179822" y="535432"/>
                </a:lnTo>
                <a:lnTo>
                  <a:pt x="180158" y="531723"/>
                </a:lnTo>
                <a:lnTo>
                  <a:pt x="180167" y="469201"/>
                </a:lnTo>
                <a:lnTo>
                  <a:pt x="153730" y="469201"/>
                </a:lnTo>
                <a:lnTo>
                  <a:pt x="123777" y="432429"/>
                </a:lnTo>
                <a:lnTo>
                  <a:pt x="122524" y="431203"/>
                </a:lnTo>
                <a:close/>
              </a:path>
              <a:path w="585470" h="821055">
                <a:moveTo>
                  <a:pt x="222589" y="80073"/>
                </a:moveTo>
                <a:lnTo>
                  <a:pt x="178665" y="95708"/>
                </a:lnTo>
                <a:lnTo>
                  <a:pt x="156662" y="130016"/>
                </a:lnTo>
                <a:lnTo>
                  <a:pt x="153730" y="469201"/>
                </a:lnTo>
                <a:lnTo>
                  <a:pt x="180167" y="469201"/>
                </a:lnTo>
                <a:lnTo>
                  <a:pt x="180209" y="152463"/>
                </a:lnTo>
                <a:lnTo>
                  <a:pt x="181957" y="137888"/>
                </a:lnTo>
                <a:lnTo>
                  <a:pt x="212048" y="107492"/>
                </a:lnTo>
                <a:lnTo>
                  <a:pt x="217382" y="106514"/>
                </a:lnTo>
                <a:lnTo>
                  <a:pt x="278109" y="106514"/>
                </a:lnTo>
                <a:lnTo>
                  <a:pt x="278112" y="86588"/>
                </a:lnTo>
                <a:lnTo>
                  <a:pt x="251672" y="86588"/>
                </a:lnTo>
                <a:lnTo>
                  <a:pt x="244853" y="83807"/>
                </a:lnTo>
                <a:lnTo>
                  <a:pt x="237702" y="81764"/>
                </a:lnTo>
                <a:lnTo>
                  <a:pt x="230266" y="80503"/>
                </a:lnTo>
                <a:lnTo>
                  <a:pt x="222589" y="80073"/>
                </a:lnTo>
                <a:close/>
              </a:path>
              <a:path w="585470" h="821055">
                <a:moveTo>
                  <a:pt x="373101" y="26454"/>
                </a:moveTo>
                <a:lnTo>
                  <a:pt x="320646" y="26454"/>
                </a:lnTo>
                <a:lnTo>
                  <a:pt x="336622" y="29675"/>
                </a:lnTo>
                <a:lnTo>
                  <a:pt x="349940" y="38646"/>
                </a:lnTo>
                <a:lnTo>
                  <a:pt x="359088" y="52321"/>
                </a:lnTo>
                <a:lnTo>
                  <a:pt x="362556" y="69659"/>
                </a:lnTo>
                <a:lnTo>
                  <a:pt x="362648" y="373481"/>
                </a:lnTo>
                <a:lnTo>
                  <a:pt x="362775" y="379399"/>
                </a:lnTo>
                <a:lnTo>
                  <a:pt x="363661" y="383235"/>
                </a:lnTo>
                <a:lnTo>
                  <a:pt x="369274" y="383273"/>
                </a:lnTo>
                <a:lnTo>
                  <a:pt x="374887" y="383273"/>
                </a:lnTo>
                <a:lnTo>
                  <a:pt x="375856" y="379399"/>
                </a:lnTo>
                <a:lnTo>
                  <a:pt x="375916" y="129057"/>
                </a:lnTo>
                <a:lnTo>
                  <a:pt x="379191" y="111409"/>
                </a:lnTo>
                <a:lnTo>
                  <a:pt x="388132" y="97548"/>
                </a:lnTo>
                <a:lnTo>
                  <a:pt x="401557" y="88488"/>
                </a:lnTo>
                <a:lnTo>
                  <a:pt x="418283" y="85242"/>
                </a:lnTo>
                <a:lnTo>
                  <a:pt x="471901" y="85242"/>
                </a:lnTo>
                <a:lnTo>
                  <a:pt x="468438" y="80073"/>
                </a:lnTo>
                <a:lnTo>
                  <a:pt x="450101" y="66327"/>
                </a:lnTo>
                <a:lnTo>
                  <a:pt x="446124" y="65100"/>
                </a:lnTo>
                <a:lnTo>
                  <a:pt x="388845" y="65100"/>
                </a:lnTo>
                <a:lnTo>
                  <a:pt x="382334" y="39385"/>
                </a:lnTo>
                <a:lnTo>
                  <a:pt x="373101" y="26454"/>
                </a:lnTo>
                <a:close/>
              </a:path>
              <a:path w="585470" h="821055">
                <a:moveTo>
                  <a:pt x="278109" y="106514"/>
                </a:moveTo>
                <a:lnTo>
                  <a:pt x="222589" y="106514"/>
                </a:lnTo>
                <a:lnTo>
                  <a:pt x="238441" y="109625"/>
                </a:lnTo>
                <a:lnTo>
                  <a:pt x="251815" y="118275"/>
                </a:lnTo>
                <a:lnTo>
                  <a:pt x="261097" y="131439"/>
                </a:lnTo>
                <a:lnTo>
                  <a:pt x="264677" y="148094"/>
                </a:lnTo>
                <a:lnTo>
                  <a:pt x="264705" y="152463"/>
                </a:lnTo>
                <a:lnTo>
                  <a:pt x="264829" y="374421"/>
                </a:lnTo>
                <a:lnTo>
                  <a:pt x="264309" y="376961"/>
                </a:lnTo>
                <a:lnTo>
                  <a:pt x="266926" y="380403"/>
                </a:lnTo>
                <a:lnTo>
                  <a:pt x="269503" y="382803"/>
                </a:lnTo>
                <a:lnTo>
                  <a:pt x="271840" y="382981"/>
                </a:lnTo>
                <a:lnTo>
                  <a:pt x="273808" y="382981"/>
                </a:lnTo>
                <a:lnTo>
                  <a:pt x="276595" y="380390"/>
                </a:lnTo>
                <a:lnTo>
                  <a:pt x="278583" y="376047"/>
                </a:lnTo>
                <a:lnTo>
                  <a:pt x="278158" y="373481"/>
                </a:lnTo>
                <a:lnTo>
                  <a:pt x="278109" y="106514"/>
                </a:lnTo>
                <a:close/>
              </a:path>
              <a:path w="585470" h="821055">
                <a:moveTo>
                  <a:pt x="471901" y="85242"/>
                </a:moveTo>
                <a:lnTo>
                  <a:pt x="420265" y="85242"/>
                </a:lnTo>
                <a:lnTo>
                  <a:pt x="422297" y="85356"/>
                </a:lnTo>
                <a:lnTo>
                  <a:pt x="424354" y="85623"/>
                </a:lnTo>
                <a:lnTo>
                  <a:pt x="456647" y="108978"/>
                </a:lnTo>
                <a:lnTo>
                  <a:pt x="460739" y="377748"/>
                </a:lnTo>
                <a:lnTo>
                  <a:pt x="463826" y="379336"/>
                </a:lnTo>
                <a:lnTo>
                  <a:pt x="467521" y="379399"/>
                </a:lnTo>
                <a:lnTo>
                  <a:pt x="472106" y="379336"/>
                </a:lnTo>
                <a:lnTo>
                  <a:pt x="473605" y="373481"/>
                </a:lnTo>
                <a:lnTo>
                  <a:pt x="473668" y="220167"/>
                </a:lnTo>
                <a:lnTo>
                  <a:pt x="476038" y="204264"/>
                </a:lnTo>
                <a:lnTo>
                  <a:pt x="506574" y="175780"/>
                </a:lnTo>
                <a:lnTo>
                  <a:pt x="513241" y="174701"/>
                </a:lnTo>
                <a:lnTo>
                  <a:pt x="568962" y="174701"/>
                </a:lnTo>
                <a:lnTo>
                  <a:pt x="565010" y="168651"/>
                </a:lnTo>
                <a:lnTo>
                  <a:pt x="544489" y="154533"/>
                </a:lnTo>
                <a:lnTo>
                  <a:pt x="487168" y="154533"/>
                </a:lnTo>
                <a:lnTo>
                  <a:pt x="487081" y="146265"/>
                </a:lnTo>
                <a:lnTo>
                  <a:pt x="486923" y="137888"/>
                </a:lnTo>
                <a:lnTo>
                  <a:pt x="486668" y="129057"/>
                </a:lnTo>
                <a:lnTo>
                  <a:pt x="486368" y="121348"/>
                </a:lnTo>
                <a:lnTo>
                  <a:pt x="481081" y="98990"/>
                </a:lnTo>
                <a:lnTo>
                  <a:pt x="471901" y="85242"/>
                </a:lnTo>
                <a:close/>
              </a:path>
              <a:path w="585470" h="821055">
                <a:moveTo>
                  <a:pt x="516454" y="148247"/>
                </a:moveTo>
                <a:lnTo>
                  <a:pt x="511298" y="148247"/>
                </a:lnTo>
                <a:lnTo>
                  <a:pt x="506066" y="148818"/>
                </a:lnTo>
                <a:lnTo>
                  <a:pt x="496084" y="151015"/>
                </a:lnTo>
                <a:lnTo>
                  <a:pt x="491499" y="152565"/>
                </a:lnTo>
                <a:lnTo>
                  <a:pt x="487168" y="154533"/>
                </a:lnTo>
                <a:lnTo>
                  <a:pt x="544489" y="154533"/>
                </a:lnTo>
                <a:lnTo>
                  <a:pt x="543274" y="153697"/>
                </a:lnTo>
                <a:lnTo>
                  <a:pt x="516454" y="148247"/>
                </a:lnTo>
                <a:close/>
              </a:path>
              <a:path w="585470" h="821055">
                <a:moveTo>
                  <a:pt x="320646" y="0"/>
                </a:moveTo>
                <a:lnTo>
                  <a:pt x="312746" y="0"/>
                </a:lnTo>
                <a:lnTo>
                  <a:pt x="304885" y="1371"/>
                </a:lnTo>
                <a:lnTo>
                  <a:pt x="263934" y="29721"/>
                </a:lnTo>
                <a:lnTo>
                  <a:pt x="251672" y="71628"/>
                </a:lnTo>
                <a:lnTo>
                  <a:pt x="251672" y="86588"/>
                </a:lnTo>
                <a:lnTo>
                  <a:pt x="278112" y="86588"/>
                </a:lnTo>
                <a:lnTo>
                  <a:pt x="278113" y="71628"/>
                </a:lnTo>
                <a:lnTo>
                  <a:pt x="280014" y="57108"/>
                </a:lnTo>
                <a:lnTo>
                  <a:pt x="306168" y="28994"/>
                </a:lnTo>
                <a:lnTo>
                  <a:pt x="315896" y="26454"/>
                </a:lnTo>
                <a:lnTo>
                  <a:pt x="373101" y="26454"/>
                </a:lnTo>
                <a:lnTo>
                  <a:pt x="367590" y="18734"/>
                </a:lnTo>
                <a:lnTo>
                  <a:pt x="346423" y="4990"/>
                </a:lnTo>
                <a:lnTo>
                  <a:pt x="320646" y="0"/>
                </a:lnTo>
                <a:close/>
              </a:path>
              <a:path w="585470" h="821055">
                <a:moveTo>
                  <a:pt x="421369" y="58801"/>
                </a:moveTo>
                <a:lnTo>
                  <a:pt x="418283" y="58801"/>
                </a:lnTo>
                <a:lnTo>
                  <a:pt x="410431" y="59213"/>
                </a:lnTo>
                <a:lnTo>
                  <a:pt x="402883" y="60426"/>
                </a:lnTo>
                <a:lnTo>
                  <a:pt x="395675" y="62401"/>
                </a:lnTo>
                <a:lnTo>
                  <a:pt x="388845" y="65100"/>
                </a:lnTo>
                <a:lnTo>
                  <a:pt x="446124" y="65100"/>
                </a:lnTo>
                <a:lnTo>
                  <a:pt x="427605" y="59385"/>
                </a:lnTo>
                <a:lnTo>
                  <a:pt x="424506" y="58991"/>
                </a:lnTo>
                <a:lnTo>
                  <a:pt x="421369" y="58801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86446" y="2353619"/>
            <a:ext cx="188882" cy="100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995982" y="1258114"/>
            <a:ext cx="1111885" cy="271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leads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30666" y="1194790"/>
            <a:ext cx="708025" cy="40005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635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6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86%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179700" y="1603609"/>
            <a:ext cx="1966595" cy="10007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47320" marR="139700" indent="64769" algn="just">
              <a:lnSpc>
                <a:spcPts val="1540"/>
              </a:lnSpc>
              <a:spcBef>
                <a:spcPts val="145"/>
              </a:spcBef>
            </a:pP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agree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employers 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50" b="1" spc="20" dirty="0">
                <a:solidFill>
                  <a:srgbClr val="FFFFFF"/>
                </a:solidFill>
                <a:latin typeface="Arial"/>
                <a:cs typeface="Arial"/>
              </a:rPr>
              <a:t>duty 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50" b="1" spc="20" dirty="0">
                <a:solidFill>
                  <a:srgbClr val="FFFFFF"/>
                </a:solidFill>
                <a:latin typeface="Arial"/>
                <a:cs typeface="Arial"/>
              </a:rPr>
              <a:t>care  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50" b="1" spc="2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45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2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endParaRPr sz="1450">
              <a:latin typeface="Arial"/>
              <a:cs typeface="Arial"/>
            </a:endParaRPr>
          </a:p>
          <a:p>
            <a:pPr algn="ctr">
              <a:lnSpc>
                <a:spcPts val="1465"/>
              </a:lnSpc>
            </a:pP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employees on 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2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issue</a:t>
            </a: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50" spc="30" dirty="0">
                <a:solidFill>
                  <a:srgbClr val="FFFFFF"/>
                </a:solidFill>
                <a:latin typeface="Arial"/>
                <a:cs typeface="Arial"/>
              </a:rPr>
              <a:t>domestic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abuse</a:t>
            </a:r>
            <a:r>
              <a:rPr sz="12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22" baseline="33333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25" baseline="33333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056139" y="5177749"/>
            <a:ext cx="171196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5"/>
              </a:spcBef>
            </a:pP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employers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said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that it 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caused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quality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518088" y="6018869"/>
            <a:ext cx="1094740" cy="3987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said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led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absenteeism</a:t>
            </a:r>
            <a:r>
              <a:rPr sz="12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22" baseline="31746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50" baseline="31746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326439" y="5213680"/>
            <a:ext cx="653415" cy="3695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850" b="1" spc="-5" dirty="0">
                <a:solidFill>
                  <a:srgbClr val="E5007D"/>
                </a:solidFill>
                <a:latin typeface="Arial"/>
                <a:cs typeface="Arial"/>
              </a:rPr>
              <a:t>54%</a:t>
            </a:r>
            <a:endParaRPr sz="18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11693" y="6034532"/>
            <a:ext cx="653415" cy="3695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850" b="1" spc="-5" dirty="0">
                <a:solidFill>
                  <a:srgbClr val="E5007D"/>
                </a:solidFill>
                <a:latin typeface="Arial"/>
                <a:cs typeface="Arial"/>
              </a:rPr>
              <a:t>56%</a:t>
            </a:r>
            <a:endParaRPr sz="18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454465" y="6112226"/>
            <a:ext cx="29337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485659" y="5665558"/>
            <a:ext cx="2117090" cy="3270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239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570"/>
              </a:spcBef>
            </a:pP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employee’s 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work to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suffer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114993" y="3859418"/>
            <a:ext cx="1640205" cy="81597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07010" marR="30480" indent="-169545">
              <a:lnSpc>
                <a:spcPts val="1610"/>
              </a:lnSpc>
              <a:spcBef>
                <a:spcPts val="1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organisations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specific policy  or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guidelines</a:t>
            </a:r>
            <a:endParaRPr sz="140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  <a:spcBef>
                <a:spcPts val="4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issue</a:t>
            </a:r>
            <a:r>
              <a:rPr sz="1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15" baseline="33333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25" baseline="33333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434359" y="3536167"/>
            <a:ext cx="37084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50303" y="3432898"/>
            <a:ext cx="572770" cy="4044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953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90"/>
              </a:spcBef>
            </a:pPr>
            <a:r>
              <a:rPr sz="2000" b="1" spc="15" dirty="0">
                <a:solidFill>
                  <a:srgbClr val="E5007D"/>
                </a:solidFill>
                <a:latin typeface="Arial"/>
                <a:cs typeface="Arial"/>
              </a:rPr>
              <a:t>5%</a:t>
            </a:r>
            <a:endParaRPr sz="2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379632" y="6724005"/>
            <a:ext cx="1849120" cy="149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i="1" spc="5" dirty="0">
                <a:solidFill>
                  <a:srgbClr val="FFFFFF"/>
                </a:solidFill>
                <a:latin typeface="Arial"/>
                <a:cs typeface="Arial"/>
              </a:rPr>
              <a:t>*within </a:t>
            </a:r>
            <a:r>
              <a:rPr sz="800" i="1" spc="15" dirty="0">
                <a:solidFill>
                  <a:srgbClr val="FFFFFF"/>
                </a:solidFill>
                <a:latin typeface="Arial"/>
                <a:cs typeface="Arial"/>
              </a:rPr>
              <a:t>medium </a:t>
            </a:r>
            <a:r>
              <a:rPr sz="800" i="1" spc="2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800" i="1" spc="10" dirty="0">
                <a:solidFill>
                  <a:srgbClr val="FFFFFF"/>
                </a:solidFill>
                <a:latin typeface="Arial"/>
                <a:cs typeface="Arial"/>
              </a:rPr>
              <a:t>large</a:t>
            </a:r>
            <a:r>
              <a:rPr sz="8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5" dirty="0">
                <a:solidFill>
                  <a:srgbClr val="FFFFFF"/>
                </a:solidFill>
                <a:latin typeface="Arial"/>
                <a:cs typeface="Arial"/>
              </a:rPr>
              <a:t>organisations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671587" y="3048598"/>
            <a:ext cx="1688464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was an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average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420487" y="3620119"/>
            <a:ext cx="2208530" cy="9696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465" marR="30480" algn="ctr">
              <a:lnSpc>
                <a:spcPts val="1500"/>
              </a:lnSpc>
              <a:spcBef>
                <a:spcPts val="9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employers*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previous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12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months,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which suggests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not enough employees  feel supported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raise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r>
              <a:rPr sz="1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aseline="31746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50" baseline="31746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389845" y="3283648"/>
            <a:ext cx="2269490" cy="310515"/>
          </a:xfrm>
          <a:prstGeom prst="rect">
            <a:avLst/>
          </a:prstGeom>
          <a:solidFill>
            <a:srgbClr val="282827"/>
          </a:solidFill>
        </p:spPr>
        <p:txBody>
          <a:bodyPr vert="horz" wrap="square" lIns="0" tIns="3492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7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less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than one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disclosure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10300" y="614441"/>
            <a:ext cx="7664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211562" y="4154500"/>
            <a:ext cx="1645920" cy="6000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7465" marR="30480" algn="ctr">
              <a:lnSpc>
                <a:spcPct val="105600"/>
              </a:lnSpc>
              <a:spcBef>
                <a:spcPts val="55"/>
              </a:spcBef>
            </a:pP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of children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exposed 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domestic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abuse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directly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harmed</a:t>
            </a:r>
            <a:r>
              <a:rPr sz="1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" spc="22" baseline="33333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125" baseline="33333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9162521" y="3447087"/>
            <a:ext cx="650240" cy="612775"/>
          </a:xfrm>
          <a:custGeom>
            <a:avLst/>
            <a:gdLst/>
            <a:ahLst/>
            <a:cxnLst/>
            <a:rect l="l" t="t" r="r" b="b"/>
            <a:pathLst>
              <a:path w="650240" h="612775">
                <a:moveTo>
                  <a:pt x="422744" y="0"/>
                </a:moveTo>
                <a:lnTo>
                  <a:pt x="389344" y="12550"/>
                </a:lnTo>
                <a:lnTo>
                  <a:pt x="363093" y="34818"/>
                </a:lnTo>
                <a:lnTo>
                  <a:pt x="345699" y="64270"/>
                </a:lnTo>
                <a:lnTo>
                  <a:pt x="338874" y="98374"/>
                </a:lnTo>
                <a:lnTo>
                  <a:pt x="260146" y="178206"/>
                </a:lnTo>
                <a:lnTo>
                  <a:pt x="135191" y="138544"/>
                </a:lnTo>
                <a:lnTo>
                  <a:pt x="123977" y="138493"/>
                </a:lnTo>
                <a:lnTo>
                  <a:pt x="139255" y="105244"/>
                </a:lnTo>
                <a:lnTo>
                  <a:pt x="139357" y="101650"/>
                </a:lnTo>
                <a:lnTo>
                  <a:pt x="136982" y="95135"/>
                </a:lnTo>
                <a:lnTo>
                  <a:pt x="134543" y="92494"/>
                </a:lnTo>
                <a:lnTo>
                  <a:pt x="47688" y="52717"/>
                </a:lnTo>
                <a:lnTo>
                  <a:pt x="39941" y="55587"/>
                </a:lnTo>
                <a:lnTo>
                  <a:pt x="114" y="142417"/>
                </a:lnTo>
                <a:lnTo>
                  <a:pt x="0" y="146024"/>
                </a:lnTo>
                <a:lnTo>
                  <a:pt x="2387" y="152526"/>
                </a:lnTo>
                <a:lnTo>
                  <a:pt x="4826" y="155181"/>
                </a:lnTo>
                <a:lnTo>
                  <a:pt x="70231" y="185115"/>
                </a:lnTo>
                <a:lnTo>
                  <a:pt x="70666" y="204620"/>
                </a:lnTo>
                <a:lnTo>
                  <a:pt x="107226" y="246075"/>
                </a:lnTo>
                <a:lnTo>
                  <a:pt x="264528" y="296024"/>
                </a:lnTo>
                <a:lnTo>
                  <a:pt x="270167" y="296862"/>
                </a:lnTo>
                <a:lnTo>
                  <a:pt x="275793" y="296862"/>
                </a:lnTo>
                <a:lnTo>
                  <a:pt x="315302" y="280339"/>
                </a:lnTo>
                <a:lnTo>
                  <a:pt x="317792" y="277799"/>
                </a:lnTo>
                <a:lnTo>
                  <a:pt x="291947" y="438937"/>
                </a:lnTo>
                <a:lnTo>
                  <a:pt x="208940" y="482828"/>
                </a:lnTo>
                <a:lnTo>
                  <a:pt x="190691" y="496826"/>
                </a:lnTo>
                <a:lnTo>
                  <a:pt x="178319" y="515532"/>
                </a:lnTo>
                <a:lnTo>
                  <a:pt x="172601" y="537222"/>
                </a:lnTo>
                <a:lnTo>
                  <a:pt x="174320" y="560171"/>
                </a:lnTo>
                <a:lnTo>
                  <a:pt x="183526" y="581268"/>
                </a:lnTo>
                <a:lnTo>
                  <a:pt x="198708" y="597777"/>
                </a:lnTo>
                <a:lnTo>
                  <a:pt x="218384" y="608536"/>
                </a:lnTo>
                <a:lnTo>
                  <a:pt x="241071" y="612381"/>
                </a:lnTo>
                <a:lnTo>
                  <a:pt x="580910" y="612381"/>
                </a:lnTo>
                <a:lnTo>
                  <a:pt x="607679" y="606979"/>
                </a:lnTo>
                <a:lnTo>
                  <a:pt x="629534" y="592247"/>
                </a:lnTo>
                <a:lnTo>
                  <a:pt x="644266" y="570392"/>
                </a:lnTo>
                <a:lnTo>
                  <a:pt x="649668" y="543623"/>
                </a:lnTo>
                <a:lnTo>
                  <a:pt x="647650" y="527589"/>
                </a:lnTo>
                <a:lnTo>
                  <a:pt x="641977" y="513105"/>
                </a:lnTo>
                <a:lnTo>
                  <a:pt x="633214" y="500450"/>
                </a:lnTo>
                <a:lnTo>
                  <a:pt x="621931" y="489902"/>
                </a:lnTo>
                <a:lnTo>
                  <a:pt x="567364" y="210856"/>
                </a:lnTo>
                <a:lnTo>
                  <a:pt x="543153" y="82245"/>
                </a:lnTo>
                <a:lnTo>
                  <a:pt x="527770" y="44316"/>
                </a:lnTo>
                <a:lnTo>
                  <a:pt x="499994" y="16224"/>
                </a:lnTo>
                <a:lnTo>
                  <a:pt x="463695" y="581"/>
                </a:lnTo>
                <a:lnTo>
                  <a:pt x="4227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396060" y="3174765"/>
            <a:ext cx="437108" cy="2533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916268" y="3947981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96888" y="0"/>
                </a:moveTo>
                <a:lnTo>
                  <a:pt x="5397" y="0"/>
                </a:lnTo>
                <a:lnTo>
                  <a:pt x="0" y="5397"/>
                </a:lnTo>
                <a:lnTo>
                  <a:pt x="0" y="96875"/>
                </a:lnTo>
                <a:lnTo>
                  <a:pt x="5397" y="102273"/>
                </a:lnTo>
                <a:lnTo>
                  <a:pt x="96888" y="102273"/>
                </a:lnTo>
                <a:lnTo>
                  <a:pt x="102285" y="96875"/>
                </a:lnTo>
                <a:lnTo>
                  <a:pt x="102285" y="53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063299" y="3947981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96875" y="0"/>
                </a:moveTo>
                <a:lnTo>
                  <a:pt x="5397" y="0"/>
                </a:lnTo>
                <a:lnTo>
                  <a:pt x="0" y="5397"/>
                </a:lnTo>
                <a:lnTo>
                  <a:pt x="0" y="96875"/>
                </a:lnTo>
                <a:lnTo>
                  <a:pt x="5397" y="102273"/>
                </a:lnTo>
                <a:lnTo>
                  <a:pt x="96875" y="102273"/>
                </a:lnTo>
                <a:lnTo>
                  <a:pt x="102273" y="96875"/>
                </a:lnTo>
                <a:lnTo>
                  <a:pt x="102273" y="53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99299" y="3174765"/>
            <a:ext cx="253352" cy="2533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36532" y="3447086"/>
            <a:ext cx="632460" cy="612775"/>
          </a:xfrm>
          <a:custGeom>
            <a:avLst/>
            <a:gdLst/>
            <a:ahLst/>
            <a:cxnLst/>
            <a:rect l="l" t="t" r="r" b="b"/>
            <a:pathLst>
              <a:path w="632459" h="612775">
                <a:moveTo>
                  <a:pt x="226923" y="0"/>
                </a:moveTo>
                <a:lnTo>
                  <a:pt x="186055" y="581"/>
                </a:lnTo>
                <a:lnTo>
                  <a:pt x="149759" y="16224"/>
                </a:lnTo>
                <a:lnTo>
                  <a:pt x="121944" y="44316"/>
                </a:lnTo>
                <a:lnTo>
                  <a:pt x="106514" y="82245"/>
                </a:lnTo>
                <a:lnTo>
                  <a:pt x="77655" y="233753"/>
                </a:lnTo>
                <a:lnTo>
                  <a:pt x="65096" y="302343"/>
                </a:lnTo>
                <a:lnTo>
                  <a:pt x="55697" y="357437"/>
                </a:lnTo>
                <a:lnTo>
                  <a:pt x="52235" y="385508"/>
                </a:lnTo>
                <a:lnTo>
                  <a:pt x="54843" y="408332"/>
                </a:lnTo>
                <a:lnTo>
                  <a:pt x="65971" y="433377"/>
                </a:lnTo>
                <a:lnTo>
                  <a:pt x="85198" y="456828"/>
                </a:lnTo>
                <a:lnTo>
                  <a:pt x="112102" y="474865"/>
                </a:lnTo>
                <a:lnTo>
                  <a:pt x="68757" y="474865"/>
                </a:lnTo>
                <a:lnTo>
                  <a:pt x="41989" y="480267"/>
                </a:lnTo>
                <a:lnTo>
                  <a:pt x="20134" y="494999"/>
                </a:lnTo>
                <a:lnTo>
                  <a:pt x="5401" y="516854"/>
                </a:lnTo>
                <a:lnTo>
                  <a:pt x="0" y="543623"/>
                </a:lnTo>
                <a:lnTo>
                  <a:pt x="5401" y="570392"/>
                </a:lnTo>
                <a:lnTo>
                  <a:pt x="20134" y="592247"/>
                </a:lnTo>
                <a:lnTo>
                  <a:pt x="41989" y="606979"/>
                </a:lnTo>
                <a:lnTo>
                  <a:pt x="68757" y="612381"/>
                </a:lnTo>
                <a:lnTo>
                  <a:pt x="408597" y="612381"/>
                </a:lnTo>
                <a:lnTo>
                  <a:pt x="450954" y="597779"/>
                </a:lnTo>
                <a:lnTo>
                  <a:pt x="475348" y="560184"/>
                </a:lnTo>
                <a:lnTo>
                  <a:pt x="477061" y="537235"/>
                </a:lnTo>
                <a:lnTo>
                  <a:pt x="471344" y="515545"/>
                </a:lnTo>
                <a:lnTo>
                  <a:pt x="458974" y="496838"/>
                </a:lnTo>
                <a:lnTo>
                  <a:pt x="440728" y="482841"/>
                </a:lnTo>
                <a:lnTo>
                  <a:pt x="258991" y="386791"/>
                </a:lnTo>
                <a:lnTo>
                  <a:pt x="282181" y="263690"/>
                </a:lnTo>
                <a:lnTo>
                  <a:pt x="411195" y="300326"/>
                </a:lnTo>
                <a:lnTo>
                  <a:pt x="475500" y="312179"/>
                </a:lnTo>
                <a:lnTo>
                  <a:pt x="508304" y="317512"/>
                </a:lnTo>
                <a:lnTo>
                  <a:pt x="524948" y="314836"/>
                </a:lnTo>
                <a:lnTo>
                  <a:pt x="539613" y="307313"/>
                </a:lnTo>
                <a:lnTo>
                  <a:pt x="551435" y="295701"/>
                </a:lnTo>
                <a:lnTo>
                  <a:pt x="559549" y="280758"/>
                </a:lnTo>
                <a:lnTo>
                  <a:pt x="584212" y="292049"/>
                </a:lnTo>
                <a:lnTo>
                  <a:pt x="591959" y="289179"/>
                </a:lnTo>
                <a:lnTo>
                  <a:pt x="631774" y="202349"/>
                </a:lnTo>
                <a:lnTo>
                  <a:pt x="631888" y="198742"/>
                </a:lnTo>
                <a:lnTo>
                  <a:pt x="629500" y="192239"/>
                </a:lnTo>
                <a:lnTo>
                  <a:pt x="627062" y="189585"/>
                </a:lnTo>
                <a:lnTo>
                  <a:pt x="540207" y="149821"/>
                </a:lnTo>
                <a:lnTo>
                  <a:pt x="532472" y="152692"/>
                </a:lnTo>
                <a:lnTo>
                  <a:pt x="508190" y="205549"/>
                </a:lnTo>
                <a:lnTo>
                  <a:pt x="351167" y="175958"/>
                </a:lnTo>
                <a:lnTo>
                  <a:pt x="306793" y="132994"/>
                </a:lnTo>
                <a:lnTo>
                  <a:pt x="309168" y="120446"/>
                </a:lnTo>
                <a:lnTo>
                  <a:pt x="308646" y="79497"/>
                </a:lnTo>
                <a:lnTo>
                  <a:pt x="292996" y="43187"/>
                </a:lnTo>
                <a:lnTo>
                  <a:pt x="264872" y="15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00007" y="3653540"/>
            <a:ext cx="468630" cy="172085"/>
          </a:xfrm>
          <a:custGeom>
            <a:avLst/>
            <a:gdLst/>
            <a:ahLst/>
            <a:cxnLst/>
            <a:rect l="l" t="t" r="r" b="b"/>
            <a:pathLst>
              <a:path w="468629" h="172085">
                <a:moveTo>
                  <a:pt x="234391" y="0"/>
                </a:moveTo>
                <a:lnTo>
                  <a:pt x="226306" y="1240"/>
                </a:lnTo>
                <a:lnTo>
                  <a:pt x="218808" y="4962"/>
                </a:lnTo>
                <a:lnTo>
                  <a:pt x="1117" y="159661"/>
                </a:lnTo>
                <a:lnTo>
                  <a:pt x="0" y="163217"/>
                </a:lnTo>
                <a:lnTo>
                  <a:pt x="2006" y="169732"/>
                </a:lnTo>
                <a:lnTo>
                  <a:pt x="5130" y="171954"/>
                </a:lnTo>
                <a:lnTo>
                  <a:pt x="463511" y="171954"/>
                </a:lnTo>
                <a:lnTo>
                  <a:pt x="466648" y="169732"/>
                </a:lnTo>
                <a:lnTo>
                  <a:pt x="468630" y="163217"/>
                </a:lnTo>
                <a:lnTo>
                  <a:pt x="467525" y="159661"/>
                </a:lnTo>
                <a:lnTo>
                  <a:pt x="249974" y="4962"/>
                </a:lnTo>
                <a:lnTo>
                  <a:pt x="242475" y="1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00655" y="3816134"/>
            <a:ext cx="467359" cy="243840"/>
          </a:xfrm>
          <a:custGeom>
            <a:avLst/>
            <a:gdLst/>
            <a:ahLst/>
            <a:cxnLst/>
            <a:rect l="l" t="t" r="r" b="b"/>
            <a:pathLst>
              <a:path w="467359" h="243839">
                <a:moveTo>
                  <a:pt x="467347" y="0"/>
                </a:moveTo>
                <a:lnTo>
                  <a:pt x="0" y="0"/>
                </a:lnTo>
                <a:lnTo>
                  <a:pt x="0" y="243332"/>
                </a:lnTo>
                <a:lnTo>
                  <a:pt x="467347" y="243332"/>
                </a:lnTo>
                <a:lnTo>
                  <a:pt x="467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8836554" y="3813187"/>
            <a:ext cx="39560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b="1" dirty="0">
                <a:solidFill>
                  <a:srgbClr val="E5007D"/>
                </a:solidFill>
                <a:latin typeface="Arial"/>
                <a:cs typeface="Arial"/>
              </a:rPr>
              <a:t>62%</a:t>
            </a:r>
            <a:endParaRPr sz="14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25746" y="6152645"/>
            <a:ext cx="2599690" cy="4127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>
              <a:lnSpc>
                <a:spcPct val="102400"/>
              </a:lnSpc>
              <a:spcBef>
                <a:spcPts val="75"/>
              </a:spcBef>
            </a:pP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decreased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productivity,</a:t>
            </a:r>
            <a:r>
              <a:rPr sz="12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time 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off </a:t>
            </a:r>
            <a:r>
              <a:rPr sz="1250" spc="5" dirty="0">
                <a:solidFill>
                  <a:srgbClr val="FFFFFF"/>
                </a:solidFill>
                <a:latin typeface="Arial"/>
                <a:cs typeface="Arial"/>
              </a:rPr>
              <a:t>work,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lost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wages 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sick </a:t>
            </a:r>
            <a:r>
              <a:rPr sz="1250" spc="2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25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75" spc="-7" baseline="2991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975" baseline="29914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47981" y="5034837"/>
            <a:ext cx="1628139" cy="6083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9560" marR="5080" indent="-277495" algn="r">
              <a:lnSpc>
                <a:spcPct val="102400"/>
              </a:lnSpc>
              <a:spcBef>
                <a:spcPts val="75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The cost</a:t>
            </a:r>
            <a:r>
              <a:rPr sz="125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domestic 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abuse</a:t>
            </a:r>
            <a:r>
              <a:rPr sz="12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 is 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estimated</a:t>
            </a:r>
            <a:r>
              <a:rPr sz="12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endParaRPr sz="125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312367" y="5728487"/>
            <a:ext cx="2026285" cy="351790"/>
          </a:xfrm>
          <a:custGeom>
            <a:avLst/>
            <a:gdLst/>
            <a:ahLst/>
            <a:cxnLst/>
            <a:rect l="l" t="t" r="r" b="b"/>
            <a:pathLst>
              <a:path w="2026285" h="351789">
                <a:moveTo>
                  <a:pt x="2025700" y="0"/>
                </a:moveTo>
                <a:lnTo>
                  <a:pt x="0" y="0"/>
                </a:lnTo>
                <a:lnTo>
                  <a:pt x="0" y="351777"/>
                </a:lnTo>
                <a:lnTo>
                  <a:pt x="2025700" y="351777"/>
                </a:lnTo>
                <a:lnTo>
                  <a:pt x="2025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312367" y="5728487"/>
            <a:ext cx="2026285" cy="3517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30"/>
              </a:spcBef>
            </a:pP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£1.9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billion a</a:t>
            </a:r>
            <a:r>
              <a:rPr sz="175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75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647351" y="5198456"/>
            <a:ext cx="1037590" cy="767715"/>
          </a:xfrm>
          <a:custGeom>
            <a:avLst/>
            <a:gdLst/>
            <a:ahLst/>
            <a:cxnLst/>
            <a:rect l="l" t="t" r="r" b="b"/>
            <a:pathLst>
              <a:path w="1037589" h="767714">
                <a:moveTo>
                  <a:pt x="0" y="0"/>
                </a:moveTo>
                <a:lnTo>
                  <a:pt x="442823" y="330"/>
                </a:lnTo>
                <a:lnTo>
                  <a:pt x="557403" y="220764"/>
                </a:lnTo>
                <a:lnTo>
                  <a:pt x="777062" y="140182"/>
                </a:lnTo>
                <a:lnTo>
                  <a:pt x="1037551" y="767130"/>
                </a:lnTo>
              </a:path>
            </a:pathLst>
          </a:custGeom>
          <a:ln w="867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12469" y="5841246"/>
            <a:ext cx="302260" cy="226695"/>
          </a:xfrm>
          <a:custGeom>
            <a:avLst/>
            <a:gdLst/>
            <a:ahLst/>
            <a:cxnLst/>
            <a:rect l="l" t="t" r="r" b="b"/>
            <a:pathLst>
              <a:path w="302260" h="226695">
                <a:moveTo>
                  <a:pt x="302107" y="0"/>
                </a:moveTo>
                <a:lnTo>
                  <a:pt x="0" y="128219"/>
                </a:lnTo>
                <a:lnTo>
                  <a:pt x="223608" y="226682"/>
                </a:lnTo>
                <a:lnTo>
                  <a:pt x="302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96250" y="5088397"/>
            <a:ext cx="220319" cy="2203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62237" y="4954677"/>
            <a:ext cx="488950" cy="488315"/>
          </a:xfrm>
          <a:custGeom>
            <a:avLst/>
            <a:gdLst/>
            <a:ahLst/>
            <a:cxnLst/>
            <a:rect l="l" t="t" r="r" b="b"/>
            <a:pathLst>
              <a:path w="488950" h="488314">
                <a:moveTo>
                  <a:pt x="331701" y="418808"/>
                </a:moveTo>
                <a:lnTo>
                  <a:pt x="231756" y="418808"/>
                </a:lnTo>
                <a:lnTo>
                  <a:pt x="239719" y="419354"/>
                </a:lnTo>
                <a:lnTo>
                  <a:pt x="241522" y="425056"/>
                </a:lnTo>
                <a:lnTo>
                  <a:pt x="260924" y="483222"/>
                </a:lnTo>
                <a:lnTo>
                  <a:pt x="261829" y="486131"/>
                </a:lnTo>
                <a:lnTo>
                  <a:pt x="264725" y="487985"/>
                </a:lnTo>
                <a:lnTo>
                  <a:pt x="317996" y="477599"/>
                </a:lnTo>
                <a:lnTo>
                  <a:pt x="338804" y="467601"/>
                </a:lnTo>
                <a:lnTo>
                  <a:pt x="338398" y="464541"/>
                </a:lnTo>
                <a:lnTo>
                  <a:pt x="331701" y="418808"/>
                </a:lnTo>
                <a:close/>
              </a:path>
              <a:path w="488950" h="488314">
                <a:moveTo>
                  <a:pt x="444819" y="383845"/>
                </a:moveTo>
                <a:lnTo>
                  <a:pt x="139097" y="383845"/>
                </a:lnTo>
                <a:lnTo>
                  <a:pt x="145599" y="388468"/>
                </a:lnTo>
                <a:lnTo>
                  <a:pt x="144012" y="394310"/>
                </a:lnTo>
                <a:lnTo>
                  <a:pt x="128759" y="454038"/>
                </a:lnTo>
                <a:lnTo>
                  <a:pt x="127959" y="456984"/>
                </a:lnTo>
                <a:lnTo>
                  <a:pt x="129419" y="460273"/>
                </a:lnTo>
                <a:lnTo>
                  <a:pt x="179976" y="480341"/>
                </a:lnTo>
                <a:lnTo>
                  <a:pt x="199536" y="484810"/>
                </a:lnTo>
                <a:lnTo>
                  <a:pt x="202571" y="483222"/>
                </a:lnTo>
                <a:lnTo>
                  <a:pt x="203905" y="480314"/>
                </a:lnTo>
                <a:lnTo>
                  <a:pt x="229216" y="424371"/>
                </a:lnTo>
                <a:lnTo>
                  <a:pt x="231756" y="418808"/>
                </a:lnTo>
                <a:lnTo>
                  <a:pt x="331701" y="418808"/>
                </a:lnTo>
                <a:lnTo>
                  <a:pt x="329546" y="404089"/>
                </a:lnTo>
                <a:lnTo>
                  <a:pt x="328631" y="398145"/>
                </a:lnTo>
                <a:lnTo>
                  <a:pt x="335502" y="394310"/>
                </a:lnTo>
                <a:lnTo>
                  <a:pt x="437506" y="394310"/>
                </a:lnTo>
                <a:lnTo>
                  <a:pt x="437855" y="393875"/>
                </a:lnTo>
                <a:lnTo>
                  <a:pt x="443147" y="386880"/>
                </a:lnTo>
                <a:lnTo>
                  <a:pt x="444862" y="384353"/>
                </a:lnTo>
                <a:lnTo>
                  <a:pt x="444819" y="383845"/>
                </a:lnTo>
                <a:close/>
              </a:path>
              <a:path w="488950" h="488314">
                <a:moveTo>
                  <a:pt x="437506" y="394310"/>
                </a:moveTo>
                <a:lnTo>
                  <a:pt x="335502" y="394310"/>
                </a:lnTo>
                <a:lnTo>
                  <a:pt x="340277" y="397993"/>
                </a:lnTo>
                <a:lnTo>
                  <a:pt x="387432" y="436156"/>
                </a:lnTo>
                <a:lnTo>
                  <a:pt x="389985" y="438163"/>
                </a:lnTo>
                <a:lnTo>
                  <a:pt x="393427" y="438290"/>
                </a:lnTo>
                <a:lnTo>
                  <a:pt x="402209" y="431114"/>
                </a:lnTo>
                <a:lnTo>
                  <a:pt x="432333" y="400749"/>
                </a:lnTo>
                <a:lnTo>
                  <a:pt x="437506" y="394310"/>
                </a:lnTo>
                <a:close/>
              </a:path>
              <a:path w="488950" h="488314">
                <a:moveTo>
                  <a:pt x="189235" y="304317"/>
                </a:moveTo>
                <a:lnTo>
                  <a:pt x="80004" y="304317"/>
                </a:lnTo>
                <a:lnTo>
                  <a:pt x="82899" y="311734"/>
                </a:lnTo>
                <a:lnTo>
                  <a:pt x="78543" y="315862"/>
                </a:lnTo>
                <a:lnTo>
                  <a:pt x="31223" y="359829"/>
                </a:lnTo>
                <a:lnTo>
                  <a:pt x="30550" y="363309"/>
                </a:lnTo>
                <a:lnTo>
                  <a:pt x="32163" y="366065"/>
                </a:lnTo>
                <a:lnTo>
                  <a:pt x="61829" y="407188"/>
                </a:lnTo>
                <a:lnTo>
                  <a:pt x="77070" y="420002"/>
                </a:lnTo>
                <a:lnTo>
                  <a:pt x="79229" y="420281"/>
                </a:lnTo>
                <a:lnTo>
                  <a:pt x="82378" y="420548"/>
                </a:lnTo>
                <a:lnTo>
                  <a:pt x="139097" y="383845"/>
                </a:lnTo>
                <a:lnTo>
                  <a:pt x="444819" y="383845"/>
                </a:lnTo>
                <a:lnTo>
                  <a:pt x="444570" y="380911"/>
                </a:lnTo>
                <a:lnTo>
                  <a:pt x="442601" y="378536"/>
                </a:lnTo>
                <a:lnTo>
                  <a:pt x="402965" y="332943"/>
                </a:lnTo>
                <a:lnTo>
                  <a:pt x="398977" y="328435"/>
                </a:lnTo>
                <a:lnTo>
                  <a:pt x="399253" y="327916"/>
                </a:lnTo>
                <a:lnTo>
                  <a:pt x="249630" y="327916"/>
                </a:lnTo>
                <a:lnTo>
                  <a:pt x="217378" y="322279"/>
                </a:lnTo>
                <a:lnTo>
                  <a:pt x="189235" y="304317"/>
                </a:lnTo>
                <a:close/>
              </a:path>
              <a:path w="488950" h="488314">
                <a:moveTo>
                  <a:pt x="476268" y="321412"/>
                </a:moveTo>
                <a:lnTo>
                  <a:pt x="402711" y="321412"/>
                </a:lnTo>
                <a:lnTo>
                  <a:pt x="468433" y="328435"/>
                </a:lnTo>
                <a:lnTo>
                  <a:pt x="471494" y="328816"/>
                </a:lnTo>
                <a:lnTo>
                  <a:pt x="474529" y="326974"/>
                </a:lnTo>
                <a:lnTo>
                  <a:pt x="476268" y="321412"/>
                </a:lnTo>
                <a:close/>
              </a:path>
              <a:path w="488950" h="488314">
                <a:moveTo>
                  <a:pt x="472558" y="157007"/>
                </a:moveTo>
                <a:lnTo>
                  <a:pt x="246482" y="157007"/>
                </a:lnTo>
                <a:lnTo>
                  <a:pt x="278757" y="162677"/>
                </a:lnTo>
                <a:lnTo>
                  <a:pt x="307397" y="180924"/>
                </a:lnTo>
                <a:lnTo>
                  <a:pt x="326680" y="208836"/>
                </a:lnTo>
                <a:lnTo>
                  <a:pt x="333537" y="240864"/>
                </a:lnTo>
                <a:lnTo>
                  <a:pt x="327892" y="273141"/>
                </a:lnTo>
                <a:lnTo>
                  <a:pt x="309670" y="301803"/>
                </a:lnTo>
                <a:lnTo>
                  <a:pt x="281688" y="321058"/>
                </a:lnTo>
                <a:lnTo>
                  <a:pt x="249630" y="327916"/>
                </a:lnTo>
                <a:lnTo>
                  <a:pt x="399253" y="327916"/>
                </a:lnTo>
                <a:lnTo>
                  <a:pt x="402711" y="321412"/>
                </a:lnTo>
                <a:lnTo>
                  <a:pt x="476268" y="321412"/>
                </a:lnTo>
                <a:lnTo>
                  <a:pt x="480533" y="307537"/>
                </a:lnTo>
                <a:lnTo>
                  <a:pt x="484399" y="290803"/>
                </a:lnTo>
                <a:lnTo>
                  <a:pt x="487038" y="273895"/>
                </a:lnTo>
                <a:lnTo>
                  <a:pt x="488436" y="256858"/>
                </a:lnTo>
                <a:lnTo>
                  <a:pt x="488715" y="253810"/>
                </a:lnTo>
                <a:lnTo>
                  <a:pt x="486569" y="251054"/>
                </a:lnTo>
                <a:lnTo>
                  <a:pt x="483660" y="250127"/>
                </a:lnTo>
                <a:lnTo>
                  <a:pt x="426142" y="233413"/>
                </a:lnTo>
                <a:lnTo>
                  <a:pt x="420452" y="231699"/>
                </a:lnTo>
                <a:lnTo>
                  <a:pt x="419665" y="223749"/>
                </a:lnTo>
                <a:lnTo>
                  <a:pt x="425113" y="221094"/>
                </a:lnTo>
                <a:lnTo>
                  <a:pt x="478377" y="194462"/>
                </a:lnTo>
                <a:lnTo>
                  <a:pt x="481171" y="193129"/>
                </a:lnTo>
                <a:lnTo>
                  <a:pt x="482746" y="189954"/>
                </a:lnTo>
                <a:lnTo>
                  <a:pt x="481959" y="186893"/>
                </a:lnTo>
                <a:lnTo>
                  <a:pt x="477382" y="170513"/>
                </a:lnTo>
                <a:lnTo>
                  <a:pt x="472558" y="157007"/>
                </a:lnTo>
                <a:close/>
              </a:path>
              <a:path w="488950" h="488314">
                <a:moveTo>
                  <a:pt x="51378" y="97841"/>
                </a:moveTo>
                <a:lnTo>
                  <a:pt x="27940" y="130545"/>
                </a:lnTo>
                <a:lnTo>
                  <a:pt x="13214" y="164503"/>
                </a:lnTo>
                <a:lnTo>
                  <a:pt x="14383" y="167805"/>
                </a:lnTo>
                <a:lnTo>
                  <a:pt x="68320" y="202286"/>
                </a:lnTo>
                <a:lnTo>
                  <a:pt x="73374" y="205461"/>
                </a:lnTo>
                <a:lnTo>
                  <a:pt x="71799" y="213271"/>
                </a:lnTo>
                <a:lnTo>
                  <a:pt x="5785" y="225184"/>
                </a:lnTo>
                <a:lnTo>
                  <a:pt x="2724" y="225704"/>
                </a:lnTo>
                <a:lnTo>
                  <a:pt x="336" y="228257"/>
                </a:lnTo>
                <a:lnTo>
                  <a:pt x="235" y="231419"/>
                </a:lnTo>
                <a:lnTo>
                  <a:pt x="59" y="240864"/>
                </a:lnTo>
                <a:lnTo>
                  <a:pt x="0" y="250127"/>
                </a:lnTo>
                <a:lnTo>
                  <a:pt x="792" y="265551"/>
                </a:lnTo>
                <a:lnTo>
                  <a:pt x="2837" y="282497"/>
                </a:lnTo>
                <a:lnTo>
                  <a:pt x="6026" y="299301"/>
                </a:lnTo>
                <a:lnTo>
                  <a:pt x="6852" y="302336"/>
                </a:lnTo>
                <a:lnTo>
                  <a:pt x="9607" y="304457"/>
                </a:lnTo>
                <a:lnTo>
                  <a:pt x="189235" y="304317"/>
                </a:lnTo>
                <a:lnTo>
                  <a:pt x="188817" y="304051"/>
                </a:lnTo>
                <a:lnTo>
                  <a:pt x="169537" y="276139"/>
                </a:lnTo>
                <a:lnTo>
                  <a:pt x="162674" y="244112"/>
                </a:lnTo>
                <a:lnTo>
                  <a:pt x="168318" y="211834"/>
                </a:lnTo>
                <a:lnTo>
                  <a:pt x="186557" y="183172"/>
                </a:lnTo>
                <a:lnTo>
                  <a:pt x="214453" y="163858"/>
                </a:lnTo>
                <a:lnTo>
                  <a:pt x="246482" y="157007"/>
                </a:lnTo>
                <a:lnTo>
                  <a:pt x="472558" y="157007"/>
                </a:lnTo>
                <a:lnTo>
                  <a:pt x="471627" y="154400"/>
                </a:lnTo>
                <a:lnTo>
                  <a:pt x="464789" y="138811"/>
                </a:lnTo>
                <a:lnTo>
                  <a:pt x="386150" y="138811"/>
                </a:lnTo>
                <a:lnTo>
                  <a:pt x="381235" y="132575"/>
                </a:lnTo>
                <a:lnTo>
                  <a:pt x="384296" y="127267"/>
                </a:lnTo>
                <a:lnTo>
                  <a:pt x="385969" y="124460"/>
                </a:lnTo>
                <a:lnTo>
                  <a:pt x="115614" y="124460"/>
                </a:lnTo>
                <a:lnTo>
                  <a:pt x="110064" y="122212"/>
                </a:lnTo>
                <a:lnTo>
                  <a:pt x="54273" y="99009"/>
                </a:lnTo>
                <a:lnTo>
                  <a:pt x="51378" y="97841"/>
                </a:lnTo>
                <a:close/>
              </a:path>
              <a:path w="488950" h="488314">
                <a:moveTo>
                  <a:pt x="451872" y="119317"/>
                </a:moveTo>
                <a:lnTo>
                  <a:pt x="386150" y="138811"/>
                </a:lnTo>
                <a:lnTo>
                  <a:pt x="464789" y="138811"/>
                </a:lnTo>
                <a:lnTo>
                  <a:pt x="464710" y="138630"/>
                </a:lnTo>
                <a:lnTo>
                  <a:pt x="455174" y="120485"/>
                </a:lnTo>
                <a:lnTo>
                  <a:pt x="451872" y="119317"/>
                </a:lnTo>
                <a:close/>
              </a:path>
              <a:path w="488950" h="488314">
                <a:moveTo>
                  <a:pt x="157931" y="15659"/>
                </a:moveTo>
                <a:lnTo>
                  <a:pt x="109679" y="40350"/>
                </a:lnTo>
                <a:lnTo>
                  <a:pt x="92335" y="55842"/>
                </a:lnTo>
                <a:lnTo>
                  <a:pt x="93504" y="58598"/>
                </a:lnTo>
                <a:lnTo>
                  <a:pt x="118675" y="113360"/>
                </a:lnTo>
                <a:lnTo>
                  <a:pt x="121228" y="118770"/>
                </a:lnTo>
                <a:lnTo>
                  <a:pt x="115614" y="124460"/>
                </a:lnTo>
                <a:lnTo>
                  <a:pt x="385969" y="124460"/>
                </a:lnTo>
                <a:lnTo>
                  <a:pt x="413061" y="79019"/>
                </a:lnTo>
                <a:lnTo>
                  <a:pt x="307156" y="79019"/>
                </a:lnTo>
                <a:lnTo>
                  <a:pt x="299587" y="76518"/>
                </a:lnTo>
                <a:lnTo>
                  <a:pt x="299517" y="73470"/>
                </a:lnTo>
                <a:lnTo>
                  <a:pt x="200603" y="73470"/>
                </a:lnTo>
                <a:lnTo>
                  <a:pt x="197161" y="68555"/>
                </a:lnTo>
                <a:lnTo>
                  <a:pt x="163087" y="19241"/>
                </a:lnTo>
                <a:lnTo>
                  <a:pt x="161207" y="16726"/>
                </a:lnTo>
                <a:lnTo>
                  <a:pt x="157931" y="15659"/>
                </a:lnTo>
                <a:close/>
              </a:path>
              <a:path w="488950" h="488314">
                <a:moveTo>
                  <a:pt x="355263" y="26403"/>
                </a:moveTo>
                <a:lnTo>
                  <a:pt x="351822" y="27191"/>
                </a:lnTo>
                <a:lnTo>
                  <a:pt x="349815" y="29604"/>
                </a:lnTo>
                <a:lnTo>
                  <a:pt x="311004" y="74511"/>
                </a:lnTo>
                <a:lnTo>
                  <a:pt x="307156" y="79019"/>
                </a:lnTo>
                <a:lnTo>
                  <a:pt x="413061" y="79019"/>
                </a:lnTo>
                <a:lnTo>
                  <a:pt x="414636" y="76378"/>
                </a:lnTo>
                <a:lnTo>
                  <a:pt x="413569" y="68009"/>
                </a:lnTo>
                <a:lnTo>
                  <a:pt x="400518" y="56337"/>
                </a:lnTo>
                <a:lnTo>
                  <a:pt x="386856" y="45760"/>
                </a:lnTo>
                <a:lnTo>
                  <a:pt x="372673" y="36271"/>
                </a:lnTo>
                <a:lnTo>
                  <a:pt x="358057" y="27864"/>
                </a:lnTo>
                <a:lnTo>
                  <a:pt x="355263" y="26403"/>
                </a:lnTo>
                <a:close/>
              </a:path>
              <a:path w="488950" h="488314">
                <a:moveTo>
                  <a:pt x="240641" y="0"/>
                </a:moveTo>
                <a:lnTo>
                  <a:pt x="209213" y="65621"/>
                </a:lnTo>
                <a:lnTo>
                  <a:pt x="208274" y="71615"/>
                </a:lnTo>
                <a:lnTo>
                  <a:pt x="200603" y="73470"/>
                </a:lnTo>
                <a:lnTo>
                  <a:pt x="299517" y="73470"/>
                </a:lnTo>
                <a:lnTo>
                  <a:pt x="297339" y="11036"/>
                </a:lnTo>
                <a:lnTo>
                  <a:pt x="257810" y="354"/>
                </a:lnTo>
                <a:lnTo>
                  <a:pt x="2406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62154" y="4954677"/>
            <a:ext cx="488950" cy="488315"/>
          </a:xfrm>
          <a:custGeom>
            <a:avLst/>
            <a:gdLst/>
            <a:ahLst/>
            <a:cxnLst/>
            <a:rect l="l" t="t" r="r" b="b"/>
            <a:pathLst>
              <a:path w="488950" h="488314">
                <a:moveTo>
                  <a:pt x="413652" y="68009"/>
                </a:moveTo>
                <a:lnTo>
                  <a:pt x="372756" y="36271"/>
                </a:lnTo>
                <a:lnTo>
                  <a:pt x="355346" y="26403"/>
                </a:lnTo>
                <a:lnTo>
                  <a:pt x="351905" y="27191"/>
                </a:lnTo>
                <a:lnTo>
                  <a:pt x="349898" y="29604"/>
                </a:lnTo>
                <a:lnTo>
                  <a:pt x="311087" y="74511"/>
                </a:lnTo>
                <a:lnTo>
                  <a:pt x="307239" y="79019"/>
                </a:lnTo>
                <a:lnTo>
                  <a:pt x="299670" y="76518"/>
                </a:lnTo>
                <a:lnTo>
                  <a:pt x="299530" y="70383"/>
                </a:lnTo>
                <a:lnTo>
                  <a:pt x="297422" y="11036"/>
                </a:lnTo>
                <a:lnTo>
                  <a:pt x="257893" y="354"/>
                </a:lnTo>
                <a:lnTo>
                  <a:pt x="240724" y="0"/>
                </a:lnTo>
                <a:lnTo>
                  <a:pt x="223584" y="813"/>
                </a:lnTo>
                <a:lnTo>
                  <a:pt x="220549" y="1118"/>
                </a:lnTo>
                <a:lnTo>
                  <a:pt x="218034" y="3607"/>
                </a:lnTo>
                <a:lnTo>
                  <a:pt x="217513" y="6668"/>
                </a:lnTo>
                <a:lnTo>
                  <a:pt x="209296" y="65621"/>
                </a:lnTo>
                <a:lnTo>
                  <a:pt x="208357" y="71615"/>
                </a:lnTo>
                <a:lnTo>
                  <a:pt x="200686" y="73470"/>
                </a:lnTo>
                <a:lnTo>
                  <a:pt x="197244" y="68555"/>
                </a:lnTo>
                <a:lnTo>
                  <a:pt x="163170" y="19241"/>
                </a:lnTo>
                <a:lnTo>
                  <a:pt x="161290" y="16726"/>
                </a:lnTo>
                <a:lnTo>
                  <a:pt x="158014" y="15659"/>
                </a:lnTo>
                <a:lnTo>
                  <a:pt x="155220" y="16726"/>
                </a:lnTo>
                <a:lnTo>
                  <a:pt x="139617" y="23453"/>
                </a:lnTo>
                <a:lnTo>
                  <a:pt x="95581" y="50521"/>
                </a:lnTo>
                <a:lnTo>
                  <a:pt x="92418" y="55842"/>
                </a:lnTo>
                <a:lnTo>
                  <a:pt x="93587" y="58598"/>
                </a:lnTo>
                <a:lnTo>
                  <a:pt x="118758" y="113360"/>
                </a:lnTo>
                <a:lnTo>
                  <a:pt x="121311" y="118770"/>
                </a:lnTo>
                <a:lnTo>
                  <a:pt x="115697" y="124460"/>
                </a:lnTo>
                <a:lnTo>
                  <a:pt x="110148" y="122212"/>
                </a:lnTo>
                <a:lnTo>
                  <a:pt x="54356" y="99009"/>
                </a:lnTo>
                <a:lnTo>
                  <a:pt x="51461" y="97841"/>
                </a:lnTo>
                <a:lnTo>
                  <a:pt x="28023" y="130545"/>
                </a:lnTo>
                <a:lnTo>
                  <a:pt x="13297" y="164503"/>
                </a:lnTo>
                <a:lnTo>
                  <a:pt x="14466" y="167805"/>
                </a:lnTo>
                <a:lnTo>
                  <a:pt x="17120" y="169520"/>
                </a:lnTo>
                <a:lnTo>
                  <a:pt x="68403" y="202286"/>
                </a:lnTo>
                <a:lnTo>
                  <a:pt x="73457" y="205461"/>
                </a:lnTo>
                <a:lnTo>
                  <a:pt x="71882" y="213271"/>
                </a:lnTo>
                <a:lnTo>
                  <a:pt x="66053" y="214325"/>
                </a:lnTo>
                <a:lnTo>
                  <a:pt x="5868" y="225184"/>
                </a:lnTo>
                <a:lnTo>
                  <a:pt x="2807" y="225704"/>
                </a:lnTo>
                <a:lnTo>
                  <a:pt x="420" y="228257"/>
                </a:lnTo>
                <a:lnTo>
                  <a:pt x="318" y="231419"/>
                </a:lnTo>
                <a:lnTo>
                  <a:pt x="0" y="248509"/>
                </a:lnTo>
                <a:lnTo>
                  <a:pt x="875" y="265551"/>
                </a:lnTo>
                <a:lnTo>
                  <a:pt x="2920" y="282497"/>
                </a:lnTo>
                <a:lnTo>
                  <a:pt x="6109" y="299301"/>
                </a:lnTo>
                <a:lnTo>
                  <a:pt x="6935" y="302336"/>
                </a:lnTo>
                <a:lnTo>
                  <a:pt x="9691" y="304457"/>
                </a:lnTo>
                <a:lnTo>
                  <a:pt x="12751" y="304457"/>
                </a:lnTo>
                <a:lnTo>
                  <a:pt x="74092" y="304317"/>
                </a:lnTo>
                <a:lnTo>
                  <a:pt x="80087" y="304317"/>
                </a:lnTo>
                <a:lnTo>
                  <a:pt x="82982" y="311734"/>
                </a:lnTo>
                <a:lnTo>
                  <a:pt x="78626" y="315862"/>
                </a:lnTo>
                <a:lnTo>
                  <a:pt x="33579" y="357708"/>
                </a:lnTo>
                <a:lnTo>
                  <a:pt x="31306" y="359829"/>
                </a:lnTo>
                <a:lnTo>
                  <a:pt x="50932" y="393999"/>
                </a:lnTo>
                <a:lnTo>
                  <a:pt x="77153" y="420002"/>
                </a:lnTo>
                <a:lnTo>
                  <a:pt x="79312" y="420281"/>
                </a:lnTo>
                <a:lnTo>
                  <a:pt x="82462" y="420548"/>
                </a:lnTo>
                <a:lnTo>
                  <a:pt x="134138" y="387147"/>
                </a:lnTo>
                <a:lnTo>
                  <a:pt x="139180" y="383845"/>
                </a:lnTo>
                <a:lnTo>
                  <a:pt x="145682" y="388468"/>
                </a:lnTo>
                <a:lnTo>
                  <a:pt x="144095" y="394310"/>
                </a:lnTo>
                <a:lnTo>
                  <a:pt x="128842" y="454038"/>
                </a:lnTo>
                <a:lnTo>
                  <a:pt x="128042" y="456984"/>
                </a:lnTo>
                <a:lnTo>
                  <a:pt x="163789" y="475240"/>
                </a:lnTo>
                <a:lnTo>
                  <a:pt x="199619" y="484810"/>
                </a:lnTo>
                <a:lnTo>
                  <a:pt x="202654" y="483222"/>
                </a:lnTo>
                <a:lnTo>
                  <a:pt x="203988" y="480314"/>
                </a:lnTo>
                <a:lnTo>
                  <a:pt x="229299" y="424371"/>
                </a:lnTo>
                <a:lnTo>
                  <a:pt x="231839" y="418808"/>
                </a:lnTo>
                <a:lnTo>
                  <a:pt x="239802" y="419354"/>
                </a:lnTo>
                <a:lnTo>
                  <a:pt x="241605" y="425056"/>
                </a:lnTo>
                <a:lnTo>
                  <a:pt x="260960" y="483070"/>
                </a:lnTo>
                <a:lnTo>
                  <a:pt x="261913" y="486131"/>
                </a:lnTo>
                <a:lnTo>
                  <a:pt x="264808" y="487985"/>
                </a:lnTo>
                <a:lnTo>
                  <a:pt x="268009" y="487744"/>
                </a:lnTo>
                <a:lnTo>
                  <a:pt x="318079" y="477599"/>
                </a:lnTo>
                <a:lnTo>
                  <a:pt x="338887" y="467601"/>
                </a:lnTo>
                <a:lnTo>
                  <a:pt x="338481" y="464541"/>
                </a:lnTo>
                <a:lnTo>
                  <a:pt x="329629" y="404089"/>
                </a:lnTo>
                <a:lnTo>
                  <a:pt x="328715" y="398145"/>
                </a:lnTo>
                <a:lnTo>
                  <a:pt x="335585" y="394310"/>
                </a:lnTo>
                <a:lnTo>
                  <a:pt x="340360" y="397993"/>
                </a:lnTo>
                <a:lnTo>
                  <a:pt x="387516" y="436156"/>
                </a:lnTo>
                <a:lnTo>
                  <a:pt x="390068" y="438163"/>
                </a:lnTo>
                <a:lnTo>
                  <a:pt x="393510" y="438290"/>
                </a:lnTo>
                <a:lnTo>
                  <a:pt x="395910" y="436321"/>
                </a:lnTo>
                <a:lnTo>
                  <a:pt x="402292" y="431114"/>
                </a:lnTo>
                <a:lnTo>
                  <a:pt x="432416" y="400749"/>
                </a:lnTo>
                <a:lnTo>
                  <a:pt x="444945" y="384353"/>
                </a:lnTo>
                <a:lnTo>
                  <a:pt x="444653" y="380911"/>
                </a:lnTo>
                <a:lnTo>
                  <a:pt x="442684" y="378536"/>
                </a:lnTo>
                <a:lnTo>
                  <a:pt x="403048" y="332943"/>
                </a:lnTo>
                <a:lnTo>
                  <a:pt x="399060" y="328435"/>
                </a:lnTo>
                <a:lnTo>
                  <a:pt x="402794" y="321412"/>
                </a:lnTo>
                <a:lnTo>
                  <a:pt x="408737" y="322072"/>
                </a:lnTo>
                <a:lnTo>
                  <a:pt x="468516" y="328435"/>
                </a:lnTo>
                <a:lnTo>
                  <a:pt x="471577" y="328816"/>
                </a:lnTo>
                <a:lnTo>
                  <a:pt x="484482" y="290803"/>
                </a:lnTo>
                <a:lnTo>
                  <a:pt x="488519" y="256858"/>
                </a:lnTo>
                <a:lnTo>
                  <a:pt x="488798" y="253810"/>
                </a:lnTo>
                <a:lnTo>
                  <a:pt x="486652" y="251054"/>
                </a:lnTo>
                <a:lnTo>
                  <a:pt x="483743" y="250127"/>
                </a:lnTo>
                <a:lnTo>
                  <a:pt x="426225" y="233413"/>
                </a:lnTo>
                <a:lnTo>
                  <a:pt x="420536" y="231699"/>
                </a:lnTo>
                <a:lnTo>
                  <a:pt x="419748" y="223749"/>
                </a:lnTo>
                <a:lnTo>
                  <a:pt x="425196" y="221094"/>
                </a:lnTo>
                <a:lnTo>
                  <a:pt x="478460" y="194462"/>
                </a:lnTo>
                <a:lnTo>
                  <a:pt x="481254" y="193129"/>
                </a:lnTo>
                <a:lnTo>
                  <a:pt x="482829" y="189954"/>
                </a:lnTo>
                <a:lnTo>
                  <a:pt x="482042" y="186893"/>
                </a:lnTo>
                <a:lnTo>
                  <a:pt x="464793" y="138630"/>
                </a:lnTo>
                <a:lnTo>
                  <a:pt x="451955" y="119317"/>
                </a:lnTo>
                <a:lnTo>
                  <a:pt x="448920" y="120244"/>
                </a:lnTo>
                <a:lnTo>
                  <a:pt x="392049" y="137084"/>
                </a:lnTo>
                <a:lnTo>
                  <a:pt x="386233" y="138811"/>
                </a:lnTo>
                <a:lnTo>
                  <a:pt x="381318" y="132575"/>
                </a:lnTo>
                <a:lnTo>
                  <a:pt x="384379" y="127267"/>
                </a:lnTo>
                <a:lnTo>
                  <a:pt x="414719" y="76378"/>
                </a:lnTo>
                <a:lnTo>
                  <a:pt x="414300" y="73177"/>
                </a:lnTo>
                <a:lnTo>
                  <a:pt x="414033" y="71069"/>
                </a:lnTo>
                <a:lnTo>
                  <a:pt x="413652" y="68009"/>
                </a:lnTo>
              </a:path>
            </a:pathLst>
          </a:custGeom>
          <a:ln w="19900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614961" y="5101734"/>
            <a:ext cx="190763" cy="1908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8599868" y="619136"/>
            <a:ext cx="5759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Contents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9435099" y="659847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5">
                <a:moveTo>
                  <a:pt x="57340" y="0"/>
                </a:moveTo>
                <a:lnTo>
                  <a:pt x="0" y="48895"/>
                </a:lnTo>
              </a:path>
            </a:pathLst>
          </a:custGeom>
          <a:ln w="2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435099" y="708600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5">
                <a:moveTo>
                  <a:pt x="57340" y="48895"/>
                </a:moveTo>
                <a:lnTo>
                  <a:pt x="0" y="0"/>
                </a:lnTo>
              </a:path>
            </a:pathLst>
          </a:custGeom>
          <a:ln w="2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742469" y="659847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5">
                <a:moveTo>
                  <a:pt x="0" y="0"/>
                </a:moveTo>
                <a:lnTo>
                  <a:pt x="57556" y="48895"/>
                </a:lnTo>
              </a:path>
            </a:pathLst>
          </a:custGeom>
          <a:ln w="2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42469" y="708600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4" h="48895">
                <a:moveTo>
                  <a:pt x="0" y="48895"/>
                </a:moveTo>
                <a:lnTo>
                  <a:pt x="57556" y="0"/>
                </a:lnTo>
              </a:path>
            </a:pathLst>
          </a:custGeom>
          <a:ln w="2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355168" y="229808"/>
            <a:ext cx="63436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5" dirty="0">
                <a:latin typeface="Arial"/>
                <a:cs typeface="Arial"/>
              </a:rPr>
              <a:t>Introduction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438158" y="229808"/>
            <a:ext cx="140525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1/ </a:t>
            </a:r>
            <a:r>
              <a:rPr sz="900" spc="10" dirty="0">
                <a:latin typeface="Arial"/>
                <a:cs typeface="Arial"/>
              </a:rPr>
              <a:t>Understanding </a:t>
            </a:r>
            <a:r>
              <a:rPr sz="900" spc="-5" dirty="0">
                <a:latin typeface="Arial"/>
                <a:cs typeface="Arial"/>
              </a:rPr>
              <a:t>the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issue</a:t>
            </a:r>
            <a:endParaRPr sz="9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314060" y="229808"/>
            <a:ext cx="82613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2/ </a:t>
            </a:r>
            <a:r>
              <a:rPr sz="900" spc="-20" dirty="0">
                <a:latin typeface="Arial"/>
                <a:cs typeface="Arial"/>
              </a:rPr>
              <a:t>Taking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action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585443" y="229808"/>
            <a:ext cx="56896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75" dirty="0">
                <a:latin typeface="Arial"/>
                <a:cs typeface="Arial"/>
              </a:rPr>
              <a:t>R</a:t>
            </a:r>
            <a:r>
              <a:rPr sz="900" spc="5" dirty="0">
                <a:latin typeface="Arial"/>
                <a:cs typeface="Arial"/>
              </a:rPr>
              <a:t>esources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595637" y="229808"/>
            <a:ext cx="69151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5" dirty="0">
                <a:latin typeface="Arial"/>
                <a:cs typeface="Arial"/>
              </a:rPr>
              <a:t>Case</a:t>
            </a:r>
            <a:r>
              <a:rPr sz="900" spc="-6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studies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6507" y="619260"/>
            <a:ext cx="96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42192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8084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9467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9670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9454" y="2552171"/>
            <a:ext cx="3176270" cy="1974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70"/>
              </a:lnSpc>
              <a:spcBef>
                <a:spcPts val="100"/>
              </a:spcBef>
            </a:pPr>
            <a:r>
              <a:rPr sz="1700" b="1" spc="-5" dirty="0">
                <a:solidFill>
                  <a:srgbClr val="E5007D"/>
                </a:solidFill>
                <a:latin typeface="Arial"/>
                <a:cs typeface="Arial"/>
              </a:rPr>
              <a:t>Introduction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10"/>
              </a:spcBef>
            </a:pP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An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estimated </a:t>
            </a:r>
            <a:r>
              <a:rPr sz="1700" b="1" spc="-30" dirty="0">
                <a:solidFill>
                  <a:srgbClr val="282827"/>
                </a:solidFill>
                <a:latin typeface="Arial"/>
                <a:cs typeface="Arial"/>
              </a:rPr>
              <a:t>1.9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million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adults  aged </a:t>
            </a:r>
            <a:r>
              <a:rPr sz="1700" b="1" spc="-40" dirty="0">
                <a:solidFill>
                  <a:srgbClr val="282827"/>
                </a:solidFill>
                <a:latin typeface="Arial"/>
                <a:cs typeface="Arial"/>
              </a:rPr>
              <a:t>16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to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59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experienced  domestic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abuse in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the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last  </a:t>
            </a:r>
            <a:r>
              <a:rPr sz="1700" b="1" spc="-35" dirty="0">
                <a:solidFill>
                  <a:srgbClr val="282827"/>
                </a:solidFill>
                <a:latin typeface="Arial"/>
                <a:cs typeface="Arial"/>
              </a:rPr>
              <a:t>year. </a:t>
            </a:r>
            <a:r>
              <a:rPr sz="1700" b="1" spc="-55" dirty="0">
                <a:solidFill>
                  <a:srgbClr val="282827"/>
                </a:solidFill>
                <a:latin typeface="Arial"/>
                <a:cs typeface="Arial"/>
              </a:rPr>
              <a:t>Two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women each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week  and one man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each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month are 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killed in England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and</a:t>
            </a:r>
            <a:r>
              <a:rPr sz="1700" b="1" spc="1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Wales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864"/>
              </a:lnSpc>
            </a:pP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by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a current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or former</a:t>
            </a:r>
            <a:r>
              <a:rPr sz="1700" b="1" spc="-25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partner.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445" y="4709914"/>
            <a:ext cx="2383790" cy="5645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5" dirty="0">
                <a:latin typeface="Arial"/>
                <a:cs typeface="Arial"/>
              </a:rPr>
              <a:t>Domestic </a:t>
            </a:r>
            <a:r>
              <a:rPr sz="1200" dirty="0">
                <a:latin typeface="Arial"/>
                <a:cs typeface="Arial"/>
              </a:rPr>
              <a:t>abuse </a:t>
            </a:r>
            <a:r>
              <a:rPr sz="1200" spc="-15" dirty="0">
                <a:latin typeface="Arial"/>
                <a:cs typeface="Arial"/>
              </a:rPr>
              <a:t>is </a:t>
            </a:r>
            <a:r>
              <a:rPr sz="1200" spc="-5" dirty="0">
                <a:latin typeface="Arial"/>
                <a:cs typeface="Arial"/>
              </a:rPr>
              <a:t>a hugely  destructive </a:t>
            </a:r>
            <a:r>
              <a:rPr sz="1200" spc="5" dirty="0">
                <a:latin typeface="Arial"/>
                <a:cs typeface="Arial"/>
              </a:rPr>
              <a:t>problem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we </a:t>
            </a:r>
            <a:r>
              <a:rPr sz="1200" spc="-20" dirty="0">
                <a:latin typeface="Arial"/>
                <a:cs typeface="Arial"/>
              </a:rPr>
              <a:t>have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  collective responsibility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tackle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it.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916" y="5447217"/>
            <a:ext cx="2597785" cy="14535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336550">
              <a:lnSpc>
                <a:spcPts val="1400"/>
              </a:lnSpc>
              <a:spcBef>
                <a:spcPts val="180"/>
              </a:spcBef>
            </a:pPr>
            <a:r>
              <a:rPr sz="1200" spc="-20" dirty="0">
                <a:latin typeface="Arial"/>
                <a:cs typeface="Arial"/>
              </a:rPr>
              <a:t>Employers have </a:t>
            </a:r>
            <a:r>
              <a:rPr sz="1200" spc="-15" dirty="0">
                <a:latin typeface="Arial"/>
                <a:cs typeface="Arial"/>
              </a:rPr>
              <a:t>an </a:t>
            </a:r>
            <a:r>
              <a:rPr sz="1200" spc="-5" dirty="0">
                <a:latin typeface="Arial"/>
                <a:cs typeface="Arial"/>
              </a:rPr>
              <a:t>important </a:t>
            </a:r>
            <a:r>
              <a:rPr sz="1200" spc="-15" dirty="0">
                <a:latin typeface="Arial"/>
                <a:cs typeface="Arial"/>
              </a:rPr>
              <a:t>role  to </a:t>
            </a:r>
            <a:r>
              <a:rPr sz="1200" dirty="0">
                <a:latin typeface="Arial"/>
                <a:cs typeface="Arial"/>
              </a:rPr>
              <a:t>play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10" dirty="0">
                <a:latin typeface="Arial"/>
                <a:cs typeface="Arial"/>
              </a:rPr>
              <a:t>society’s </a:t>
            </a:r>
            <a:r>
              <a:rPr sz="1200" spc="-5" dirty="0">
                <a:latin typeface="Arial"/>
                <a:cs typeface="Arial"/>
              </a:rPr>
              <a:t>response </a:t>
            </a:r>
            <a:r>
              <a:rPr sz="1200" spc="-15" dirty="0">
                <a:latin typeface="Arial"/>
                <a:cs typeface="Arial"/>
              </a:rPr>
              <a:t>to  </a:t>
            </a:r>
            <a:r>
              <a:rPr sz="1200" dirty="0">
                <a:latin typeface="Arial"/>
                <a:cs typeface="Arial"/>
              </a:rPr>
              <a:t>domestic </a:t>
            </a:r>
            <a:r>
              <a:rPr sz="1200" spc="-5" dirty="0">
                <a:latin typeface="Arial"/>
                <a:cs typeface="Arial"/>
              </a:rPr>
              <a:t>abuse. </a:t>
            </a:r>
            <a:r>
              <a:rPr sz="1200" spc="-20" dirty="0">
                <a:latin typeface="Arial"/>
                <a:cs typeface="Arial"/>
              </a:rPr>
              <a:t>Employers </a:t>
            </a:r>
            <a:r>
              <a:rPr sz="1200" spc="-15" dirty="0">
                <a:latin typeface="Arial"/>
                <a:cs typeface="Arial"/>
              </a:rPr>
              <a:t>owe 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duty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care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10" dirty="0">
                <a:latin typeface="Arial"/>
                <a:cs typeface="Arial"/>
              </a:rPr>
              <a:t>employees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and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340"/>
              </a:lnSpc>
            </a:pPr>
            <a:r>
              <a:rPr sz="1200" spc="-20" dirty="0">
                <a:latin typeface="Arial"/>
                <a:cs typeface="Arial"/>
              </a:rPr>
              <a:t>have </a:t>
            </a:r>
            <a:r>
              <a:rPr sz="1200" spc="-5" dirty="0">
                <a:latin typeface="Arial"/>
                <a:cs typeface="Arial"/>
              </a:rPr>
              <a:t>a legal responsibility </a:t>
            </a:r>
            <a:r>
              <a:rPr sz="1200" spc="-15" dirty="0">
                <a:latin typeface="Arial"/>
                <a:cs typeface="Arial"/>
              </a:rPr>
              <a:t>to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provide</a:t>
            </a: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safe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5" dirty="0">
                <a:latin typeface="Arial"/>
                <a:cs typeface="Arial"/>
              </a:rPr>
              <a:t>effective </a:t>
            </a:r>
            <a:r>
              <a:rPr sz="1200" spc="-10" dirty="0">
                <a:latin typeface="Arial"/>
                <a:cs typeface="Arial"/>
              </a:rPr>
              <a:t>work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environment.  Preventing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tackling domestic  abuse </a:t>
            </a:r>
            <a:r>
              <a:rPr sz="1200" spc="-15" dirty="0">
                <a:latin typeface="Arial"/>
                <a:cs typeface="Arial"/>
              </a:rPr>
              <a:t>is an </a:t>
            </a:r>
            <a:r>
              <a:rPr sz="1200" spc="-10" dirty="0">
                <a:latin typeface="Arial"/>
                <a:cs typeface="Arial"/>
              </a:rPr>
              <a:t>integral </a:t>
            </a:r>
            <a:r>
              <a:rPr sz="1200" spc="15" dirty="0">
                <a:latin typeface="Arial"/>
                <a:cs typeface="Arial"/>
              </a:rPr>
              <a:t>part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this.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9501" y="2699161"/>
            <a:ext cx="2315845" cy="1275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report </a:t>
            </a:r>
            <a:r>
              <a:rPr sz="1200" spc="-5" dirty="0">
                <a:latin typeface="Arial"/>
                <a:cs typeface="Arial"/>
              </a:rPr>
              <a:t>commissioned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-35" dirty="0">
                <a:latin typeface="Arial"/>
                <a:cs typeface="Arial"/>
              </a:rPr>
              <a:t>The  </a:t>
            </a:r>
            <a:r>
              <a:rPr sz="1200" spc="-25" dirty="0">
                <a:latin typeface="Arial"/>
                <a:cs typeface="Arial"/>
              </a:rPr>
              <a:t>Vodafone </a:t>
            </a:r>
            <a:r>
              <a:rPr sz="1200" spc="-20" dirty="0">
                <a:latin typeface="Arial"/>
                <a:cs typeface="Arial"/>
              </a:rPr>
              <a:t>Foundation, </a:t>
            </a:r>
            <a:r>
              <a:rPr sz="1200" spc="-5" dirty="0">
                <a:latin typeface="Arial"/>
                <a:cs typeface="Arial"/>
              </a:rPr>
              <a:t>‘Domestic  </a:t>
            </a:r>
            <a:r>
              <a:rPr sz="1200" spc="-15" dirty="0">
                <a:latin typeface="Arial"/>
                <a:cs typeface="Arial"/>
              </a:rPr>
              <a:t>Violence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5" dirty="0">
                <a:latin typeface="Arial"/>
                <a:cs typeface="Arial"/>
              </a:rPr>
              <a:t>Abuse: </a:t>
            </a:r>
            <a:r>
              <a:rPr sz="1200" spc="-20" dirty="0">
                <a:latin typeface="Arial"/>
                <a:cs typeface="Arial"/>
              </a:rPr>
              <a:t>Working  </a:t>
            </a:r>
            <a:r>
              <a:rPr sz="1200" spc="-10" dirty="0">
                <a:latin typeface="Arial"/>
                <a:cs typeface="Arial"/>
              </a:rPr>
              <a:t>together </a:t>
            </a:r>
            <a:r>
              <a:rPr sz="1200" spc="-15" dirty="0">
                <a:latin typeface="Arial"/>
                <a:cs typeface="Arial"/>
              </a:rPr>
              <a:t>to transform </a:t>
            </a:r>
            <a:r>
              <a:rPr sz="1200" spc="-5" dirty="0">
                <a:latin typeface="Arial"/>
                <a:cs typeface="Arial"/>
              </a:rPr>
              <a:t>responses </a:t>
            </a:r>
            <a:r>
              <a:rPr sz="1200" spc="-15" dirty="0">
                <a:latin typeface="Arial"/>
                <a:cs typeface="Arial"/>
              </a:rPr>
              <a:t>in  </a:t>
            </a:r>
            <a:r>
              <a:rPr sz="1200" spc="-10" dirty="0">
                <a:latin typeface="Arial"/>
                <a:cs typeface="Arial"/>
              </a:rPr>
              <a:t>the workplace’, demonstrates </a:t>
            </a:r>
            <a:r>
              <a:rPr sz="1200" spc="-15" dirty="0">
                <a:latin typeface="Arial"/>
                <a:cs typeface="Arial"/>
              </a:rPr>
              <a:t>the  </a:t>
            </a:r>
            <a:r>
              <a:rPr sz="1200" spc="-10" dirty="0">
                <a:latin typeface="Arial"/>
                <a:cs typeface="Arial"/>
              </a:rPr>
              <a:t>commitment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business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25" dirty="0">
                <a:latin typeface="Arial"/>
                <a:cs typeface="Arial"/>
              </a:rPr>
              <a:t>make 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real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difference.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49501" y="4162425"/>
            <a:ext cx="2647315" cy="14535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45415">
              <a:lnSpc>
                <a:spcPts val="1400"/>
              </a:lnSpc>
              <a:spcBef>
                <a:spcPts val="180"/>
              </a:spcBef>
            </a:pPr>
            <a:r>
              <a:rPr sz="1200" spc="-30" dirty="0">
                <a:latin typeface="Arial"/>
                <a:cs typeface="Arial"/>
              </a:rPr>
              <a:t>While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research showed </a:t>
            </a:r>
            <a:r>
              <a:rPr sz="1200" spc="-15" dirty="0">
                <a:latin typeface="Arial"/>
                <a:cs typeface="Arial"/>
              </a:rPr>
              <a:t>that  </a:t>
            </a:r>
            <a:r>
              <a:rPr sz="1200" spc="-10" dirty="0">
                <a:latin typeface="Arial"/>
                <a:cs typeface="Arial"/>
              </a:rPr>
              <a:t>employers overwhelmingly </a:t>
            </a:r>
            <a:r>
              <a:rPr sz="1200" spc="-5" dirty="0">
                <a:latin typeface="Arial"/>
                <a:cs typeface="Arial"/>
              </a:rPr>
              <a:t>recognise  </a:t>
            </a:r>
            <a:r>
              <a:rPr sz="1200" spc="-15" dirty="0">
                <a:latin typeface="Arial"/>
                <a:cs typeface="Arial"/>
              </a:rPr>
              <a:t>their </a:t>
            </a:r>
            <a:r>
              <a:rPr sz="1200" spc="10" dirty="0">
                <a:latin typeface="Arial"/>
                <a:cs typeface="Arial"/>
              </a:rPr>
              <a:t>duty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care, </a:t>
            </a:r>
            <a:r>
              <a:rPr sz="1200" spc="-10" dirty="0">
                <a:latin typeface="Arial"/>
                <a:cs typeface="Arial"/>
              </a:rPr>
              <a:t>it </a:t>
            </a:r>
            <a:r>
              <a:rPr sz="1200" spc="-15" dirty="0">
                <a:latin typeface="Arial"/>
                <a:cs typeface="Arial"/>
              </a:rPr>
              <a:t>also </a:t>
            </a:r>
            <a:r>
              <a:rPr sz="1200" spc="-5" dirty="0">
                <a:latin typeface="Arial"/>
                <a:cs typeface="Arial"/>
              </a:rPr>
              <a:t>showed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how  </a:t>
            </a:r>
            <a:r>
              <a:rPr sz="1200" dirty="0">
                <a:latin typeface="Arial"/>
                <a:cs typeface="Arial"/>
              </a:rPr>
              <a:t>much needs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5" dirty="0">
                <a:latin typeface="Arial"/>
                <a:cs typeface="Arial"/>
              </a:rPr>
              <a:t>done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ensure 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spc="-20" dirty="0">
                <a:latin typeface="Arial"/>
                <a:cs typeface="Arial"/>
              </a:rPr>
              <a:t>all </a:t>
            </a:r>
            <a:r>
              <a:rPr sz="1200" spc="-10" dirty="0">
                <a:latin typeface="Arial"/>
                <a:cs typeface="Arial"/>
              </a:rPr>
              <a:t>employees who </a:t>
            </a:r>
            <a:r>
              <a:rPr sz="1200" spc="-15" dirty="0">
                <a:latin typeface="Arial"/>
                <a:cs typeface="Arial"/>
              </a:rPr>
              <a:t>are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affected</a:t>
            </a:r>
          </a:p>
          <a:p>
            <a:pPr marL="12700" marR="5080">
              <a:lnSpc>
                <a:spcPts val="1400"/>
              </a:lnSpc>
            </a:pPr>
            <a:r>
              <a:rPr sz="1200" spc="15" dirty="0">
                <a:latin typeface="Arial"/>
                <a:cs typeface="Arial"/>
              </a:rPr>
              <a:t>by </a:t>
            </a:r>
            <a:r>
              <a:rPr sz="1200" dirty="0">
                <a:latin typeface="Arial"/>
                <a:cs typeface="Arial"/>
              </a:rPr>
              <a:t>domestic abuse </a:t>
            </a:r>
            <a:r>
              <a:rPr sz="1200" spc="-5" dirty="0">
                <a:latin typeface="Arial"/>
                <a:cs typeface="Arial"/>
              </a:rPr>
              <a:t>receive </a:t>
            </a:r>
            <a:r>
              <a:rPr sz="1200" spc="-10" dirty="0">
                <a:latin typeface="Arial"/>
                <a:cs typeface="Arial"/>
              </a:rPr>
              <a:t>the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support  </a:t>
            </a:r>
            <a:r>
              <a:rPr sz="1200" spc="-15" dirty="0">
                <a:latin typeface="Arial"/>
                <a:cs typeface="Arial"/>
              </a:rPr>
              <a:t>they </a:t>
            </a:r>
            <a:r>
              <a:rPr sz="1200" spc="5" dirty="0">
                <a:latin typeface="Arial"/>
                <a:cs typeface="Arial"/>
              </a:rPr>
              <a:t>need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15" dirty="0">
                <a:latin typeface="Arial"/>
                <a:cs typeface="Arial"/>
              </a:rPr>
              <a:t>safe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rebuild  </a:t>
            </a:r>
            <a:r>
              <a:rPr sz="1200" spc="-15" dirty="0">
                <a:latin typeface="Arial"/>
                <a:cs typeface="Arial"/>
              </a:rPr>
              <a:t>their</a:t>
            </a:r>
            <a:r>
              <a:rPr sz="1200" spc="-20" dirty="0">
                <a:latin typeface="Arial"/>
                <a:cs typeface="Arial"/>
              </a:rPr>
              <a:t> lives.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18084" y="5686425"/>
            <a:ext cx="2533015" cy="9207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en-GB" sz="1200" spc="-30" dirty="0">
                <a:latin typeface="Arial"/>
                <a:cs typeface="Arial"/>
              </a:rPr>
              <a:t>The NCIs are </a:t>
            </a:r>
            <a:r>
              <a:rPr sz="1200" spc="-10" dirty="0">
                <a:latin typeface="Arial"/>
                <a:cs typeface="Arial"/>
              </a:rPr>
              <a:t>commit</a:t>
            </a:r>
            <a:r>
              <a:rPr lang="en-GB" sz="1200" spc="-10" dirty="0">
                <a:latin typeface="Arial"/>
                <a:cs typeface="Arial"/>
              </a:rPr>
              <a:t>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build</a:t>
            </a:r>
            <a:r>
              <a:rPr lang="en-GB" sz="1200" spc="10" dirty="0" err="1">
                <a:latin typeface="Arial"/>
                <a:cs typeface="Arial"/>
              </a:rPr>
              <a:t>ing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an </a:t>
            </a:r>
            <a:r>
              <a:rPr sz="1200" spc="10" dirty="0">
                <a:latin typeface="Arial"/>
                <a:cs typeface="Arial"/>
              </a:rPr>
              <a:t>approach </a:t>
            </a:r>
            <a:r>
              <a:rPr sz="1200" spc="-15" dirty="0">
                <a:latin typeface="Arial"/>
                <a:cs typeface="Arial"/>
              </a:rPr>
              <a:t>that  ensures </a:t>
            </a:r>
            <a:r>
              <a:rPr sz="1200" spc="-20" dirty="0">
                <a:latin typeface="Arial"/>
                <a:cs typeface="Arial"/>
              </a:rPr>
              <a:t>all </a:t>
            </a:r>
            <a:r>
              <a:rPr sz="1200" spc="-10" dirty="0">
                <a:latin typeface="Arial"/>
                <a:cs typeface="Arial"/>
              </a:rPr>
              <a:t>employees </a:t>
            </a:r>
            <a:r>
              <a:rPr sz="1200" spc="-15" dirty="0">
                <a:latin typeface="Arial"/>
                <a:cs typeface="Arial"/>
              </a:rPr>
              <a:t>feel </a:t>
            </a:r>
            <a:r>
              <a:rPr sz="1200" spc="10" dirty="0">
                <a:latin typeface="Arial"/>
                <a:cs typeface="Arial"/>
              </a:rPr>
              <a:t>supported and </a:t>
            </a:r>
            <a:r>
              <a:rPr sz="1200" dirty="0">
                <a:latin typeface="Arial"/>
                <a:cs typeface="Arial"/>
              </a:rPr>
              <a:t>empowered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-15" dirty="0">
                <a:latin typeface="Arial"/>
                <a:cs typeface="Arial"/>
              </a:rPr>
              <a:t>their </a:t>
            </a:r>
            <a:r>
              <a:rPr sz="1200" dirty="0">
                <a:latin typeface="Arial"/>
                <a:cs typeface="Arial"/>
              </a:rPr>
              <a:t>workplace  </a:t>
            </a:r>
            <a:r>
              <a:rPr sz="1200" spc="-15" dirty="0">
                <a:latin typeface="Arial"/>
                <a:cs typeface="Arial"/>
              </a:rPr>
              <a:t>o </a:t>
            </a:r>
            <a:r>
              <a:rPr sz="1200" spc="5" dirty="0">
                <a:latin typeface="Arial"/>
                <a:cs typeface="Arial"/>
              </a:rPr>
              <a:t>deal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dirty="0">
                <a:latin typeface="Arial"/>
                <a:cs typeface="Arial"/>
              </a:rPr>
              <a:t>domestic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abuse.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8787" y="2699161"/>
            <a:ext cx="2746375" cy="198691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15" dirty="0">
                <a:latin typeface="Arial"/>
                <a:cs typeface="Arial"/>
              </a:rPr>
              <a:t>Men, women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5" dirty="0">
                <a:latin typeface="Arial"/>
                <a:cs typeface="Arial"/>
              </a:rPr>
              <a:t>children </a:t>
            </a:r>
            <a:r>
              <a:rPr sz="1200" spc="-20" dirty="0">
                <a:latin typeface="Arial"/>
                <a:cs typeface="Arial"/>
              </a:rPr>
              <a:t>all </a:t>
            </a:r>
            <a:r>
              <a:rPr sz="1200" dirty="0">
                <a:latin typeface="Arial"/>
                <a:cs typeface="Arial"/>
              </a:rPr>
              <a:t>experience  domestic </a:t>
            </a:r>
            <a:r>
              <a:rPr sz="1200" spc="-10" dirty="0">
                <a:latin typeface="Arial"/>
                <a:cs typeface="Arial"/>
              </a:rPr>
              <a:t>abuse, </a:t>
            </a:r>
            <a:r>
              <a:rPr sz="1200" spc="10" dirty="0">
                <a:latin typeface="Arial"/>
                <a:cs typeface="Arial"/>
              </a:rPr>
              <a:t>and can </a:t>
            </a:r>
            <a:r>
              <a:rPr sz="1200" spc="-15" dirty="0">
                <a:latin typeface="Arial"/>
                <a:cs typeface="Arial"/>
              </a:rPr>
              <a:t>also </a:t>
            </a:r>
            <a:r>
              <a:rPr sz="1200" spc="-20" dirty="0">
                <a:latin typeface="Arial"/>
                <a:cs typeface="Arial"/>
              </a:rPr>
              <a:t>all </a:t>
            </a:r>
            <a:r>
              <a:rPr sz="1200" spc="25" dirty="0">
                <a:latin typeface="Arial"/>
                <a:cs typeface="Arial"/>
              </a:rPr>
              <a:t>be  </a:t>
            </a:r>
            <a:r>
              <a:rPr sz="1200" spc="-15" dirty="0">
                <a:latin typeface="Arial"/>
                <a:cs typeface="Arial"/>
              </a:rPr>
              <a:t>perpetrators </a:t>
            </a:r>
            <a:r>
              <a:rPr sz="1200" spc="-20" dirty="0">
                <a:latin typeface="Arial"/>
                <a:cs typeface="Arial"/>
              </a:rPr>
              <a:t>of abuse. </a:t>
            </a:r>
            <a:r>
              <a:rPr sz="1200" spc="-45" dirty="0">
                <a:latin typeface="Arial"/>
                <a:cs typeface="Arial"/>
              </a:rPr>
              <a:t>However,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evidence  </a:t>
            </a:r>
            <a:r>
              <a:rPr sz="1200" spc="-20" dirty="0">
                <a:latin typeface="Arial"/>
                <a:cs typeface="Arial"/>
              </a:rPr>
              <a:t>shows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spc="-20" dirty="0">
                <a:latin typeface="Arial"/>
                <a:cs typeface="Arial"/>
              </a:rPr>
              <a:t>women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spc="-10" dirty="0">
                <a:latin typeface="Arial"/>
                <a:cs typeface="Arial"/>
              </a:rPr>
              <a:t>disproportionately  </a:t>
            </a:r>
            <a:r>
              <a:rPr sz="1200" spc="5" dirty="0">
                <a:latin typeface="Arial"/>
                <a:cs typeface="Arial"/>
              </a:rPr>
              <a:t>affected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dirty="0">
                <a:latin typeface="Arial"/>
                <a:cs typeface="Arial"/>
              </a:rPr>
              <a:t>domestic abuse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0" dirty="0">
                <a:latin typeface="Arial"/>
                <a:cs typeface="Arial"/>
              </a:rPr>
              <a:t>the  majority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perpetrators </a:t>
            </a:r>
            <a:r>
              <a:rPr sz="1200" spc="-15" dirty="0">
                <a:latin typeface="Arial"/>
                <a:cs typeface="Arial"/>
              </a:rPr>
              <a:t>are men. It takes  </a:t>
            </a:r>
            <a:r>
              <a:rPr sz="1200" spc="10" dirty="0">
                <a:latin typeface="Arial"/>
                <a:cs typeface="Arial"/>
              </a:rPr>
              <a:t>place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20" dirty="0">
                <a:latin typeface="Arial"/>
                <a:cs typeface="Arial"/>
              </a:rPr>
              <a:t>all levels </a:t>
            </a:r>
            <a:r>
              <a:rPr sz="1200" spc="-15" dirty="0">
                <a:latin typeface="Arial"/>
                <a:cs typeface="Arial"/>
              </a:rPr>
              <a:t>of society, </a:t>
            </a:r>
            <a:r>
              <a:rPr sz="1200" dirty="0">
                <a:latin typeface="Arial"/>
                <a:cs typeface="Arial"/>
              </a:rPr>
              <a:t>regardless 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social class, race, </a:t>
            </a:r>
            <a:r>
              <a:rPr sz="1200" spc="-15" dirty="0">
                <a:latin typeface="Arial"/>
                <a:cs typeface="Arial"/>
              </a:rPr>
              <a:t>religion, sexuality  </a:t>
            </a:r>
            <a:r>
              <a:rPr sz="1200" spc="-10" dirty="0">
                <a:latin typeface="Arial"/>
                <a:cs typeface="Arial"/>
              </a:rPr>
              <a:t>or disability. </a:t>
            </a:r>
            <a:r>
              <a:rPr sz="1200" spc="-5" dirty="0">
                <a:latin typeface="Arial"/>
                <a:cs typeface="Arial"/>
              </a:rPr>
              <a:t>Individuals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dirty="0">
                <a:latin typeface="Arial"/>
                <a:cs typeface="Arial"/>
              </a:rPr>
              <a:t>experience  abuse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5" dirty="0">
                <a:latin typeface="Arial"/>
                <a:cs typeface="Arial"/>
              </a:rPr>
              <a:t>affected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-10" dirty="0">
                <a:latin typeface="Arial"/>
                <a:cs typeface="Arial"/>
              </a:rPr>
              <a:t>it </a:t>
            </a:r>
            <a:r>
              <a:rPr sz="1200" dirty="0">
                <a:latin typeface="Arial"/>
                <a:cs typeface="Arial"/>
              </a:rPr>
              <a:t>long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after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365"/>
              </a:lnSpc>
            </a:pPr>
            <a:r>
              <a:rPr sz="1200" spc="-15" dirty="0">
                <a:latin typeface="Arial"/>
                <a:cs typeface="Arial"/>
              </a:rPr>
              <a:t>they </a:t>
            </a:r>
            <a:r>
              <a:rPr sz="1200" spc="-20" dirty="0">
                <a:latin typeface="Arial"/>
                <a:cs typeface="Arial"/>
              </a:rPr>
              <a:t>have </a:t>
            </a:r>
            <a:r>
              <a:rPr sz="1200" spc="-5" dirty="0">
                <a:latin typeface="Arial"/>
                <a:cs typeface="Arial"/>
              </a:rPr>
              <a:t>left </a:t>
            </a:r>
            <a:r>
              <a:rPr sz="1200" spc="-15" dirty="0">
                <a:latin typeface="Arial"/>
                <a:cs typeface="Arial"/>
              </a:rPr>
              <a:t>their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partner.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5168" y="229814"/>
            <a:ext cx="69151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Introduction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38158" y="229808"/>
            <a:ext cx="140525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1/ </a:t>
            </a:r>
            <a:r>
              <a:rPr sz="900" spc="10" dirty="0">
                <a:latin typeface="Arial"/>
                <a:cs typeface="Arial"/>
              </a:rPr>
              <a:t>Understanding </a:t>
            </a:r>
            <a:r>
              <a:rPr sz="900" spc="-5" dirty="0">
                <a:latin typeface="Arial"/>
                <a:cs typeface="Arial"/>
              </a:rPr>
              <a:t>the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issue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14060" y="229808"/>
            <a:ext cx="82613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2/ </a:t>
            </a:r>
            <a:r>
              <a:rPr sz="900" spc="-20" dirty="0">
                <a:latin typeface="Arial"/>
                <a:cs typeface="Arial"/>
              </a:rPr>
              <a:t>Taking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action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85443" y="229808"/>
            <a:ext cx="56896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75" dirty="0">
                <a:latin typeface="Arial"/>
                <a:cs typeface="Arial"/>
              </a:rPr>
              <a:t>R</a:t>
            </a:r>
            <a:r>
              <a:rPr sz="900" spc="5" dirty="0">
                <a:latin typeface="Arial"/>
                <a:cs typeface="Arial"/>
              </a:rPr>
              <a:t>esources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6507" y="619260"/>
            <a:ext cx="96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42192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8084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9467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9670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39396" y="2556060"/>
            <a:ext cx="2540000" cy="127983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30" dirty="0">
                <a:latin typeface="Arial"/>
                <a:cs typeface="Arial"/>
              </a:rPr>
              <a:t>This </a:t>
            </a:r>
            <a:r>
              <a:rPr sz="1200" spc="-15" dirty="0">
                <a:latin typeface="Arial"/>
                <a:cs typeface="Arial"/>
              </a:rPr>
              <a:t>toolkit is </a:t>
            </a:r>
            <a:r>
              <a:rPr sz="1200" spc="-5" dirty="0">
                <a:latin typeface="Arial"/>
                <a:cs typeface="Arial"/>
              </a:rPr>
              <a:t>intended </a:t>
            </a:r>
            <a:r>
              <a:rPr sz="1200" spc="-15" dirty="0">
                <a:latin typeface="Arial"/>
                <a:cs typeface="Arial"/>
              </a:rPr>
              <a:t>for </a:t>
            </a:r>
            <a:r>
              <a:rPr lang="en-GB" sz="1200" spc="-15" dirty="0">
                <a:latin typeface="Arial"/>
                <a:cs typeface="Arial"/>
              </a:rPr>
              <a:t>line managers and colleagues to help understand </a:t>
            </a:r>
            <a:r>
              <a:rPr lang="en-GB" sz="1200" spc="-5" dirty="0">
                <a:latin typeface="Arial"/>
                <a:cs typeface="Arial"/>
              </a:rPr>
              <a:t>important </a:t>
            </a:r>
            <a:r>
              <a:rPr lang="en-GB" sz="1200" spc="-15" dirty="0">
                <a:latin typeface="Arial"/>
                <a:cs typeface="Arial"/>
              </a:rPr>
              <a:t>role  that </a:t>
            </a:r>
            <a:r>
              <a:rPr lang="en-GB" sz="1200" spc="-10" dirty="0">
                <a:latin typeface="Arial"/>
                <a:cs typeface="Arial"/>
              </a:rPr>
              <a:t>employers </a:t>
            </a:r>
            <a:r>
              <a:rPr lang="en-GB" sz="1200" spc="10" dirty="0">
                <a:latin typeface="Arial"/>
                <a:cs typeface="Arial"/>
              </a:rPr>
              <a:t>can </a:t>
            </a:r>
            <a:r>
              <a:rPr lang="en-GB" sz="1200" dirty="0">
                <a:latin typeface="Arial"/>
                <a:cs typeface="Arial"/>
              </a:rPr>
              <a:t>play </a:t>
            </a:r>
            <a:r>
              <a:rPr lang="en-GB" sz="1200" spc="-15" dirty="0">
                <a:latin typeface="Arial"/>
                <a:cs typeface="Arial"/>
              </a:rPr>
              <a:t>in </a:t>
            </a:r>
            <a:r>
              <a:rPr lang="en-GB" sz="1200" spc="-10" dirty="0">
                <a:latin typeface="Arial"/>
                <a:cs typeface="Arial"/>
              </a:rPr>
              <a:t>preventing  </a:t>
            </a:r>
            <a:r>
              <a:rPr lang="en-GB" sz="1200" dirty="0">
                <a:latin typeface="Arial"/>
                <a:cs typeface="Arial"/>
              </a:rPr>
              <a:t>abuse </a:t>
            </a:r>
            <a:r>
              <a:rPr lang="en-GB" sz="1200" spc="10" dirty="0">
                <a:latin typeface="Arial"/>
                <a:cs typeface="Arial"/>
              </a:rPr>
              <a:t>and </a:t>
            </a:r>
            <a:r>
              <a:rPr lang="en-GB" sz="1200" spc="5" dirty="0">
                <a:latin typeface="Arial"/>
                <a:cs typeface="Arial"/>
              </a:rPr>
              <a:t>providing </a:t>
            </a:r>
            <a:r>
              <a:rPr lang="en-GB" sz="1200" spc="-10" dirty="0">
                <a:latin typeface="Arial"/>
                <a:cs typeface="Arial"/>
              </a:rPr>
              <a:t>the </a:t>
            </a:r>
            <a:r>
              <a:rPr lang="en-GB" sz="1200" spc="5" dirty="0">
                <a:latin typeface="Arial"/>
                <a:cs typeface="Arial"/>
              </a:rPr>
              <a:t>best </a:t>
            </a:r>
            <a:r>
              <a:rPr lang="en-GB" sz="1200" spc="10" dirty="0">
                <a:latin typeface="Arial"/>
                <a:cs typeface="Arial"/>
              </a:rPr>
              <a:t>support  </a:t>
            </a:r>
            <a:r>
              <a:rPr lang="en-GB" sz="1200" dirty="0">
                <a:latin typeface="Arial"/>
                <a:cs typeface="Arial"/>
              </a:rPr>
              <a:t>possible </a:t>
            </a:r>
            <a:r>
              <a:rPr lang="en-GB" sz="1200" spc="-15" dirty="0">
                <a:latin typeface="Arial"/>
                <a:cs typeface="Arial"/>
              </a:rPr>
              <a:t>for </a:t>
            </a:r>
            <a:r>
              <a:rPr lang="en-GB" sz="1200" spc="-10" dirty="0">
                <a:latin typeface="Arial"/>
                <a:cs typeface="Arial"/>
              </a:rPr>
              <a:t>employees </a:t>
            </a:r>
            <a:r>
              <a:rPr lang="en-GB" sz="1200" spc="5" dirty="0">
                <a:latin typeface="Arial"/>
                <a:cs typeface="Arial"/>
              </a:rPr>
              <a:t>affected </a:t>
            </a:r>
            <a:r>
              <a:rPr lang="en-GB" sz="1200" spc="15" dirty="0">
                <a:latin typeface="Arial"/>
                <a:cs typeface="Arial"/>
              </a:rPr>
              <a:t>by  </a:t>
            </a:r>
            <a:r>
              <a:rPr lang="en-GB" sz="1200" dirty="0">
                <a:latin typeface="Arial"/>
                <a:cs typeface="Arial"/>
              </a:rPr>
              <a:t>domestic</a:t>
            </a:r>
            <a:r>
              <a:rPr lang="en-GB" sz="1200" spc="-20" dirty="0">
                <a:latin typeface="Arial"/>
                <a:cs typeface="Arial"/>
              </a:rPr>
              <a:t> </a:t>
            </a:r>
            <a:r>
              <a:rPr lang="en-GB" sz="1200" spc="-5" dirty="0">
                <a:latin typeface="Arial"/>
                <a:cs typeface="Arial"/>
              </a:rPr>
              <a:t>abuse.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27966" y="4040244"/>
            <a:ext cx="2551430" cy="127983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3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police, </a:t>
            </a:r>
            <a:r>
              <a:rPr sz="1200" spc="-10" dirty="0">
                <a:latin typeface="Arial"/>
                <a:cs typeface="Arial"/>
              </a:rPr>
              <a:t>the criminal justice  </a:t>
            </a:r>
            <a:r>
              <a:rPr sz="1200" spc="-20" dirty="0">
                <a:latin typeface="Arial"/>
                <a:cs typeface="Arial"/>
              </a:rPr>
              <a:t>system </a:t>
            </a:r>
            <a:r>
              <a:rPr sz="1200" spc="-15" dirty="0">
                <a:latin typeface="Arial"/>
                <a:cs typeface="Arial"/>
              </a:rPr>
              <a:t>more </a:t>
            </a:r>
            <a:r>
              <a:rPr sz="1200" spc="-10" dirty="0">
                <a:latin typeface="Arial"/>
                <a:cs typeface="Arial"/>
              </a:rPr>
              <a:t>broadly, </a:t>
            </a:r>
            <a:r>
              <a:rPr sz="1200" spc="-15" dirty="0">
                <a:latin typeface="Arial"/>
                <a:cs typeface="Arial"/>
              </a:rPr>
              <a:t>as </a:t>
            </a:r>
            <a:r>
              <a:rPr sz="1200" spc="-20" dirty="0">
                <a:latin typeface="Arial"/>
                <a:cs typeface="Arial"/>
              </a:rPr>
              <a:t>well </a:t>
            </a:r>
            <a:r>
              <a:rPr sz="1200" spc="-15" dirty="0">
                <a:latin typeface="Arial"/>
                <a:cs typeface="Arial"/>
              </a:rPr>
              <a:t>as  those in </a:t>
            </a:r>
            <a:r>
              <a:rPr sz="1200" spc="-10" dirty="0">
                <a:latin typeface="Arial"/>
                <a:cs typeface="Arial"/>
              </a:rPr>
              <a:t>the healthcare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education  </a:t>
            </a:r>
            <a:r>
              <a:rPr sz="1200" spc="-5" dirty="0">
                <a:latin typeface="Arial"/>
                <a:cs typeface="Arial"/>
              </a:rPr>
              <a:t>sectors </a:t>
            </a:r>
            <a:r>
              <a:rPr sz="1200" spc="-15" dirty="0">
                <a:latin typeface="Arial"/>
                <a:cs typeface="Arial"/>
              </a:rPr>
              <a:t>are increasingly </a:t>
            </a:r>
            <a:r>
              <a:rPr sz="1200" spc="-20" dirty="0">
                <a:latin typeface="Arial"/>
                <a:cs typeface="Arial"/>
              </a:rPr>
              <a:t>aware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of</a:t>
            </a:r>
            <a:endParaRPr sz="1200" dirty="0">
              <a:latin typeface="Arial"/>
              <a:cs typeface="Arial"/>
            </a:endParaRPr>
          </a:p>
          <a:p>
            <a:pPr marL="12700" marR="95885">
              <a:lnSpc>
                <a:spcPts val="1400"/>
              </a:lnSpc>
            </a:pPr>
            <a:r>
              <a:rPr sz="1200" spc="-20" dirty="0">
                <a:latin typeface="Arial"/>
                <a:cs typeface="Arial"/>
              </a:rPr>
              <a:t>their responsibilities,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lang="en-GB" sz="1200" spc="-10" dirty="0">
                <a:latin typeface="Arial"/>
                <a:cs typeface="Arial"/>
              </a:rPr>
              <a:t>organisations</a:t>
            </a:r>
            <a:r>
              <a:rPr sz="1200" spc="-10" dirty="0">
                <a:latin typeface="Arial"/>
                <a:cs typeface="Arial"/>
              </a:rPr>
              <a:t>  </a:t>
            </a:r>
            <a:r>
              <a:rPr sz="1200" spc="-15" dirty="0">
                <a:latin typeface="Arial"/>
                <a:cs typeface="Arial"/>
              </a:rPr>
              <a:t>also </a:t>
            </a:r>
            <a:r>
              <a:rPr sz="1200" dirty="0">
                <a:latin typeface="Arial"/>
                <a:cs typeface="Arial"/>
              </a:rPr>
              <a:t>play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25" dirty="0">
                <a:latin typeface="Arial"/>
                <a:cs typeface="Arial"/>
              </a:rPr>
              <a:t>key </a:t>
            </a:r>
            <a:r>
              <a:rPr sz="1200" spc="15" dirty="0">
                <a:latin typeface="Arial"/>
                <a:cs typeface="Arial"/>
              </a:rPr>
              <a:t>part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dirty="0">
                <a:latin typeface="Arial"/>
                <a:cs typeface="Arial"/>
              </a:rPr>
              <a:t>tackling  </a:t>
            </a:r>
            <a:r>
              <a:rPr sz="1200" spc="-1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problem.</a:t>
            </a:r>
          </a:p>
        </p:txBody>
      </p:sp>
      <p:sp>
        <p:nvSpPr>
          <p:cNvPr id="11" name="object 11"/>
          <p:cNvSpPr/>
          <p:nvPr/>
        </p:nvSpPr>
        <p:spPr>
          <a:xfrm>
            <a:off x="6606003" y="1142292"/>
            <a:ext cx="3726179" cy="4852035"/>
          </a:xfrm>
          <a:custGeom>
            <a:avLst/>
            <a:gdLst/>
            <a:ahLst/>
            <a:cxnLst/>
            <a:rect l="l" t="t" r="r" b="b"/>
            <a:pathLst>
              <a:path w="3726179" h="4852035">
                <a:moveTo>
                  <a:pt x="3707993" y="0"/>
                </a:moveTo>
                <a:lnTo>
                  <a:pt x="17995" y="0"/>
                </a:lnTo>
                <a:lnTo>
                  <a:pt x="7592" y="281"/>
                </a:lnTo>
                <a:lnTo>
                  <a:pt x="2249" y="2249"/>
                </a:lnTo>
                <a:lnTo>
                  <a:pt x="281" y="7592"/>
                </a:lnTo>
                <a:lnTo>
                  <a:pt x="0" y="17995"/>
                </a:lnTo>
                <a:lnTo>
                  <a:pt x="0" y="4833708"/>
                </a:lnTo>
                <a:lnTo>
                  <a:pt x="281" y="4844120"/>
                </a:lnTo>
                <a:lnTo>
                  <a:pt x="2249" y="4849466"/>
                </a:lnTo>
                <a:lnTo>
                  <a:pt x="7592" y="4851436"/>
                </a:lnTo>
                <a:lnTo>
                  <a:pt x="17995" y="4851717"/>
                </a:lnTo>
                <a:lnTo>
                  <a:pt x="3707993" y="4851717"/>
                </a:lnTo>
                <a:lnTo>
                  <a:pt x="3718404" y="4851436"/>
                </a:lnTo>
                <a:lnTo>
                  <a:pt x="3723751" y="4849466"/>
                </a:lnTo>
                <a:lnTo>
                  <a:pt x="3725720" y="4844120"/>
                </a:lnTo>
                <a:lnTo>
                  <a:pt x="3726002" y="4833708"/>
                </a:lnTo>
                <a:lnTo>
                  <a:pt x="3726002" y="17995"/>
                </a:lnTo>
                <a:lnTo>
                  <a:pt x="3725720" y="7592"/>
                </a:lnTo>
                <a:lnTo>
                  <a:pt x="3723751" y="2249"/>
                </a:lnTo>
                <a:lnTo>
                  <a:pt x="3718404" y="281"/>
                </a:lnTo>
                <a:lnTo>
                  <a:pt x="3707993" y="0"/>
                </a:lnTo>
                <a:close/>
              </a:path>
            </a:pathLst>
          </a:custGeom>
          <a:solidFill>
            <a:srgbClr val="FDEE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98777" y="1424184"/>
            <a:ext cx="282321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GB" sz="1450" b="1" spc="-10" dirty="0">
                <a:solidFill>
                  <a:srgbClr val="E5007D"/>
                </a:solidFill>
                <a:latin typeface="Arial"/>
                <a:cs typeface="Arial"/>
              </a:rPr>
              <a:t>Actions: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70700" y="1264193"/>
            <a:ext cx="401320" cy="347345"/>
          </a:xfrm>
          <a:custGeom>
            <a:avLst/>
            <a:gdLst/>
            <a:ahLst/>
            <a:cxnLst/>
            <a:rect l="l" t="t" r="r" b="b"/>
            <a:pathLst>
              <a:path w="401320" h="347344">
                <a:moveTo>
                  <a:pt x="400723" y="0"/>
                </a:moveTo>
                <a:lnTo>
                  <a:pt x="0" y="0"/>
                </a:lnTo>
                <a:lnTo>
                  <a:pt x="0" y="347179"/>
                </a:lnTo>
                <a:lnTo>
                  <a:pt x="400723" y="347179"/>
                </a:lnTo>
                <a:lnTo>
                  <a:pt x="400723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70700" y="1264193"/>
            <a:ext cx="401320" cy="347345"/>
          </a:xfrm>
          <a:custGeom>
            <a:avLst/>
            <a:gdLst/>
            <a:ahLst/>
            <a:cxnLst/>
            <a:rect l="l" t="t" r="r" b="b"/>
            <a:pathLst>
              <a:path w="401320" h="347344">
                <a:moveTo>
                  <a:pt x="400723" y="332104"/>
                </a:moveTo>
                <a:lnTo>
                  <a:pt x="400723" y="347179"/>
                </a:lnTo>
                <a:lnTo>
                  <a:pt x="385648" y="347179"/>
                </a:lnTo>
                <a:lnTo>
                  <a:pt x="15074" y="347179"/>
                </a:lnTo>
                <a:lnTo>
                  <a:pt x="0" y="347179"/>
                </a:lnTo>
                <a:lnTo>
                  <a:pt x="0" y="332104"/>
                </a:lnTo>
                <a:lnTo>
                  <a:pt x="0" y="15062"/>
                </a:lnTo>
                <a:lnTo>
                  <a:pt x="0" y="0"/>
                </a:lnTo>
                <a:lnTo>
                  <a:pt x="15074" y="0"/>
                </a:lnTo>
                <a:lnTo>
                  <a:pt x="385648" y="0"/>
                </a:lnTo>
                <a:lnTo>
                  <a:pt x="400723" y="0"/>
                </a:lnTo>
                <a:lnTo>
                  <a:pt x="400723" y="15062"/>
                </a:lnTo>
                <a:lnTo>
                  <a:pt x="400723" y="332104"/>
                </a:lnTo>
                <a:close/>
              </a:path>
            </a:pathLst>
          </a:custGeom>
          <a:ln w="17729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72857" y="1351107"/>
            <a:ext cx="196850" cy="166370"/>
          </a:xfrm>
          <a:custGeom>
            <a:avLst/>
            <a:gdLst/>
            <a:ahLst/>
            <a:cxnLst/>
            <a:rect l="l" t="t" r="r" b="b"/>
            <a:pathLst>
              <a:path w="196850" h="166369">
                <a:moveTo>
                  <a:pt x="0" y="104470"/>
                </a:moveTo>
                <a:lnTo>
                  <a:pt x="69507" y="166243"/>
                </a:lnTo>
                <a:lnTo>
                  <a:pt x="196405" y="0"/>
                </a:lnTo>
              </a:path>
            </a:pathLst>
          </a:custGeom>
          <a:ln w="402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05999" y="1142295"/>
            <a:ext cx="3726179" cy="139700"/>
          </a:xfrm>
          <a:custGeom>
            <a:avLst/>
            <a:gdLst/>
            <a:ahLst/>
            <a:cxnLst/>
            <a:rect l="l" t="t" r="r" b="b"/>
            <a:pathLst>
              <a:path w="3726179" h="139700">
                <a:moveTo>
                  <a:pt x="3726002" y="0"/>
                </a:moveTo>
                <a:lnTo>
                  <a:pt x="0" y="0"/>
                </a:lnTo>
                <a:lnTo>
                  <a:pt x="0" y="139700"/>
                </a:lnTo>
                <a:lnTo>
                  <a:pt x="3726002" y="139700"/>
                </a:lnTo>
                <a:lnTo>
                  <a:pt x="3726002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59217" y="1771503"/>
            <a:ext cx="2905760" cy="11645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Acknowledge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325"/>
              </a:spcBef>
            </a:pPr>
            <a:r>
              <a:rPr lang="en-GB" sz="1200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help understand </a:t>
            </a:r>
            <a:r>
              <a:rPr sz="1200" spc="-10" dirty="0">
                <a:latin typeface="Arial"/>
                <a:cs typeface="Arial"/>
              </a:rPr>
              <a:t>the  </a:t>
            </a:r>
            <a:r>
              <a:rPr sz="1200" spc="-15" dirty="0">
                <a:latin typeface="Arial"/>
                <a:cs typeface="Arial"/>
              </a:rPr>
              <a:t>issues,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acknowledge </a:t>
            </a:r>
            <a:r>
              <a:rPr sz="1200" spc="-10" dirty="0">
                <a:latin typeface="Arial"/>
                <a:cs typeface="Arial"/>
              </a:rPr>
              <a:t>every </a:t>
            </a:r>
            <a:r>
              <a:rPr sz="1200" spc="-15" dirty="0">
                <a:latin typeface="Arial"/>
                <a:cs typeface="Arial"/>
              </a:rPr>
              <a:t>employer’s  </a:t>
            </a:r>
            <a:r>
              <a:rPr sz="1200" spc="-5" dirty="0">
                <a:latin typeface="Arial"/>
                <a:cs typeface="Arial"/>
              </a:rPr>
              <a:t>responsibility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address </a:t>
            </a:r>
            <a:r>
              <a:rPr sz="1200" dirty="0">
                <a:latin typeface="Arial"/>
                <a:cs typeface="Arial"/>
              </a:rPr>
              <a:t>domestic </a:t>
            </a:r>
            <a:r>
              <a:rPr sz="1200" spc="-5" dirty="0">
                <a:latin typeface="Arial"/>
                <a:cs typeface="Arial"/>
              </a:rPr>
              <a:t>abuse.  </a:t>
            </a:r>
            <a:r>
              <a:rPr sz="1200" spc="-20" dirty="0">
                <a:latin typeface="Arial"/>
                <a:cs typeface="Arial"/>
              </a:rPr>
              <a:t>Enable </a:t>
            </a:r>
            <a:r>
              <a:rPr sz="1200" spc="-5" dirty="0">
                <a:latin typeface="Arial"/>
                <a:cs typeface="Arial"/>
              </a:rPr>
              <a:t>colleagues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openly </a:t>
            </a:r>
            <a:r>
              <a:rPr sz="1200" dirty="0">
                <a:latin typeface="Arial"/>
                <a:cs typeface="Arial"/>
              </a:rPr>
              <a:t>discuss </a:t>
            </a:r>
            <a:r>
              <a:rPr sz="1200" spc="-15" dirty="0">
                <a:latin typeface="Arial"/>
                <a:cs typeface="Arial"/>
              </a:rPr>
              <a:t>this  </a:t>
            </a:r>
            <a:r>
              <a:rPr sz="1200" dirty="0">
                <a:latin typeface="Arial"/>
                <a:cs typeface="Arial"/>
              </a:rPr>
              <a:t>topic,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5" dirty="0">
                <a:latin typeface="Arial"/>
                <a:cs typeface="Arial"/>
              </a:rPr>
              <a:t>provide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supportive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workplace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259217" y="3018593"/>
            <a:ext cx="2837815" cy="11645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200" b="1" spc="-15" dirty="0">
                <a:solidFill>
                  <a:srgbClr val="E5007D"/>
                </a:solidFill>
                <a:latin typeface="Arial"/>
                <a:cs typeface="Arial"/>
              </a:rPr>
              <a:t>Respond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325"/>
              </a:spcBef>
            </a:pPr>
            <a:r>
              <a:rPr sz="1200" spc="-30" dirty="0">
                <a:latin typeface="Arial"/>
                <a:cs typeface="Arial"/>
              </a:rPr>
              <a:t>Review </a:t>
            </a:r>
            <a:r>
              <a:rPr sz="1200" dirty="0">
                <a:latin typeface="Arial"/>
                <a:cs typeface="Arial"/>
              </a:rPr>
              <a:t>policies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5" dirty="0">
                <a:latin typeface="Arial"/>
                <a:cs typeface="Arial"/>
              </a:rPr>
              <a:t>processes </a:t>
            </a:r>
            <a:r>
              <a:rPr sz="1200" spc="-15" dirty="0">
                <a:latin typeface="Arial"/>
                <a:cs typeface="Arial"/>
              </a:rPr>
              <a:t>to  </a:t>
            </a:r>
            <a:r>
              <a:rPr sz="1200" spc="-20" dirty="0">
                <a:latin typeface="Arial"/>
                <a:cs typeface="Arial"/>
              </a:rPr>
              <a:t>ensure </a:t>
            </a:r>
            <a:r>
              <a:rPr sz="1200" spc="-15" dirty="0">
                <a:latin typeface="Arial"/>
                <a:cs typeface="Arial"/>
              </a:rPr>
              <a:t>you are </a:t>
            </a:r>
            <a:r>
              <a:rPr sz="1200" spc="5" dirty="0">
                <a:latin typeface="Arial"/>
                <a:cs typeface="Arial"/>
              </a:rPr>
              <a:t>providing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supportive  workplace </a:t>
            </a:r>
            <a:r>
              <a:rPr sz="1200" spc="10" dirty="0">
                <a:latin typeface="Arial"/>
                <a:cs typeface="Arial"/>
              </a:rPr>
              <a:t>and can </a:t>
            </a:r>
            <a:r>
              <a:rPr sz="1200" spc="5" dirty="0">
                <a:latin typeface="Arial"/>
                <a:cs typeface="Arial"/>
              </a:rPr>
              <a:t>respond </a:t>
            </a:r>
            <a:r>
              <a:rPr sz="1200" spc="-15" dirty="0">
                <a:latin typeface="Arial"/>
                <a:cs typeface="Arial"/>
              </a:rPr>
              <a:t>to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disclosure.</a:t>
            </a:r>
            <a:endParaRPr sz="1200" dirty="0">
              <a:latin typeface="Arial"/>
              <a:cs typeface="Arial"/>
            </a:endParaRPr>
          </a:p>
          <a:p>
            <a:pPr marL="12700" marR="274955">
              <a:lnSpc>
                <a:spcPts val="1400"/>
              </a:lnSpc>
            </a:pPr>
            <a:r>
              <a:rPr sz="1200" spc="-20" dirty="0">
                <a:latin typeface="Arial"/>
                <a:cs typeface="Arial"/>
              </a:rPr>
              <a:t>Make sure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policies </a:t>
            </a:r>
            <a:r>
              <a:rPr sz="1200" spc="10" dirty="0">
                <a:latin typeface="Arial"/>
                <a:cs typeface="Arial"/>
              </a:rPr>
              <a:t>and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processes 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spc="-10" dirty="0">
                <a:latin typeface="Arial"/>
                <a:cs typeface="Arial"/>
              </a:rPr>
              <a:t>implemented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lang="en-GB" sz="1200" dirty="0">
                <a:latin typeface="Arial"/>
                <a:cs typeface="Arial"/>
              </a:rPr>
              <a:t>sensibly in practise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59217" y="4265682"/>
            <a:ext cx="2708275" cy="116442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200" b="1" spc="-10" dirty="0">
                <a:solidFill>
                  <a:srgbClr val="E5007D"/>
                </a:solidFill>
                <a:latin typeface="Arial"/>
                <a:cs typeface="Arial"/>
              </a:rPr>
              <a:t>Refer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325"/>
              </a:spcBef>
            </a:pPr>
            <a:r>
              <a:rPr sz="1200" spc="-15" dirty="0">
                <a:latin typeface="Arial"/>
                <a:cs typeface="Arial"/>
              </a:rPr>
              <a:t>Provide </a:t>
            </a:r>
            <a:r>
              <a:rPr sz="1200" spc="10" dirty="0">
                <a:latin typeface="Arial"/>
                <a:cs typeface="Arial"/>
              </a:rPr>
              <a:t>access </a:t>
            </a:r>
            <a:r>
              <a:rPr sz="1200" spc="-15" dirty="0">
                <a:latin typeface="Arial"/>
                <a:cs typeface="Arial"/>
              </a:rPr>
              <a:t>to organisations </a:t>
            </a:r>
            <a:r>
              <a:rPr sz="1200" spc="-10" dirty="0">
                <a:latin typeface="Arial"/>
                <a:cs typeface="Arial"/>
              </a:rPr>
              <a:t>who  </a:t>
            </a:r>
            <a:r>
              <a:rPr sz="1200" spc="10" dirty="0">
                <a:latin typeface="Arial"/>
                <a:cs typeface="Arial"/>
              </a:rPr>
              <a:t>can </a:t>
            </a:r>
            <a:r>
              <a:rPr sz="1200" dirty="0">
                <a:latin typeface="Arial"/>
                <a:cs typeface="Arial"/>
              </a:rPr>
              <a:t>help </a:t>
            </a:r>
            <a:r>
              <a:rPr sz="1200" spc="-10" dirty="0">
                <a:latin typeface="Arial"/>
                <a:cs typeface="Arial"/>
              </a:rPr>
              <a:t>employees </a:t>
            </a:r>
            <a:r>
              <a:rPr sz="1200" spc="5" dirty="0">
                <a:latin typeface="Arial"/>
                <a:cs typeface="Arial"/>
              </a:rPr>
              <a:t>affected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-10" dirty="0">
                <a:latin typeface="Arial"/>
                <a:cs typeface="Arial"/>
              </a:rPr>
              <a:t>the  </a:t>
            </a:r>
            <a:r>
              <a:rPr sz="1200" spc="-20" dirty="0">
                <a:latin typeface="Arial"/>
                <a:cs typeface="Arial"/>
              </a:rPr>
              <a:t>issue.</a:t>
            </a:r>
            <a:r>
              <a:rPr sz="1200" dirty="0">
                <a:latin typeface="Arial"/>
                <a:cs typeface="Arial"/>
              </a:rPr>
              <a:t>  </a:t>
            </a:r>
            <a:r>
              <a:rPr sz="1200" spc="-4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full </a:t>
            </a:r>
            <a:r>
              <a:rPr sz="1200" spc="-20" dirty="0">
                <a:latin typeface="Arial"/>
                <a:cs typeface="Arial"/>
              </a:rPr>
              <a:t>list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dirty="0">
                <a:latin typeface="Arial"/>
                <a:cs typeface="Arial"/>
              </a:rPr>
              <a:t>supportive </a:t>
            </a:r>
            <a:r>
              <a:rPr sz="1200" spc="-15" dirty="0" err="1">
                <a:latin typeface="Arial"/>
                <a:cs typeface="Arial"/>
              </a:rPr>
              <a:t>organisations</a:t>
            </a:r>
            <a:r>
              <a:rPr lang="en-GB" sz="1200" spc="-15" dirty="0">
                <a:latin typeface="Arial"/>
                <a:cs typeface="Arial"/>
              </a:rPr>
              <a:t>, including our EAP,</a:t>
            </a:r>
            <a:r>
              <a:rPr sz="1200" spc="-15" dirty="0">
                <a:latin typeface="Arial"/>
                <a:cs typeface="Arial"/>
              </a:rPr>
              <a:t> 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links, </a:t>
            </a:r>
            <a:r>
              <a:rPr sz="1200" spc="-10" dirty="0">
                <a:latin typeface="Arial"/>
                <a:cs typeface="Arial"/>
              </a:rPr>
              <a:t>see </a:t>
            </a:r>
            <a:r>
              <a:rPr sz="1200" u="sng" spc="-15" dirty="0">
                <a:solidFill>
                  <a:srgbClr val="E5007D"/>
                </a:solidFill>
                <a:uFill>
                  <a:solidFill>
                    <a:srgbClr val="E5007D"/>
                  </a:solidFill>
                </a:uFill>
                <a:latin typeface="Arial"/>
                <a:cs typeface="Arial"/>
                <a:hlinkClick r:id="rId2" action="ppaction://hlinksldjump"/>
              </a:rPr>
              <a:t>Resources</a:t>
            </a:r>
            <a:r>
              <a:rPr sz="1200" spc="-50" dirty="0">
                <a:solidFill>
                  <a:srgbClr val="E5007D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1200" spc="-5" dirty="0">
                <a:latin typeface="Arial"/>
                <a:cs typeface="Arial"/>
              </a:rPr>
              <a:t>section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16621" y="1838152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5" h="443864">
                <a:moveTo>
                  <a:pt x="221767" y="0"/>
                </a:moveTo>
                <a:lnTo>
                  <a:pt x="177073" y="4504"/>
                </a:lnTo>
                <a:lnTo>
                  <a:pt x="135445" y="17425"/>
                </a:lnTo>
                <a:lnTo>
                  <a:pt x="97775" y="37870"/>
                </a:lnTo>
                <a:lnTo>
                  <a:pt x="64954" y="64947"/>
                </a:lnTo>
                <a:lnTo>
                  <a:pt x="37874" y="97766"/>
                </a:lnTo>
                <a:lnTo>
                  <a:pt x="17427" y="135434"/>
                </a:lnTo>
                <a:lnTo>
                  <a:pt x="4505" y="177061"/>
                </a:lnTo>
                <a:lnTo>
                  <a:pt x="0" y="221754"/>
                </a:lnTo>
                <a:lnTo>
                  <a:pt x="4505" y="266448"/>
                </a:lnTo>
                <a:lnTo>
                  <a:pt x="17427" y="308074"/>
                </a:lnTo>
                <a:lnTo>
                  <a:pt x="37874" y="345742"/>
                </a:lnTo>
                <a:lnTo>
                  <a:pt x="64954" y="378561"/>
                </a:lnTo>
                <a:lnTo>
                  <a:pt x="97775" y="405639"/>
                </a:lnTo>
                <a:lnTo>
                  <a:pt x="135445" y="426083"/>
                </a:lnTo>
                <a:lnTo>
                  <a:pt x="177073" y="439004"/>
                </a:lnTo>
                <a:lnTo>
                  <a:pt x="221767" y="443509"/>
                </a:lnTo>
                <a:lnTo>
                  <a:pt x="266457" y="439004"/>
                </a:lnTo>
                <a:lnTo>
                  <a:pt x="308081" y="426083"/>
                </a:lnTo>
                <a:lnTo>
                  <a:pt x="345750" y="405639"/>
                </a:lnTo>
                <a:lnTo>
                  <a:pt x="378569" y="378561"/>
                </a:lnTo>
                <a:lnTo>
                  <a:pt x="405648" y="345742"/>
                </a:lnTo>
                <a:lnTo>
                  <a:pt x="426094" y="308074"/>
                </a:lnTo>
                <a:lnTo>
                  <a:pt x="439016" y="266448"/>
                </a:lnTo>
                <a:lnTo>
                  <a:pt x="443522" y="221754"/>
                </a:lnTo>
                <a:lnTo>
                  <a:pt x="439016" y="177061"/>
                </a:lnTo>
                <a:lnTo>
                  <a:pt x="426094" y="135434"/>
                </a:lnTo>
                <a:lnTo>
                  <a:pt x="405648" y="97766"/>
                </a:lnTo>
                <a:lnTo>
                  <a:pt x="378569" y="64947"/>
                </a:lnTo>
                <a:lnTo>
                  <a:pt x="345750" y="37870"/>
                </a:lnTo>
                <a:lnTo>
                  <a:pt x="308081" y="17425"/>
                </a:lnTo>
                <a:lnTo>
                  <a:pt x="266457" y="4504"/>
                </a:lnTo>
                <a:lnTo>
                  <a:pt x="221767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24647" y="1842432"/>
            <a:ext cx="429895" cy="434975"/>
          </a:xfrm>
          <a:custGeom>
            <a:avLst/>
            <a:gdLst/>
            <a:ahLst/>
            <a:cxnLst/>
            <a:rect l="l" t="t" r="r" b="b"/>
            <a:pathLst>
              <a:path w="429895" h="434975">
                <a:moveTo>
                  <a:pt x="214807" y="0"/>
                </a:moveTo>
                <a:lnTo>
                  <a:pt x="165555" y="5743"/>
                </a:lnTo>
                <a:lnTo>
                  <a:pt x="120342" y="22105"/>
                </a:lnTo>
                <a:lnTo>
                  <a:pt x="80458" y="47778"/>
                </a:lnTo>
                <a:lnTo>
                  <a:pt x="47192" y="81457"/>
                </a:lnTo>
                <a:lnTo>
                  <a:pt x="21834" y="121836"/>
                </a:lnTo>
                <a:lnTo>
                  <a:pt x="5673" y="167611"/>
                </a:lnTo>
                <a:lnTo>
                  <a:pt x="0" y="217474"/>
                </a:lnTo>
                <a:lnTo>
                  <a:pt x="5673" y="267338"/>
                </a:lnTo>
                <a:lnTo>
                  <a:pt x="21834" y="313112"/>
                </a:lnTo>
                <a:lnTo>
                  <a:pt x="47192" y="353492"/>
                </a:lnTo>
                <a:lnTo>
                  <a:pt x="80458" y="387171"/>
                </a:lnTo>
                <a:lnTo>
                  <a:pt x="120342" y="412844"/>
                </a:lnTo>
                <a:lnTo>
                  <a:pt x="165555" y="429205"/>
                </a:lnTo>
                <a:lnTo>
                  <a:pt x="214807" y="434949"/>
                </a:lnTo>
                <a:lnTo>
                  <a:pt x="264059" y="429205"/>
                </a:lnTo>
                <a:lnTo>
                  <a:pt x="309272" y="412844"/>
                </a:lnTo>
                <a:lnTo>
                  <a:pt x="349157" y="387171"/>
                </a:lnTo>
                <a:lnTo>
                  <a:pt x="382423" y="353492"/>
                </a:lnTo>
                <a:lnTo>
                  <a:pt x="407781" y="313112"/>
                </a:lnTo>
                <a:lnTo>
                  <a:pt x="423942" y="267338"/>
                </a:lnTo>
                <a:lnTo>
                  <a:pt x="429615" y="217474"/>
                </a:lnTo>
                <a:lnTo>
                  <a:pt x="423942" y="167611"/>
                </a:lnTo>
                <a:lnTo>
                  <a:pt x="407781" y="121836"/>
                </a:lnTo>
                <a:lnTo>
                  <a:pt x="382423" y="81457"/>
                </a:lnTo>
                <a:lnTo>
                  <a:pt x="349157" y="47778"/>
                </a:lnTo>
                <a:lnTo>
                  <a:pt x="309272" y="22105"/>
                </a:lnTo>
                <a:lnTo>
                  <a:pt x="264059" y="5743"/>
                </a:lnTo>
                <a:lnTo>
                  <a:pt x="214807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76866" y="1874663"/>
            <a:ext cx="322478" cy="318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22841" y="1925165"/>
            <a:ext cx="312420" cy="274320"/>
          </a:xfrm>
          <a:custGeom>
            <a:avLst/>
            <a:gdLst/>
            <a:ahLst/>
            <a:cxnLst/>
            <a:rect l="l" t="t" r="r" b="b"/>
            <a:pathLst>
              <a:path w="312420" h="274319">
                <a:moveTo>
                  <a:pt x="282367" y="202061"/>
                </a:moveTo>
                <a:lnTo>
                  <a:pt x="196389" y="202061"/>
                </a:lnTo>
                <a:lnTo>
                  <a:pt x="201380" y="205744"/>
                </a:lnTo>
                <a:lnTo>
                  <a:pt x="206384" y="209528"/>
                </a:lnTo>
                <a:lnTo>
                  <a:pt x="215490" y="216031"/>
                </a:lnTo>
                <a:lnTo>
                  <a:pt x="219275" y="218482"/>
                </a:lnTo>
                <a:lnTo>
                  <a:pt x="219236" y="227283"/>
                </a:lnTo>
                <a:lnTo>
                  <a:pt x="222145" y="230712"/>
                </a:lnTo>
                <a:lnTo>
                  <a:pt x="280884" y="274149"/>
                </a:lnTo>
                <a:lnTo>
                  <a:pt x="284231" y="270761"/>
                </a:lnTo>
                <a:lnTo>
                  <a:pt x="309589" y="230384"/>
                </a:lnTo>
                <a:lnTo>
                  <a:pt x="311917" y="223791"/>
                </a:lnTo>
                <a:lnTo>
                  <a:pt x="282367" y="202061"/>
                </a:lnTo>
                <a:close/>
              </a:path>
              <a:path w="312420" h="274319">
                <a:moveTo>
                  <a:pt x="126250" y="0"/>
                </a:moveTo>
                <a:lnTo>
                  <a:pt x="86304" y="3439"/>
                </a:lnTo>
                <a:lnTo>
                  <a:pt x="49842" y="19947"/>
                </a:lnTo>
                <a:lnTo>
                  <a:pt x="20685" y="48645"/>
                </a:lnTo>
                <a:lnTo>
                  <a:pt x="3320" y="86081"/>
                </a:lnTo>
                <a:lnTo>
                  <a:pt x="0" y="126070"/>
                </a:lnTo>
                <a:lnTo>
                  <a:pt x="10333" y="164831"/>
                </a:lnTo>
                <a:lnTo>
                  <a:pt x="33931" y="198581"/>
                </a:lnTo>
                <a:lnTo>
                  <a:pt x="68464" y="222221"/>
                </a:lnTo>
                <a:lnTo>
                  <a:pt x="110002" y="232477"/>
                </a:lnTo>
                <a:lnTo>
                  <a:pt x="154119" y="226656"/>
                </a:lnTo>
                <a:lnTo>
                  <a:pt x="196389" y="202061"/>
                </a:lnTo>
                <a:lnTo>
                  <a:pt x="282367" y="202061"/>
                </a:lnTo>
                <a:lnTo>
                  <a:pt x="256889" y="183252"/>
                </a:lnTo>
                <a:lnTo>
                  <a:pt x="245449" y="183252"/>
                </a:lnTo>
                <a:lnTo>
                  <a:pt x="243354" y="182922"/>
                </a:lnTo>
                <a:lnTo>
                  <a:pt x="235378" y="177334"/>
                </a:lnTo>
                <a:lnTo>
                  <a:pt x="228800" y="172330"/>
                </a:lnTo>
                <a:lnTo>
                  <a:pt x="222196" y="167441"/>
                </a:lnTo>
                <a:lnTo>
                  <a:pt x="233356" y="117317"/>
                </a:lnTo>
                <a:lnTo>
                  <a:pt x="224174" y="71991"/>
                </a:lnTo>
                <a:lnTo>
                  <a:pt x="199918" y="35156"/>
                </a:lnTo>
                <a:lnTo>
                  <a:pt x="165858" y="10507"/>
                </a:lnTo>
                <a:lnTo>
                  <a:pt x="126250" y="0"/>
                </a:lnTo>
                <a:close/>
              </a:path>
              <a:path w="312420" h="274319">
                <a:moveTo>
                  <a:pt x="252142" y="181525"/>
                </a:moveTo>
                <a:lnTo>
                  <a:pt x="245449" y="183252"/>
                </a:lnTo>
                <a:lnTo>
                  <a:pt x="256889" y="183252"/>
                </a:lnTo>
                <a:lnTo>
                  <a:pt x="256511" y="182973"/>
                </a:lnTo>
                <a:lnTo>
                  <a:pt x="252142" y="1815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40484" y="2088053"/>
            <a:ext cx="98827" cy="65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22841" y="1925165"/>
            <a:ext cx="281305" cy="274320"/>
          </a:xfrm>
          <a:custGeom>
            <a:avLst/>
            <a:gdLst/>
            <a:ahLst/>
            <a:cxnLst/>
            <a:rect l="l" t="t" r="r" b="b"/>
            <a:pathLst>
              <a:path w="281304" h="274319">
                <a:moveTo>
                  <a:pt x="280884" y="274149"/>
                </a:moveTo>
                <a:lnTo>
                  <a:pt x="277700" y="271811"/>
                </a:lnTo>
                <a:lnTo>
                  <a:pt x="262832" y="260895"/>
                </a:lnTo>
                <a:lnTo>
                  <a:pt x="247998" y="249935"/>
                </a:lnTo>
                <a:lnTo>
                  <a:pt x="224647" y="232579"/>
                </a:lnTo>
                <a:lnTo>
                  <a:pt x="222145" y="230712"/>
                </a:lnTo>
                <a:lnTo>
                  <a:pt x="219236" y="227283"/>
                </a:lnTo>
                <a:lnTo>
                  <a:pt x="219249" y="224591"/>
                </a:lnTo>
                <a:lnTo>
                  <a:pt x="219275" y="218482"/>
                </a:lnTo>
                <a:lnTo>
                  <a:pt x="215490" y="216031"/>
                </a:lnTo>
                <a:lnTo>
                  <a:pt x="211489" y="213186"/>
                </a:lnTo>
                <a:lnTo>
                  <a:pt x="206384" y="209528"/>
                </a:lnTo>
                <a:lnTo>
                  <a:pt x="201380" y="205744"/>
                </a:lnTo>
                <a:lnTo>
                  <a:pt x="196389" y="202061"/>
                </a:lnTo>
                <a:lnTo>
                  <a:pt x="154119" y="226656"/>
                </a:lnTo>
                <a:lnTo>
                  <a:pt x="110002" y="232477"/>
                </a:lnTo>
                <a:lnTo>
                  <a:pt x="68464" y="222221"/>
                </a:lnTo>
                <a:lnTo>
                  <a:pt x="33931" y="198581"/>
                </a:lnTo>
                <a:lnTo>
                  <a:pt x="10333" y="164831"/>
                </a:lnTo>
                <a:lnTo>
                  <a:pt x="0" y="126070"/>
                </a:lnTo>
                <a:lnTo>
                  <a:pt x="3320" y="86081"/>
                </a:lnTo>
                <a:lnTo>
                  <a:pt x="20685" y="48645"/>
                </a:lnTo>
                <a:lnTo>
                  <a:pt x="49842" y="19947"/>
                </a:lnTo>
                <a:lnTo>
                  <a:pt x="86304" y="3439"/>
                </a:lnTo>
                <a:lnTo>
                  <a:pt x="126250" y="0"/>
                </a:lnTo>
                <a:lnTo>
                  <a:pt x="165858" y="10507"/>
                </a:lnTo>
                <a:lnTo>
                  <a:pt x="199918" y="35156"/>
                </a:lnTo>
                <a:lnTo>
                  <a:pt x="224174" y="71991"/>
                </a:lnTo>
                <a:lnTo>
                  <a:pt x="233356" y="117317"/>
                </a:lnTo>
                <a:lnTo>
                  <a:pt x="222196" y="167441"/>
                </a:lnTo>
              </a:path>
            </a:pathLst>
          </a:custGeom>
          <a:ln w="9105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51291" y="1950948"/>
            <a:ext cx="178015" cy="17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24650" y="1842433"/>
            <a:ext cx="429895" cy="434975"/>
          </a:xfrm>
          <a:custGeom>
            <a:avLst/>
            <a:gdLst/>
            <a:ahLst/>
            <a:cxnLst/>
            <a:rect l="l" t="t" r="r" b="b"/>
            <a:pathLst>
              <a:path w="429895" h="434975">
                <a:moveTo>
                  <a:pt x="214807" y="0"/>
                </a:moveTo>
                <a:lnTo>
                  <a:pt x="165555" y="5743"/>
                </a:lnTo>
                <a:lnTo>
                  <a:pt x="120342" y="22105"/>
                </a:lnTo>
                <a:lnTo>
                  <a:pt x="80458" y="47778"/>
                </a:lnTo>
                <a:lnTo>
                  <a:pt x="47192" y="81457"/>
                </a:lnTo>
                <a:lnTo>
                  <a:pt x="21834" y="121836"/>
                </a:lnTo>
                <a:lnTo>
                  <a:pt x="5673" y="167611"/>
                </a:lnTo>
                <a:lnTo>
                  <a:pt x="0" y="217474"/>
                </a:lnTo>
                <a:lnTo>
                  <a:pt x="5673" y="267338"/>
                </a:lnTo>
                <a:lnTo>
                  <a:pt x="21834" y="313112"/>
                </a:lnTo>
                <a:lnTo>
                  <a:pt x="47192" y="353492"/>
                </a:lnTo>
                <a:lnTo>
                  <a:pt x="80458" y="387171"/>
                </a:lnTo>
                <a:lnTo>
                  <a:pt x="120342" y="412844"/>
                </a:lnTo>
                <a:lnTo>
                  <a:pt x="165555" y="429205"/>
                </a:lnTo>
                <a:lnTo>
                  <a:pt x="214807" y="434949"/>
                </a:lnTo>
                <a:lnTo>
                  <a:pt x="264059" y="429205"/>
                </a:lnTo>
                <a:lnTo>
                  <a:pt x="282931" y="422376"/>
                </a:lnTo>
                <a:lnTo>
                  <a:pt x="214807" y="422376"/>
                </a:lnTo>
                <a:lnTo>
                  <a:pt x="168491" y="416955"/>
                </a:lnTo>
                <a:lnTo>
                  <a:pt x="125945" y="401517"/>
                </a:lnTo>
                <a:lnTo>
                  <a:pt x="88392" y="377303"/>
                </a:lnTo>
                <a:lnTo>
                  <a:pt x="57056" y="345552"/>
                </a:lnTo>
                <a:lnTo>
                  <a:pt x="33158" y="307504"/>
                </a:lnTo>
                <a:lnTo>
                  <a:pt x="17923" y="264398"/>
                </a:lnTo>
                <a:lnTo>
                  <a:pt x="12572" y="217474"/>
                </a:lnTo>
                <a:lnTo>
                  <a:pt x="17923" y="170550"/>
                </a:lnTo>
                <a:lnTo>
                  <a:pt x="33158" y="127445"/>
                </a:lnTo>
                <a:lnTo>
                  <a:pt x="57056" y="89396"/>
                </a:lnTo>
                <a:lnTo>
                  <a:pt x="88392" y="57645"/>
                </a:lnTo>
                <a:lnTo>
                  <a:pt x="125945" y="33431"/>
                </a:lnTo>
                <a:lnTo>
                  <a:pt x="168491" y="17994"/>
                </a:lnTo>
                <a:lnTo>
                  <a:pt x="214807" y="12573"/>
                </a:lnTo>
                <a:lnTo>
                  <a:pt x="282931" y="12573"/>
                </a:lnTo>
                <a:lnTo>
                  <a:pt x="264059" y="5743"/>
                </a:lnTo>
                <a:lnTo>
                  <a:pt x="214807" y="0"/>
                </a:lnTo>
                <a:close/>
              </a:path>
              <a:path w="429895" h="434975">
                <a:moveTo>
                  <a:pt x="282931" y="12573"/>
                </a:moveTo>
                <a:lnTo>
                  <a:pt x="214807" y="12573"/>
                </a:lnTo>
                <a:lnTo>
                  <a:pt x="261120" y="17994"/>
                </a:lnTo>
                <a:lnTo>
                  <a:pt x="303664" y="33431"/>
                </a:lnTo>
                <a:lnTo>
                  <a:pt x="341217" y="57645"/>
                </a:lnTo>
                <a:lnTo>
                  <a:pt x="372555" y="89396"/>
                </a:lnTo>
                <a:lnTo>
                  <a:pt x="396454" y="127445"/>
                </a:lnTo>
                <a:lnTo>
                  <a:pt x="411691" y="170550"/>
                </a:lnTo>
                <a:lnTo>
                  <a:pt x="417042" y="217474"/>
                </a:lnTo>
                <a:lnTo>
                  <a:pt x="411691" y="264398"/>
                </a:lnTo>
                <a:lnTo>
                  <a:pt x="396454" y="307504"/>
                </a:lnTo>
                <a:lnTo>
                  <a:pt x="372555" y="345552"/>
                </a:lnTo>
                <a:lnTo>
                  <a:pt x="341217" y="377303"/>
                </a:lnTo>
                <a:lnTo>
                  <a:pt x="303664" y="401517"/>
                </a:lnTo>
                <a:lnTo>
                  <a:pt x="261120" y="416955"/>
                </a:lnTo>
                <a:lnTo>
                  <a:pt x="214807" y="422376"/>
                </a:lnTo>
                <a:lnTo>
                  <a:pt x="282931" y="422376"/>
                </a:lnTo>
                <a:lnTo>
                  <a:pt x="349157" y="387171"/>
                </a:lnTo>
                <a:lnTo>
                  <a:pt x="382423" y="353492"/>
                </a:lnTo>
                <a:lnTo>
                  <a:pt x="407781" y="313112"/>
                </a:lnTo>
                <a:lnTo>
                  <a:pt x="423942" y="267338"/>
                </a:lnTo>
                <a:lnTo>
                  <a:pt x="429615" y="217474"/>
                </a:lnTo>
                <a:lnTo>
                  <a:pt x="423942" y="167611"/>
                </a:lnTo>
                <a:lnTo>
                  <a:pt x="407781" y="121836"/>
                </a:lnTo>
                <a:lnTo>
                  <a:pt x="382423" y="81457"/>
                </a:lnTo>
                <a:lnTo>
                  <a:pt x="349157" y="47778"/>
                </a:lnTo>
                <a:lnTo>
                  <a:pt x="309272" y="22105"/>
                </a:lnTo>
                <a:lnTo>
                  <a:pt x="282931" y="12573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11476" y="3088289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5" h="443864">
                <a:moveTo>
                  <a:pt x="221767" y="0"/>
                </a:moveTo>
                <a:lnTo>
                  <a:pt x="177073" y="4504"/>
                </a:lnTo>
                <a:lnTo>
                  <a:pt x="135445" y="17425"/>
                </a:lnTo>
                <a:lnTo>
                  <a:pt x="97775" y="37870"/>
                </a:lnTo>
                <a:lnTo>
                  <a:pt x="64954" y="64947"/>
                </a:lnTo>
                <a:lnTo>
                  <a:pt x="37874" y="97766"/>
                </a:lnTo>
                <a:lnTo>
                  <a:pt x="17427" y="135434"/>
                </a:lnTo>
                <a:lnTo>
                  <a:pt x="4505" y="177061"/>
                </a:lnTo>
                <a:lnTo>
                  <a:pt x="0" y="221754"/>
                </a:lnTo>
                <a:lnTo>
                  <a:pt x="4505" y="266448"/>
                </a:lnTo>
                <a:lnTo>
                  <a:pt x="17427" y="308074"/>
                </a:lnTo>
                <a:lnTo>
                  <a:pt x="37874" y="345742"/>
                </a:lnTo>
                <a:lnTo>
                  <a:pt x="64954" y="378561"/>
                </a:lnTo>
                <a:lnTo>
                  <a:pt x="97775" y="405639"/>
                </a:lnTo>
                <a:lnTo>
                  <a:pt x="135445" y="426083"/>
                </a:lnTo>
                <a:lnTo>
                  <a:pt x="177073" y="439004"/>
                </a:lnTo>
                <a:lnTo>
                  <a:pt x="221767" y="443509"/>
                </a:lnTo>
                <a:lnTo>
                  <a:pt x="266457" y="439004"/>
                </a:lnTo>
                <a:lnTo>
                  <a:pt x="308081" y="426083"/>
                </a:lnTo>
                <a:lnTo>
                  <a:pt x="345750" y="405639"/>
                </a:lnTo>
                <a:lnTo>
                  <a:pt x="378569" y="378561"/>
                </a:lnTo>
                <a:lnTo>
                  <a:pt x="405648" y="345742"/>
                </a:lnTo>
                <a:lnTo>
                  <a:pt x="426094" y="308074"/>
                </a:lnTo>
                <a:lnTo>
                  <a:pt x="439016" y="266448"/>
                </a:lnTo>
                <a:lnTo>
                  <a:pt x="443522" y="221754"/>
                </a:lnTo>
                <a:lnTo>
                  <a:pt x="439016" y="177061"/>
                </a:lnTo>
                <a:lnTo>
                  <a:pt x="426094" y="135434"/>
                </a:lnTo>
                <a:lnTo>
                  <a:pt x="405648" y="97766"/>
                </a:lnTo>
                <a:lnTo>
                  <a:pt x="378569" y="64947"/>
                </a:lnTo>
                <a:lnTo>
                  <a:pt x="345750" y="37870"/>
                </a:lnTo>
                <a:lnTo>
                  <a:pt x="308081" y="17425"/>
                </a:lnTo>
                <a:lnTo>
                  <a:pt x="266457" y="4504"/>
                </a:lnTo>
                <a:lnTo>
                  <a:pt x="221767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19503" y="3092569"/>
            <a:ext cx="429895" cy="434975"/>
          </a:xfrm>
          <a:custGeom>
            <a:avLst/>
            <a:gdLst/>
            <a:ahLst/>
            <a:cxnLst/>
            <a:rect l="l" t="t" r="r" b="b"/>
            <a:pathLst>
              <a:path w="429895" h="434975">
                <a:moveTo>
                  <a:pt x="214807" y="0"/>
                </a:moveTo>
                <a:lnTo>
                  <a:pt x="165555" y="5743"/>
                </a:lnTo>
                <a:lnTo>
                  <a:pt x="120342" y="22105"/>
                </a:lnTo>
                <a:lnTo>
                  <a:pt x="80458" y="47778"/>
                </a:lnTo>
                <a:lnTo>
                  <a:pt x="47192" y="81457"/>
                </a:lnTo>
                <a:lnTo>
                  <a:pt x="21834" y="121836"/>
                </a:lnTo>
                <a:lnTo>
                  <a:pt x="5673" y="167611"/>
                </a:lnTo>
                <a:lnTo>
                  <a:pt x="0" y="217474"/>
                </a:lnTo>
                <a:lnTo>
                  <a:pt x="5673" y="267338"/>
                </a:lnTo>
                <a:lnTo>
                  <a:pt x="21834" y="313112"/>
                </a:lnTo>
                <a:lnTo>
                  <a:pt x="47192" y="353492"/>
                </a:lnTo>
                <a:lnTo>
                  <a:pt x="80458" y="387171"/>
                </a:lnTo>
                <a:lnTo>
                  <a:pt x="120342" y="412844"/>
                </a:lnTo>
                <a:lnTo>
                  <a:pt x="165555" y="429205"/>
                </a:lnTo>
                <a:lnTo>
                  <a:pt x="214807" y="434949"/>
                </a:lnTo>
                <a:lnTo>
                  <a:pt x="264059" y="429205"/>
                </a:lnTo>
                <a:lnTo>
                  <a:pt x="309272" y="412844"/>
                </a:lnTo>
                <a:lnTo>
                  <a:pt x="349157" y="387171"/>
                </a:lnTo>
                <a:lnTo>
                  <a:pt x="382423" y="353492"/>
                </a:lnTo>
                <a:lnTo>
                  <a:pt x="407781" y="313112"/>
                </a:lnTo>
                <a:lnTo>
                  <a:pt x="423942" y="267338"/>
                </a:lnTo>
                <a:lnTo>
                  <a:pt x="429615" y="217474"/>
                </a:lnTo>
                <a:lnTo>
                  <a:pt x="423942" y="167611"/>
                </a:lnTo>
                <a:lnTo>
                  <a:pt x="407781" y="121836"/>
                </a:lnTo>
                <a:lnTo>
                  <a:pt x="382423" y="81457"/>
                </a:lnTo>
                <a:lnTo>
                  <a:pt x="349157" y="47778"/>
                </a:lnTo>
                <a:lnTo>
                  <a:pt x="309272" y="22105"/>
                </a:lnTo>
                <a:lnTo>
                  <a:pt x="264059" y="5743"/>
                </a:lnTo>
                <a:lnTo>
                  <a:pt x="214807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32795" y="323076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0" y="2819"/>
                </a:moveTo>
                <a:lnTo>
                  <a:pt x="0" y="30251"/>
                </a:lnTo>
                <a:lnTo>
                  <a:pt x="0" y="31813"/>
                </a:lnTo>
                <a:lnTo>
                  <a:pt x="1257" y="33070"/>
                </a:lnTo>
                <a:lnTo>
                  <a:pt x="2819" y="33070"/>
                </a:lnTo>
                <a:lnTo>
                  <a:pt x="30251" y="33070"/>
                </a:lnTo>
                <a:lnTo>
                  <a:pt x="31813" y="33070"/>
                </a:lnTo>
                <a:lnTo>
                  <a:pt x="33070" y="31813"/>
                </a:lnTo>
                <a:lnTo>
                  <a:pt x="33070" y="30251"/>
                </a:lnTo>
                <a:lnTo>
                  <a:pt x="33070" y="2819"/>
                </a:lnTo>
                <a:lnTo>
                  <a:pt x="33070" y="1269"/>
                </a:lnTo>
                <a:lnTo>
                  <a:pt x="31813" y="0"/>
                </a:lnTo>
                <a:lnTo>
                  <a:pt x="30251" y="0"/>
                </a:lnTo>
                <a:lnTo>
                  <a:pt x="2819" y="0"/>
                </a:lnTo>
                <a:lnTo>
                  <a:pt x="1257" y="0"/>
                </a:lnTo>
                <a:lnTo>
                  <a:pt x="0" y="1269"/>
                </a:lnTo>
                <a:lnTo>
                  <a:pt x="0" y="2819"/>
                </a:lnTo>
              </a:path>
            </a:pathLst>
          </a:custGeom>
          <a:ln w="54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44263" y="3233543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1328"/>
                </a:moveTo>
                <a:lnTo>
                  <a:pt x="8254" y="18592"/>
                </a:lnTo>
                <a:lnTo>
                  <a:pt x="26377" y="0"/>
                </a:lnTo>
              </a:path>
            </a:pathLst>
          </a:custGeom>
          <a:ln w="54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87233" y="323286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73" y="0"/>
                </a:lnTo>
              </a:path>
            </a:pathLst>
          </a:custGeom>
          <a:ln w="62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7233" y="325148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73" y="0"/>
                </a:lnTo>
              </a:path>
            </a:pathLst>
          </a:custGeom>
          <a:ln w="62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87207" y="327129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72" y="0"/>
                </a:lnTo>
              </a:path>
            </a:pathLst>
          </a:custGeom>
          <a:ln w="62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32795" y="329837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0" y="2819"/>
                </a:moveTo>
                <a:lnTo>
                  <a:pt x="0" y="30251"/>
                </a:lnTo>
                <a:lnTo>
                  <a:pt x="0" y="31813"/>
                </a:lnTo>
                <a:lnTo>
                  <a:pt x="1257" y="33070"/>
                </a:lnTo>
                <a:lnTo>
                  <a:pt x="2819" y="33070"/>
                </a:lnTo>
                <a:lnTo>
                  <a:pt x="30251" y="33070"/>
                </a:lnTo>
                <a:lnTo>
                  <a:pt x="31813" y="33070"/>
                </a:lnTo>
                <a:lnTo>
                  <a:pt x="33070" y="31813"/>
                </a:lnTo>
                <a:lnTo>
                  <a:pt x="33070" y="30251"/>
                </a:lnTo>
                <a:lnTo>
                  <a:pt x="33070" y="2819"/>
                </a:lnTo>
                <a:lnTo>
                  <a:pt x="33070" y="1269"/>
                </a:lnTo>
                <a:lnTo>
                  <a:pt x="31813" y="0"/>
                </a:lnTo>
                <a:lnTo>
                  <a:pt x="30251" y="0"/>
                </a:lnTo>
                <a:lnTo>
                  <a:pt x="2819" y="0"/>
                </a:lnTo>
                <a:lnTo>
                  <a:pt x="1257" y="0"/>
                </a:lnTo>
                <a:lnTo>
                  <a:pt x="0" y="1269"/>
                </a:lnTo>
                <a:lnTo>
                  <a:pt x="0" y="2819"/>
                </a:lnTo>
              </a:path>
            </a:pathLst>
          </a:custGeom>
          <a:ln w="54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44263" y="3301156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1328"/>
                </a:moveTo>
                <a:lnTo>
                  <a:pt x="8254" y="18592"/>
                </a:lnTo>
                <a:lnTo>
                  <a:pt x="26377" y="0"/>
                </a:lnTo>
              </a:path>
            </a:pathLst>
          </a:custGeom>
          <a:ln w="54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87233" y="330048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73" y="0"/>
                </a:lnTo>
              </a:path>
            </a:pathLst>
          </a:custGeom>
          <a:ln w="62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87233" y="331909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73" y="0"/>
                </a:lnTo>
              </a:path>
            </a:pathLst>
          </a:custGeom>
          <a:ln w="62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87207" y="333891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72" y="0"/>
                </a:lnTo>
              </a:path>
            </a:pathLst>
          </a:custGeom>
          <a:ln w="62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32795" y="336547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0" y="2819"/>
                </a:moveTo>
                <a:lnTo>
                  <a:pt x="0" y="30264"/>
                </a:lnTo>
                <a:lnTo>
                  <a:pt x="0" y="31813"/>
                </a:lnTo>
                <a:lnTo>
                  <a:pt x="1257" y="33070"/>
                </a:lnTo>
                <a:lnTo>
                  <a:pt x="2819" y="33070"/>
                </a:lnTo>
                <a:lnTo>
                  <a:pt x="30251" y="33070"/>
                </a:lnTo>
                <a:lnTo>
                  <a:pt x="31813" y="33070"/>
                </a:lnTo>
                <a:lnTo>
                  <a:pt x="33070" y="31813"/>
                </a:lnTo>
                <a:lnTo>
                  <a:pt x="33070" y="30264"/>
                </a:lnTo>
                <a:lnTo>
                  <a:pt x="33070" y="2819"/>
                </a:lnTo>
                <a:lnTo>
                  <a:pt x="33070" y="1269"/>
                </a:lnTo>
                <a:lnTo>
                  <a:pt x="31813" y="0"/>
                </a:lnTo>
                <a:lnTo>
                  <a:pt x="30251" y="0"/>
                </a:lnTo>
                <a:lnTo>
                  <a:pt x="2819" y="0"/>
                </a:lnTo>
                <a:lnTo>
                  <a:pt x="1257" y="0"/>
                </a:lnTo>
                <a:lnTo>
                  <a:pt x="0" y="1269"/>
                </a:lnTo>
                <a:lnTo>
                  <a:pt x="0" y="2819"/>
                </a:lnTo>
              </a:path>
            </a:pathLst>
          </a:custGeom>
          <a:ln w="54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44263" y="3368256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1328"/>
                </a:moveTo>
                <a:lnTo>
                  <a:pt x="8254" y="18592"/>
                </a:lnTo>
                <a:lnTo>
                  <a:pt x="26377" y="0"/>
                </a:lnTo>
              </a:path>
            </a:pathLst>
          </a:custGeom>
          <a:ln w="54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87233" y="336758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73" y="0"/>
                </a:lnTo>
              </a:path>
            </a:pathLst>
          </a:custGeom>
          <a:ln w="62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87233" y="3386198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73" y="0"/>
                </a:lnTo>
              </a:path>
            </a:pathLst>
          </a:custGeom>
          <a:ln w="62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87207" y="340601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72" y="0"/>
                </a:lnTo>
              </a:path>
            </a:pathLst>
          </a:custGeom>
          <a:ln w="62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02970" y="3173348"/>
            <a:ext cx="217170" cy="272415"/>
          </a:xfrm>
          <a:custGeom>
            <a:avLst/>
            <a:gdLst/>
            <a:ahLst/>
            <a:cxnLst/>
            <a:rect l="l" t="t" r="r" b="b"/>
            <a:pathLst>
              <a:path w="217170" h="272414">
                <a:moveTo>
                  <a:pt x="216585" y="272046"/>
                </a:moveTo>
                <a:lnTo>
                  <a:pt x="0" y="272046"/>
                </a:lnTo>
                <a:lnTo>
                  <a:pt x="0" y="0"/>
                </a:lnTo>
                <a:lnTo>
                  <a:pt x="216585" y="0"/>
                </a:lnTo>
                <a:lnTo>
                  <a:pt x="216585" y="272046"/>
                </a:lnTo>
              </a:path>
            </a:pathLst>
          </a:custGeom>
          <a:ln w="105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93685" y="3187099"/>
            <a:ext cx="251332" cy="187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11476" y="4333888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5" h="443864">
                <a:moveTo>
                  <a:pt x="221767" y="0"/>
                </a:moveTo>
                <a:lnTo>
                  <a:pt x="177073" y="4504"/>
                </a:lnTo>
                <a:lnTo>
                  <a:pt x="135445" y="17425"/>
                </a:lnTo>
                <a:lnTo>
                  <a:pt x="97775" y="37870"/>
                </a:lnTo>
                <a:lnTo>
                  <a:pt x="64954" y="64947"/>
                </a:lnTo>
                <a:lnTo>
                  <a:pt x="37874" y="97766"/>
                </a:lnTo>
                <a:lnTo>
                  <a:pt x="17427" y="135434"/>
                </a:lnTo>
                <a:lnTo>
                  <a:pt x="4505" y="177061"/>
                </a:lnTo>
                <a:lnTo>
                  <a:pt x="0" y="221754"/>
                </a:lnTo>
                <a:lnTo>
                  <a:pt x="4505" y="266448"/>
                </a:lnTo>
                <a:lnTo>
                  <a:pt x="17427" y="308074"/>
                </a:lnTo>
                <a:lnTo>
                  <a:pt x="37874" y="345742"/>
                </a:lnTo>
                <a:lnTo>
                  <a:pt x="64954" y="378561"/>
                </a:lnTo>
                <a:lnTo>
                  <a:pt x="97775" y="405639"/>
                </a:lnTo>
                <a:lnTo>
                  <a:pt x="135445" y="426083"/>
                </a:lnTo>
                <a:lnTo>
                  <a:pt x="177073" y="439004"/>
                </a:lnTo>
                <a:lnTo>
                  <a:pt x="221767" y="443509"/>
                </a:lnTo>
                <a:lnTo>
                  <a:pt x="266457" y="439004"/>
                </a:lnTo>
                <a:lnTo>
                  <a:pt x="308081" y="426083"/>
                </a:lnTo>
                <a:lnTo>
                  <a:pt x="345750" y="405639"/>
                </a:lnTo>
                <a:lnTo>
                  <a:pt x="378569" y="378561"/>
                </a:lnTo>
                <a:lnTo>
                  <a:pt x="405648" y="345742"/>
                </a:lnTo>
                <a:lnTo>
                  <a:pt x="426094" y="308074"/>
                </a:lnTo>
                <a:lnTo>
                  <a:pt x="439016" y="266448"/>
                </a:lnTo>
                <a:lnTo>
                  <a:pt x="443522" y="221754"/>
                </a:lnTo>
                <a:lnTo>
                  <a:pt x="439016" y="177061"/>
                </a:lnTo>
                <a:lnTo>
                  <a:pt x="426094" y="135434"/>
                </a:lnTo>
                <a:lnTo>
                  <a:pt x="405648" y="97766"/>
                </a:lnTo>
                <a:lnTo>
                  <a:pt x="378569" y="64947"/>
                </a:lnTo>
                <a:lnTo>
                  <a:pt x="345750" y="37870"/>
                </a:lnTo>
                <a:lnTo>
                  <a:pt x="308081" y="17425"/>
                </a:lnTo>
                <a:lnTo>
                  <a:pt x="266457" y="4504"/>
                </a:lnTo>
                <a:lnTo>
                  <a:pt x="221767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19503" y="4338168"/>
            <a:ext cx="429895" cy="434975"/>
          </a:xfrm>
          <a:custGeom>
            <a:avLst/>
            <a:gdLst/>
            <a:ahLst/>
            <a:cxnLst/>
            <a:rect l="l" t="t" r="r" b="b"/>
            <a:pathLst>
              <a:path w="429895" h="434975">
                <a:moveTo>
                  <a:pt x="214807" y="0"/>
                </a:moveTo>
                <a:lnTo>
                  <a:pt x="165555" y="5743"/>
                </a:lnTo>
                <a:lnTo>
                  <a:pt x="120342" y="22105"/>
                </a:lnTo>
                <a:lnTo>
                  <a:pt x="80458" y="47778"/>
                </a:lnTo>
                <a:lnTo>
                  <a:pt x="47192" y="81457"/>
                </a:lnTo>
                <a:lnTo>
                  <a:pt x="21834" y="121836"/>
                </a:lnTo>
                <a:lnTo>
                  <a:pt x="5673" y="167611"/>
                </a:lnTo>
                <a:lnTo>
                  <a:pt x="0" y="217474"/>
                </a:lnTo>
                <a:lnTo>
                  <a:pt x="5673" y="267338"/>
                </a:lnTo>
                <a:lnTo>
                  <a:pt x="21834" y="313112"/>
                </a:lnTo>
                <a:lnTo>
                  <a:pt x="47192" y="353492"/>
                </a:lnTo>
                <a:lnTo>
                  <a:pt x="80458" y="387171"/>
                </a:lnTo>
                <a:lnTo>
                  <a:pt x="120342" y="412844"/>
                </a:lnTo>
                <a:lnTo>
                  <a:pt x="165555" y="429205"/>
                </a:lnTo>
                <a:lnTo>
                  <a:pt x="214807" y="434949"/>
                </a:lnTo>
                <a:lnTo>
                  <a:pt x="264059" y="429205"/>
                </a:lnTo>
                <a:lnTo>
                  <a:pt x="309272" y="412844"/>
                </a:lnTo>
                <a:lnTo>
                  <a:pt x="349157" y="387171"/>
                </a:lnTo>
                <a:lnTo>
                  <a:pt x="382423" y="353492"/>
                </a:lnTo>
                <a:lnTo>
                  <a:pt x="407781" y="313112"/>
                </a:lnTo>
                <a:lnTo>
                  <a:pt x="423942" y="267338"/>
                </a:lnTo>
                <a:lnTo>
                  <a:pt x="429615" y="217474"/>
                </a:lnTo>
                <a:lnTo>
                  <a:pt x="423942" y="167611"/>
                </a:lnTo>
                <a:lnTo>
                  <a:pt x="407781" y="121836"/>
                </a:lnTo>
                <a:lnTo>
                  <a:pt x="382423" y="81457"/>
                </a:lnTo>
                <a:lnTo>
                  <a:pt x="349157" y="47778"/>
                </a:lnTo>
                <a:lnTo>
                  <a:pt x="309272" y="22105"/>
                </a:lnTo>
                <a:lnTo>
                  <a:pt x="264059" y="5743"/>
                </a:lnTo>
                <a:lnTo>
                  <a:pt x="214807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98168" y="4382091"/>
            <a:ext cx="269030" cy="309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12414" y="6606235"/>
            <a:ext cx="3726179" cy="725170"/>
          </a:xfrm>
          <a:custGeom>
            <a:avLst/>
            <a:gdLst/>
            <a:ahLst/>
            <a:cxnLst/>
            <a:rect l="l" t="t" r="r" b="b"/>
            <a:pathLst>
              <a:path w="3726179" h="725170">
                <a:moveTo>
                  <a:pt x="3707993" y="0"/>
                </a:moveTo>
                <a:lnTo>
                  <a:pt x="17995" y="0"/>
                </a:lnTo>
                <a:lnTo>
                  <a:pt x="7592" y="281"/>
                </a:lnTo>
                <a:lnTo>
                  <a:pt x="2249" y="2249"/>
                </a:lnTo>
                <a:lnTo>
                  <a:pt x="281" y="7592"/>
                </a:lnTo>
                <a:lnTo>
                  <a:pt x="0" y="17995"/>
                </a:lnTo>
                <a:lnTo>
                  <a:pt x="0" y="706831"/>
                </a:lnTo>
                <a:lnTo>
                  <a:pt x="281" y="717235"/>
                </a:lnTo>
                <a:lnTo>
                  <a:pt x="2249" y="722577"/>
                </a:lnTo>
                <a:lnTo>
                  <a:pt x="7592" y="724545"/>
                </a:lnTo>
                <a:lnTo>
                  <a:pt x="17995" y="724827"/>
                </a:lnTo>
                <a:lnTo>
                  <a:pt x="3707993" y="724827"/>
                </a:lnTo>
                <a:lnTo>
                  <a:pt x="3718404" y="724545"/>
                </a:lnTo>
                <a:lnTo>
                  <a:pt x="3723751" y="722577"/>
                </a:lnTo>
                <a:lnTo>
                  <a:pt x="3725720" y="717235"/>
                </a:lnTo>
                <a:lnTo>
                  <a:pt x="3726002" y="706831"/>
                </a:lnTo>
                <a:lnTo>
                  <a:pt x="3726002" y="17995"/>
                </a:lnTo>
                <a:lnTo>
                  <a:pt x="3725720" y="7592"/>
                </a:lnTo>
                <a:lnTo>
                  <a:pt x="3723751" y="2249"/>
                </a:lnTo>
                <a:lnTo>
                  <a:pt x="3718404" y="281"/>
                </a:lnTo>
                <a:lnTo>
                  <a:pt x="3707993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776866" y="6652430"/>
            <a:ext cx="3290570" cy="5645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‘Acknowledge,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Respond,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Refer’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process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has  been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developed by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Lloyds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Banking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Group as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part 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approach to tackling domestic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abuse.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60005" y="1142292"/>
            <a:ext cx="3118002" cy="57199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94555" y="1225633"/>
            <a:ext cx="2816225" cy="9728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7320">
              <a:lnSpc>
                <a:spcPct val="107200"/>
              </a:lnSpc>
              <a:spcBef>
                <a:spcPts val="95"/>
              </a:spcBef>
            </a:pPr>
            <a:r>
              <a:rPr sz="1450" b="1" spc="5" dirty="0">
                <a:solidFill>
                  <a:srgbClr val="E5007D"/>
                </a:solidFill>
                <a:latin typeface="Arial"/>
                <a:cs typeface="Arial"/>
              </a:rPr>
              <a:t>Domestic </a:t>
            </a:r>
            <a:r>
              <a:rPr sz="1450" b="1" dirty="0">
                <a:solidFill>
                  <a:srgbClr val="E5007D"/>
                </a:solidFill>
                <a:latin typeface="Arial"/>
                <a:cs typeface="Arial"/>
              </a:rPr>
              <a:t>abuse </a:t>
            </a:r>
            <a:r>
              <a:rPr sz="1450" b="1" spc="5" dirty="0">
                <a:solidFill>
                  <a:srgbClr val="E5007D"/>
                </a:solidFill>
                <a:latin typeface="Arial"/>
                <a:cs typeface="Arial"/>
              </a:rPr>
              <a:t>is the </a:t>
            </a:r>
            <a:r>
              <a:rPr sz="1450" b="1" dirty="0">
                <a:solidFill>
                  <a:srgbClr val="E5007D"/>
                </a:solidFill>
                <a:latin typeface="Arial"/>
                <a:cs typeface="Arial"/>
              </a:rPr>
              <a:t>abuse  </a:t>
            </a:r>
            <a:r>
              <a:rPr sz="1450" b="1" spc="5" dirty="0">
                <a:solidFill>
                  <a:srgbClr val="E5007D"/>
                </a:solidFill>
                <a:latin typeface="Arial"/>
                <a:cs typeface="Arial"/>
              </a:rPr>
              <a:t>of </a:t>
            </a:r>
            <a:r>
              <a:rPr sz="1450" b="1" dirty="0">
                <a:solidFill>
                  <a:srgbClr val="E5007D"/>
                </a:solidFill>
                <a:latin typeface="Arial"/>
                <a:cs typeface="Arial"/>
              </a:rPr>
              <a:t>power </a:t>
            </a:r>
            <a:r>
              <a:rPr sz="1450" b="1" spc="5" dirty="0">
                <a:solidFill>
                  <a:srgbClr val="E5007D"/>
                </a:solidFill>
                <a:latin typeface="Arial"/>
                <a:cs typeface="Arial"/>
              </a:rPr>
              <a:t>and </a:t>
            </a:r>
            <a:r>
              <a:rPr sz="1450" b="1" dirty="0">
                <a:solidFill>
                  <a:srgbClr val="E5007D"/>
                </a:solidFill>
                <a:latin typeface="Arial"/>
                <a:cs typeface="Arial"/>
              </a:rPr>
              <a:t>control </a:t>
            </a:r>
            <a:r>
              <a:rPr sz="1450" b="1" spc="-10" dirty="0">
                <a:solidFill>
                  <a:srgbClr val="E5007D"/>
                </a:solidFill>
                <a:latin typeface="Arial"/>
                <a:cs typeface="Arial"/>
              </a:rPr>
              <a:t>over</a:t>
            </a:r>
            <a:r>
              <a:rPr sz="1450" b="1" spc="-114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450" b="1" spc="5" dirty="0">
                <a:solidFill>
                  <a:srgbClr val="E5007D"/>
                </a:solidFill>
                <a:latin typeface="Arial"/>
                <a:cs typeface="Arial"/>
              </a:rPr>
              <a:t>one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07200"/>
              </a:lnSpc>
            </a:pPr>
            <a:r>
              <a:rPr sz="1450" b="1" spc="5" dirty="0">
                <a:solidFill>
                  <a:srgbClr val="E5007D"/>
                </a:solidFill>
                <a:latin typeface="Arial"/>
                <a:cs typeface="Arial"/>
              </a:rPr>
              <a:t>person </a:t>
            </a:r>
            <a:r>
              <a:rPr sz="1450" b="1" spc="-5" dirty="0">
                <a:solidFill>
                  <a:srgbClr val="E5007D"/>
                </a:solidFill>
                <a:latin typeface="Arial"/>
                <a:cs typeface="Arial"/>
              </a:rPr>
              <a:t>by </a:t>
            </a:r>
            <a:r>
              <a:rPr sz="1450" b="1" spc="5" dirty="0">
                <a:solidFill>
                  <a:srgbClr val="E5007D"/>
                </a:solidFill>
                <a:latin typeface="Arial"/>
                <a:cs typeface="Arial"/>
              </a:rPr>
              <a:t>another and </a:t>
            </a:r>
            <a:r>
              <a:rPr sz="1450" b="1" spc="10" dirty="0">
                <a:solidFill>
                  <a:srgbClr val="E5007D"/>
                </a:solidFill>
                <a:latin typeface="Arial"/>
                <a:cs typeface="Arial"/>
              </a:rPr>
              <a:t>can</a:t>
            </a:r>
            <a:r>
              <a:rPr sz="1450" b="1" spc="-125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E5007D"/>
                </a:solidFill>
                <a:latin typeface="Arial"/>
                <a:cs typeface="Arial"/>
              </a:rPr>
              <a:t>take  many </a:t>
            </a:r>
            <a:r>
              <a:rPr sz="1450" b="1" spc="5" dirty="0">
                <a:solidFill>
                  <a:srgbClr val="E5007D"/>
                </a:solidFill>
                <a:latin typeface="Arial"/>
                <a:cs typeface="Arial"/>
              </a:rPr>
              <a:t>different forms</a:t>
            </a:r>
            <a:r>
              <a:rPr sz="1450" b="1" spc="-75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450" b="1" spc="-5" dirty="0">
                <a:solidFill>
                  <a:srgbClr val="E5007D"/>
                </a:solidFill>
                <a:latin typeface="Arial"/>
                <a:cs typeface="Arial"/>
              </a:rPr>
              <a:t>including:</a:t>
            </a:r>
            <a:endParaRPr sz="14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21833" y="2585689"/>
            <a:ext cx="1393825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spc="-5" dirty="0">
                <a:latin typeface="Arial"/>
                <a:cs typeface="Arial"/>
              </a:rPr>
              <a:t>Psychological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21833" y="3312967"/>
            <a:ext cx="848360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spc="-25" dirty="0">
                <a:latin typeface="Arial"/>
                <a:cs typeface="Arial"/>
              </a:rPr>
              <a:t>Ph</a:t>
            </a:r>
            <a:r>
              <a:rPr sz="1600" b="1" spc="-10" dirty="0">
                <a:latin typeface="Arial"/>
                <a:cs typeface="Arial"/>
              </a:rPr>
              <a:t>ys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15" dirty="0">
                <a:latin typeface="Arial"/>
                <a:cs typeface="Arial"/>
              </a:rPr>
              <a:t>c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10" dirty="0"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21833" y="4040244"/>
            <a:ext cx="683260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spc="10" dirty="0">
                <a:latin typeface="Arial"/>
                <a:cs typeface="Arial"/>
              </a:rPr>
              <a:t>S</a:t>
            </a:r>
            <a:r>
              <a:rPr sz="1600" b="1" spc="-25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x</a:t>
            </a:r>
            <a:r>
              <a:rPr sz="1600" b="1" spc="10" dirty="0">
                <a:latin typeface="Arial"/>
                <a:cs typeface="Arial"/>
              </a:rPr>
              <a:t>u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10" dirty="0"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21833" y="4767522"/>
            <a:ext cx="1016635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spc="10" dirty="0">
                <a:latin typeface="Arial"/>
                <a:cs typeface="Arial"/>
              </a:rPr>
              <a:t>E</a:t>
            </a:r>
            <a:r>
              <a:rPr sz="1600" b="1" spc="15" dirty="0">
                <a:latin typeface="Arial"/>
                <a:cs typeface="Arial"/>
              </a:rPr>
              <a:t>m</a:t>
            </a:r>
            <a:r>
              <a:rPr sz="1600" b="1" dirty="0">
                <a:latin typeface="Arial"/>
                <a:cs typeface="Arial"/>
              </a:rPr>
              <a:t>o</a:t>
            </a:r>
            <a:r>
              <a:rPr sz="1600" b="1" spc="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dirty="0">
                <a:latin typeface="Arial"/>
                <a:cs typeface="Arial"/>
              </a:rPr>
              <a:t>onal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21833" y="5494799"/>
            <a:ext cx="647065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spc="-65" dirty="0">
                <a:latin typeface="Arial"/>
                <a:cs typeface="Arial"/>
              </a:rPr>
              <a:t>V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15" dirty="0">
                <a:latin typeface="Arial"/>
                <a:cs typeface="Arial"/>
              </a:rPr>
              <a:t>r</a:t>
            </a:r>
            <a:r>
              <a:rPr sz="1600" b="1" spc="10" dirty="0">
                <a:latin typeface="Arial"/>
                <a:cs typeface="Arial"/>
              </a:rPr>
              <a:t>b</a:t>
            </a:r>
            <a:r>
              <a:rPr sz="1600" b="1" spc="5" dirty="0">
                <a:latin typeface="Arial"/>
                <a:cs typeface="Arial"/>
              </a:rPr>
              <a:t>a</a:t>
            </a:r>
            <a:r>
              <a:rPr sz="1600" b="1" spc="10" dirty="0"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21833" y="6222077"/>
            <a:ext cx="1004569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5" dirty="0">
                <a:latin typeface="Arial"/>
                <a:cs typeface="Arial"/>
              </a:rPr>
              <a:t>co</a:t>
            </a:r>
            <a:r>
              <a:rPr sz="1600" b="1" dirty="0">
                <a:latin typeface="Arial"/>
                <a:cs typeface="Arial"/>
              </a:rPr>
              <a:t>n</a:t>
            </a:r>
            <a:r>
              <a:rPr sz="1600" b="1" spc="15" dirty="0">
                <a:latin typeface="Arial"/>
                <a:cs typeface="Arial"/>
              </a:rPr>
              <a:t>o</a:t>
            </a:r>
            <a:r>
              <a:rPr sz="1600" b="1" spc="5" dirty="0">
                <a:latin typeface="Arial"/>
                <a:cs typeface="Arial"/>
              </a:rPr>
              <a:t>mic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 rot="20460000">
            <a:off x="722431" y="2501445"/>
            <a:ext cx="103792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0"/>
              </a:lnSpc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7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 rot="4620000">
            <a:off x="895290" y="2553465"/>
            <a:ext cx="155419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0"/>
              </a:lnSpc>
            </a:pP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55168" y="229814"/>
            <a:ext cx="69151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Introduction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438158" y="229808"/>
            <a:ext cx="140525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1/ </a:t>
            </a:r>
            <a:r>
              <a:rPr sz="900" spc="10" dirty="0">
                <a:latin typeface="Arial"/>
                <a:cs typeface="Arial"/>
              </a:rPr>
              <a:t>Understanding </a:t>
            </a:r>
            <a:r>
              <a:rPr sz="900" spc="-5" dirty="0">
                <a:latin typeface="Arial"/>
                <a:cs typeface="Arial"/>
              </a:rPr>
              <a:t>the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issue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314060" y="229808"/>
            <a:ext cx="82613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2/ </a:t>
            </a:r>
            <a:r>
              <a:rPr sz="900" spc="-20" dirty="0">
                <a:latin typeface="Arial"/>
                <a:cs typeface="Arial"/>
              </a:rPr>
              <a:t>Taking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action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585443" y="229808"/>
            <a:ext cx="56896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75" dirty="0">
                <a:latin typeface="Arial"/>
                <a:cs typeface="Arial"/>
              </a:rPr>
              <a:t>R</a:t>
            </a:r>
            <a:r>
              <a:rPr sz="900" spc="5" dirty="0">
                <a:latin typeface="Arial"/>
                <a:cs typeface="Arial"/>
              </a:rPr>
              <a:t>esources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6507" y="619260"/>
            <a:ext cx="96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42192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8084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9467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9670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1142" y="2385458"/>
            <a:ext cx="3825240" cy="221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70"/>
              </a:lnSpc>
              <a:spcBef>
                <a:spcPts val="100"/>
              </a:spcBef>
            </a:pPr>
            <a:r>
              <a:rPr lang="en-GB" sz="1700" b="1" spc="-5" dirty="0">
                <a:solidFill>
                  <a:srgbClr val="E5007D"/>
                </a:solidFill>
                <a:latin typeface="Arial"/>
                <a:cs typeface="Arial"/>
              </a:rPr>
              <a:t>Why is this important? 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10"/>
              </a:spcBef>
            </a:pP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The cost of domestic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abuse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to 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business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is estimated at </a:t>
            </a:r>
            <a:r>
              <a:rPr sz="1700" b="1" spc="-35" dirty="0">
                <a:solidFill>
                  <a:srgbClr val="282827"/>
                </a:solidFill>
                <a:latin typeface="Arial"/>
                <a:cs typeface="Arial"/>
              </a:rPr>
              <a:t>£1.9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billion 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a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year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due to decreased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productivity, 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time </a:t>
            </a:r>
            <a:r>
              <a:rPr sz="1700" b="1" spc="10" dirty="0">
                <a:solidFill>
                  <a:srgbClr val="282827"/>
                </a:solidFill>
                <a:latin typeface="Arial"/>
                <a:cs typeface="Arial"/>
              </a:rPr>
              <a:t>off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work,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lost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wages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and</a:t>
            </a:r>
            <a:endParaRPr sz="1700" dirty="0">
              <a:latin typeface="Arial"/>
              <a:cs typeface="Arial"/>
            </a:endParaRPr>
          </a:p>
          <a:p>
            <a:pPr marL="12700" marR="264160" algn="just">
              <a:lnSpc>
                <a:spcPts val="1900"/>
              </a:lnSpc>
            </a:pP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sick </a:t>
            </a:r>
            <a:r>
              <a:rPr sz="1700" b="1" spc="-35" dirty="0">
                <a:solidFill>
                  <a:srgbClr val="282827"/>
                </a:solidFill>
                <a:latin typeface="Arial"/>
                <a:cs typeface="Arial"/>
              </a:rPr>
              <a:t>pay. </a:t>
            </a:r>
            <a:r>
              <a:rPr sz="1700" b="1" spc="5" dirty="0">
                <a:solidFill>
                  <a:srgbClr val="282827"/>
                </a:solidFill>
                <a:latin typeface="Arial"/>
                <a:cs typeface="Arial"/>
              </a:rPr>
              <a:t>It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can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potentially </a:t>
            </a:r>
            <a:r>
              <a:rPr sz="1700" b="1" spc="-20" dirty="0">
                <a:solidFill>
                  <a:srgbClr val="282827"/>
                </a:solidFill>
                <a:latin typeface="Arial"/>
                <a:cs typeface="Arial"/>
              </a:rPr>
              <a:t>have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an 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adverse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impact on </a:t>
            </a:r>
            <a:r>
              <a:rPr sz="1700" b="1" spc="5" dirty="0">
                <a:solidFill>
                  <a:srgbClr val="282827"/>
                </a:solidFill>
                <a:latin typeface="Arial"/>
                <a:cs typeface="Arial"/>
              </a:rPr>
              <a:t>staff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morale, as 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well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as on an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organisation’s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image  and reputation.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0137" y="2778635"/>
            <a:ext cx="2633980" cy="26987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73660">
              <a:lnSpc>
                <a:spcPts val="1400"/>
              </a:lnSpc>
              <a:spcBef>
                <a:spcPts val="180"/>
              </a:spcBef>
            </a:pPr>
            <a:r>
              <a:rPr sz="1200" spc="-15" dirty="0">
                <a:latin typeface="Arial"/>
                <a:cs typeface="Arial"/>
              </a:rPr>
              <a:t>It is </a:t>
            </a:r>
            <a:r>
              <a:rPr sz="1200" spc="-10" dirty="0">
                <a:latin typeface="Arial"/>
                <a:cs typeface="Arial"/>
              </a:rPr>
              <a:t>often </a:t>
            </a:r>
            <a:r>
              <a:rPr sz="1200" dirty="0">
                <a:latin typeface="Arial"/>
                <a:cs typeface="Arial"/>
              </a:rPr>
              <a:t>possible </a:t>
            </a:r>
            <a:r>
              <a:rPr sz="1200" spc="-15" dirty="0">
                <a:latin typeface="Arial"/>
                <a:cs typeface="Arial"/>
              </a:rPr>
              <a:t>for those </a:t>
            </a:r>
            <a:r>
              <a:rPr sz="1200" spc="-10" dirty="0">
                <a:latin typeface="Arial"/>
                <a:cs typeface="Arial"/>
              </a:rPr>
              <a:t>who </a:t>
            </a:r>
            <a:r>
              <a:rPr sz="1200" spc="-15" dirty="0">
                <a:latin typeface="Arial"/>
                <a:cs typeface="Arial"/>
              </a:rPr>
              <a:t>use  </a:t>
            </a:r>
            <a:r>
              <a:rPr sz="1200" spc="-10" dirty="0">
                <a:latin typeface="Arial"/>
                <a:cs typeface="Arial"/>
              </a:rPr>
              <a:t>abusive behaviours </a:t>
            </a:r>
            <a:r>
              <a:rPr sz="1200" spc="-15" dirty="0">
                <a:latin typeface="Arial"/>
                <a:cs typeface="Arial"/>
              </a:rPr>
              <a:t>to use </a:t>
            </a:r>
            <a:r>
              <a:rPr sz="1200" dirty="0">
                <a:latin typeface="Arial"/>
                <a:cs typeface="Arial"/>
              </a:rPr>
              <a:t>workplace  </a:t>
            </a:r>
            <a:r>
              <a:rPr sz="1200" spc="-10" dirty="0">
                <a:latin typeface="Arial"/>
                <a:cs typeface="Arial"/>
              </a:rPr>
              <a:t>resources, </a:t>
            </a:r>
            <a:r>
              <a:rPr sz="1200" dirty="0">
                <a:latin typeface="Arial"/>
                <a:cs typeface="Arial"/>
              </a:rPr>
              <a:t>such </a:t>
            </a:r>
            <a:r>
              <a:rPr sz="1200" spc="-15" dirty="0">
                <a:latin typeface="Arial"/>
                <a:cs typeface="Arial"/>
              </a:rPr>
              <a:t>as </a:t>
            </a:r>
            <a:r>
              <a:rPr sz="1200" dirty="0">
                <a:latin typeface="Arial"/>
                <a:cs typeface="Arial"/>
              </a:rPr>
              <a:t>phones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spc="-20" dirty="0">
                <a:latin typeface="Arial"/>
                <a:cs typeface="Arial"/>
              </a:rPr>
              <a:t>email, 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threaten, </a:t>
            </a:r>
            <a:r>
              <a:rPr sz="1200" spc="-15" dirty="0">
                <a:latin typeface="Arial"/>
                <a:cs typeface="Arial"/>
              </a:rPr>
              <a:t>harass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dirty="0">
                <a:latin typeface="Arial"/>
                <a:cs typeface="Arial"/>
              </a:rPr>
              <a:t>abuse </a:t>
            </a:r>
            <a:r>
              <a:rPr sz="1200" spc="-5" dirty="0">
                <a:latin typeface="Arial"/>
                <a:cs typeface="Arial"/>
              </a:rPr>
              <a:t>current 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spc="-15" dirty="0">
                <a:latin typeface="Arial"/>
                <a:cs typeface="Arial"/>
              </a:rPr>
              <a:t>former </a:t>
            </a:r>
            <a:r>
              <a:rPr sz="1200" dirty="0">
                <a:latin typeface="Arial"/>
                <a:cs typeface="Arial"/>
              </a:rPr>
              <a:t>partners. </a:t>
            </a:r>
            <a:r>
              <a:rPr sz="1200" spc="-40" dirty="0">
                <a:latin typeface="Arial"/>
                <a:cs typeface="Arial"/>
              </a:rPr>
              <a:t>For </a:t>
            </a:r>
            <a:r>
              <a:rPr sz="1200" spc="-15" dirty="0">
                <a:latin typeface="Arial"/>
                <a:cs typeface="Arial"/>
              </a:rPr>
              <a:t>others, </a:t>
            </a:r>
            <a:r>
              <a:rPr sz="1200" spc="-10" dirty="0">
                <a:latin typeface="Arial"/>
                <a:cs typeface="Arial"/>
              </a:rPr>
              <a:t>the  </a:t>
            </a:r>
            <a:r>
              <a:rPr sz="1200" dirty="0">
                <a:latin typeface="Arial"/>
                <a:cs typeface="Arial"/>
              </a:rPr>
              <a:t>workplace </a:t>
            </a:r>
            <a:r>
              <a:rPr sz="1200" spc="10" dirty="0">
                <a:latin typeface="Arial"/>
                <a:cs typeface="Arial"/>
              </a:rPr>
              <a:t>can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safe </a:t>
            </a:r>
            <a:r>
              <a:rPr sz="1200" spc="-20" dirty="0">
                <a:latin typeface="Arial"/>
                <a:cs typeface="Arial"/>
              </a:rPr>
              <a:t>haven </a:t>
            </a:r>
            <a:r>
              <a:rPr sz="1200" spc="10" dirty="0">
                <a:latin typeface="Arial"/>
                <a:cs typeface="Arial"/>
              </a:rPr>
              <a:t>and  </a:t>
            </a:r>
            <a:r>
              <a:rPr sz="1200" spc="5" dirty="0">
                <a:latin typeface="Arial"/>
                <a:cs typeface="Arial"/>
              </a:rPr>
              <a:t>provide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route </a:t>
            </a:r>
            <a:r>
              <a:rPr sz="1200" spc="-20" dirty="0">
                <a:latin typeface="Arial"/>
                <a:cs typeface="Arial"/>
              </a:rPr>
              <a:t>away </a:t>
            </a:r>
            <a:r>
              <a:rPr sz="1200" spc="-10" dirty="0">
                <a:latin typeface="Arial"/>
                <a:cs typeface="Arial"/>
              </a:rPr>
              <a:t>from </a:t>
            </a:r>
            <a:r>
              <a:rPr sz="1200" spc="-15" dirty="0">
                <a:latin typeface="Arial"/>
                <a:cs typeface="Arial"/>
              </a:rPr>
              <a:t>harm.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Also,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</a:pPr>
            <a:r>
              <a:rPr sz="1200" spc="-5" dirty="0">
                <a:latin typeface="Arial"/>
                <a:cs typeface="Arial"/>
              </a:rPr>
              <a:t>having a </a:t>
            </a:r>
            <a:r>
              <a:rPr sz="1200" spc="10" dirty="0">
                <a:latin typeface="Arial"/>
                <a:cs typeface="Arial"/>
              </a:rPr>
              <a:t>job can </a:t>
            </a:r>
            <a:r>
              <a:rPr sz="1200" spc="5" dirty="0">
                <a:latin typeface="Arial"/>
                <a:cs typeface="Arial"/>
              </a:rPr>
              <a:t>provide </a:t>
            </a:r>
            <a:r>
              <a:rPr sz="1200" spc="-10" dirty="0">
                <a:latin typeface="Arial"/>
                <a:cs typeface="Arial"/>
              </a:rPr>
              <a:t>the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economic  </a:t>
            </a:r>
            <a:r>
              <a:rPr sz="1200" spc="5" dirty="0">
                <a:latin typeface="Arial"/>
                <a:cs typeface="Arial"/>
              </a:rPr>
              <a:t>independence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dirty="0">
                <a:latin typeface="Arial"/>
                <a:cs typeface="Arial"/>
              </a:rPr>
              <a:t>helps </a:t>
            </a:r>
            <a:r>
              <a:rPr sz="1200" spc="10" dirty="0">
                <a:latin typeface="Arial"/>
                <a:cs typeface="Arial"/>
              </a:rPr>
              <a:t>people  </a:t>
            </a:r>
            <a:r>
              <a:rPr sz="1200" spc="-10" dirty="0">
                <a:latin typeface="Arial"/>
                <a:cs typeface="Arial"/>
              </a:rPr>
              <a:t>overcome </a:t>
            </a:r>
            <a:r>
              <a:rPr sz="1200" spc="-15" dirty="0">
                <a:latin typeface="Arial"/>
                <a:cs typeface="Arial"/>
              </a:rPr>
              <a:t>their </a:t>
            </a:r>
            <a:r>
              <a:rPr sz="1200" spc="-5" dirty="0">
                <a:latin typeface="Arial"/>
                <a:cs typeface="Arial"/>
              </a:rPr>
              <a:t>ordeal </a:t>
            </a:r>
            <a:r>
              <a:rPr sz="1200" spc="10" dirty="0">
                <a:latin typeface="Arial"/>
                <a:cs typeface="Arial"/>
              </a:rPr>
              <a:t>and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rebuild</a:t>
            </a:r>
          </a:p>
          <a:p>
            <a:pPr marL="12700" marR="118745">
              <a:lnSpc>
                <a:spcPts val="1400"/>
              </a:lnSpc>
            </a:pPr>
            <a:r>
              <a:rPr sz="1200" spc="-15" dirty="0">
                <a:latin typeface="Arial"/>
                <a:cs typeface="Arial"/>
              </a:rPr>
              <a:t>their </a:t>
            </a:r>
            <a:r>
              <a:rPr sz="1200" spc="-20" dirty="0">
                <a:latin typeface="Arial"/>
                <a:cs typeface="Arial"/>
              </a:rPr>
              <a:t>lives. </a:t>
            </a:r>
            <a:r>
              <a:rPr sz="1200" spc="-15" dirty="0">
                <a:latin typeface="Arial"/>
                <a:cs typeface="Arial"/>
              </a:rPr>
              <a:t>It is </a:t>
            </a:r>
            <a:r>
              <a:rPr sz="1200" spc="-20" dirty="0">
                <a:latin typeface="Arial"/>
                <a:cs typeface="Arial"/>
              </a:rPr>
              <a:t>however </a:t>
            </a:r>
            <a:r>
              <a:rPr sz="1200" spc="-5" dirty="0">
                <a:latin typeface="Arial"/>
                <a:cs typeface="Arial"/>
              </a:rPr>
              <a:t>important </a:t>
            </a:r>
            <a:r>
              <a:rPr sz="1200" spc="-15" dirty="0">
                <a:latin typeface="Arial"/>
                <a:cs typeface="Arial"/>
              </a:rPr>
              <a:t>to  </a:t>
            </a:r>
            <a:r>
              <a:rPr sz="1200" spc="-20" dirty="0">
                <a:latin typeface="Arial"/>
                <a:cs typeface="Arial"/>
              </a:rPr>
              <a:t>note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spc="-10" dirty="0">
                <a:latin typeface="Arial"/>
                <a:cs typeface="Arial"/>
              </a:rPr>
              <a:t>employment </a:t>
            </a:r>
            <a:r>
              <a:rPr sz="1200" spc="10" dirty="0">
                <a:latin typeface="Arial"/>
                <a:cs typeface="Arial"/>
              </a:rPr>
              <a:t>can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sometimes  </a:t>
            </a:r>
            <a:r>
              <a:rPr sz="1200" spc="-10" dirty="0">
                <a:latin typeface="Arial"/>
                <a:cs typeface="Arial"/>
              </a:rPr>
              <a:t>prevent </a:t>
            </a:r>
            <a:r>
              <a:rPr sz="1200" spc="10" dirty="0">
                <a:latin typeface="Arial"/>
                <a:cs typeface="Arial"/>
              </a:rPr>
              <a:t>people </a:t>
            </a:r>
            <a:r>
              <a:rPr sz="1200" spc="-10" dirty="0">
                <a:latin typeface="Arial"/>
                <a:cs typeface="Arial"/>
              </a:rPr>
              <a:t>from leaving abusive  </a:t>
            </a:r>
            <a:r>
              <a:rPr sz="1200" spc="-15" dirty="0">
                <a:latin typeface="Arial"/>
                <a:cs typeface="Arial"/>
              </a:rPr>
              <a:t>relationships, as they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-15" dirty="0">
                <a:latin typeface="Arial"/>
                <a:cs typeface="Arial"/>
              </a:rPr>
              <a:t>not </a:t>
            </a:r>
            <a:r>
              <a:rPr sz="1200" spc="-20" dirty="0">
                <a:latin typeface="Arial"/>
                <a:cs typeface="Arial"/>
              </a:rPr>
              <a:t>want </a:t>
            </a:r>
            <a:r>
              <a:rPr sz="1200" spc="-15" dirty="0">
                <a:latin typeface="Arial"/>
                <a:cs typeface="Arial"/>
              </a:rPr>
              <a:t>to  </a:t>
            </a:r>
            <a:r>
              <a:rPr sz="1200" spc="25" dirty="0">
                <a:latin typeface="Arial"/>
                <a:cs typeface="Arial"/>
              </a:rPr>
              <a:t>go </a:t>
            </a:r>
            <a:r>
              <a:rPr sz="1200" spc="-15" dirty="0">
                <a:latin typeface="Arial"/>
                <a:cs typeface="Arial"/>
              </a:rPr>
              <a:t>in to </a:t>
            </a:r>
            <a:r>
              <a:rPr sz="1200" spc="-5" dirty="0">
                <a:latin typeface="Arial"/>
                <a:cs typeface="Arial"/>
              </a:rPr>
              <a:t>refuges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spc="-20" dirty="0">
                <a:latin typeface="Arial"/>
                <a:cs typeface="Arial"/>
              </a:rPr>
              <a:t>leave </a:t>
            </a:r>
            <a:r>
              <a:rPr sz="1200" spc="-15" dirty="0">
                <a:latin typeface="Arial"/>
                <a:cs typeface="Arial"/>
              </a:rPr>
              <a:t>their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area.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68574" y="2808028"/>
            <a:ext cx="2666365" cy="10979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25095">
              <a:lnSpc>
                <a:spcPts val="1400"/>
              </a:lnSpc>
              <a:spcBef>
                <a:spcPts val="180"/>
              </a:spcBef>
            </a:pPr>
            <a:r>
              <a:rPr sz="1200" spc="-10" dirty="0">
                <a:latin typeface="Arial"/>
                <a:cs typeface="Arial"/>
              </a:rPr>
              <a:t>Colleagues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-15" dirty="0">
                <a:latin typeface="Arial"/>
                <a:cs typeface="Arial"/>
              </a:rPr>
              <a:t>also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dirty="0">
                <a:latin typeface="Arial"/>
                <a:cs typeface="Arial"/>
              </a:rPr>
              <a:t>affected, 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5" dirty="0">
                <a:latin typeface="Arial"/>
                <a:cs typeface="Arial"/>
              </a:rPr>
              <a:t>face direct </a:t>
            </a:r>
            <a:r>
              <a:rPr sz="1200" spc="-15" dirty="0">
                <a:latin typeface="Arial"/>
                <a:cs typeface="Arial"/>
              </a:rPr>
              <a:t>threats </a:t>
            </a:r>
            <a:r>
              <a:rPr sz="1200" spc="-10" dirty="0">
                <a:latin typeface="Arial"/>
                <a:cs typeface="Arial"/>
              </a:rPr>
              <a:t>or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intimidation.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</a:pPr>
            <a:r>
              <a:rPr sz="1200" spc="-35" dirty="0">
                <a:latin typeface="Arial"/>
                <a:cs typeface="Arial"/>
              </a:rPr>
              <a:t>They </a:t>
            </a:r>
            <a:r>
              <a:rPr sz="1200" spc="-20" dirty="0">
                <a:latin typeface="Arial"/>
                <a:cs typeface="Arial"/>
              </a:rPr>
              <a:t>may have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cover </a:t>
            </a:r>
            <a:r>
              <a:rPr sz="1200" spc="-15" dirty="0">
                <a:latin typeface="Arial"/>
                <a:cs typeface="Arial"/>
              </a:rPr>
              <a:t>for workers  </a:t>
            </a:r>
            <a:r>
              <a:rPr sz="1200" spc="-10" dirty="0">
                <a:latin typeface="Arial"/>
                <a:cs typeface="Arial"/>
              </a:rPr>
              <a:t>who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dirty="0">
                <a:latin typeface="Arial"/>
                <a:cs typeface="Arial"/>
              </a:rPr>
              <a:t>experiencing domestic </a:t>
            </a:r>
            <a:r>
              <a:rPr sz="1200" spc="-5" dirty="0">
                <a:latin typeface="Arial"/>
                <a:cs typeface="Arial"/>
              </a:rPr>
              <a:t>abuse.  </a:t>
            </a:r>
            <a:r>
              <a:rPr sz="1200" spc="-10" dirty="0">
                <a:latin typeface="Arial"/>
                <a:cs typeface="Arial"/>
              </a:rPr>
              <a:t>Colleagues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15" dirty="0">
                <a:latin typeface="Arial"/>
                <a:cs typeface="Arial"/>
              </a:rPr>
              <a:t>aware that </a:t>
            </a:r>
            <a:r>
              <a:rPr sz="1200" dirty="0">
                <a:latin typeface="Arial"/>
                <a:cs typeface="Arial"/>
              </a:rPr>
              <a:t>abuse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is  </a:t>
            </a:r>
            <a:r>
              <a:rPr sz="1200" spc="-5" dirty="0">
                <a:latin typeface="Arial"/>
                <a:cs typeface="Arial"/>
              </a:rPr>
              <a:t>taking </a:t>
            </a:r>
            <a:r>
              <a:rPr sz="1200" spc="10" dirty="0">
                <a:latin typeface="Arial"/>
                <a:cs typeface="Arial"/>
              </a:rPr>
              <a:t>place but </a:t>
            </a:r>
            <a:r>
              <a:rPr sz="1200" spc="-15" dirty="0">
                <a:latin typeface="Arial"/>
                <a:cs typeface="Arial"/>
              </a:rPr>
              <a:t>not know how to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help.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68574" y="4008786"/>
            <a:ext cx="2701925" cy="9201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5" dirty="0">
                <a:latin typeface="Arial"/>
                <a:cs typeface="Arial"/>
              </a:rPr>
              <a:t>Having a </a:t>
            </a:r>
            <a:r>
              <a:rPr sz="1200" dirty="0">
                <a:latin typeface="Arial"/>
                <a:cs typeface="Arial"/>
              </a:rPr>
              <a:t>workplace </a:t>
            </a:r>
            <a:r>
              <a:rPr sz="1200" spc="5" dirty="0">
                <a:latin typeface="Arial"/>
                <a:cs typeface="Arial"/>
              </a:rPr>
              <a:t>policy/guidance </a:t>
            </a:r>
            <a:r>
              <a:rPr sz="1200" spc="-10" dirty="0">
                <a:latin typeface="Arial"/>
                <a:cs typeface="Arial"/>
              </a:rPr>
              <a:t>on  </a:t>
            </a:r>
            <a:r>
              <a:rPr sz="1200" dirty="0">
                <a:latin typeface="Arial"/>
                <a:cs typeface="Arial"/>
              </a:rPr>
              <a:t>domestic abuse sends </a:t>
            </a:r>
            <a:r>
              <a:rPr sz="1200" spc="-5" dirty="0">
                <a:latin typeface="Arial"/>
                <a:cs typeface="Arial"/>
              </a:rPr>
              <a:t>a clear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message 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spc="-10" dirty="0">
                <a:latin typeface="Arial"/>
                <a:cs typeface="Arial"/>
              </a:rPr>
              <a:t>it </a:t>
            </a:r>
            <a:r>
              <a:rPr sz="1200" spc="-15" dirty="0">
                <a:latin typeface="Arial"/>
                <a:cs typeface="Arial"/>
              </a:rPr>
              <a:t>is not </a:t>
            </a:r>
            <a:r>
              <a:rPr sz="1200" spc="-10" dirty="0">
                <a:latin typeface="Arial"/>
                <a:cs typeface="Arial"/>
              </a:rPr>
              <a:t>tolerated </a:t>
            </a:r>
            <a:r>
              <a:rPr sz="1200" spc="-5" dirty="0">
                <a:latin typeface="Arial"/>
                <a:cs typeface="Arial"/>
              </a:rPr>
              <a:t>inside </a:t>
            </a:r>
            <a:r>
              <a:rPr sz="1200" spc="-10" dirty="0">
                <a:latin typeface="Arial"/>
                <a:cs typeface="Arial"/>
              </a:rPr>
              <a:t>or outside  the </a:t>
            </a:r>
            <a:r>
              <a:rPr sz="1200" spc="-5" dirty="0">
                <a:latin typeface="Arial"/>
                <a:cs typeface="Arial"/>
              </a:rPr>
              <a:t>workplace,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lang="en-GB" sz="1200" spc="-15" dirty="0">
                <a:latin typeface="Arial"/>
                <a:cs typeface="Arial"/>
              </a:rPr>
              <a:t>organisation</a:t>
            </a:r>
            <a:r>
              <a:rPr sz="1200" spc="-15" dirty="0">
                <a:latin typeface="Arial"/>
                <a:cs typeface="Arial"/>
              </a:rPr>
              <a:t>  wants 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help.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02351" y="5031744"/>
            <a:ext cx="2650490" cy="110030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10" dirty="0">
                <a:latin typeface="Arial"/>
                <a:cs typeface="Arial"/>
              </a:rPr>
              <a:t>Implementing </a:t>
            </a:r>
            <a:r>
              <a:rPr sz="1200" spc="-15" dirty="0">
                <a:latin typeface="Arial"/>
                <a:cs typeface="Arial"/>
              </a:rPr>
              <a:t>an </a:t>
            </a:r>
            <a:r>
              <a:rPr sz="1200" spc="-5" dirty="0">
                <a:latin typeface="Arial"/>
                <a:cs typeface="Arial"/>
              </a:rPr>
              <a:t>effective </a:t>
            </a:r>
            <a:r>
              <a:rPr sz="1200" dirty="0">
                <a:latin typeface="Arial"/>
                <a:cs typeface="Arial"/>
              </a:rPr>
              <a:t>workplace  </a:t>
            </a:r>
            <a:r>
              <a:rPr sz="1200" spc="5" dirty="0">
                <a:latin typeface="Arial"/>
                <a:cs typeface="Arial"/>
              </a:rPr>
              <a:t>policy/guidance </a:t>
            </a:r>
            <a:r>
              <a:rPr lang="en-GB" sz="1200" spc="10" dirty="0">
                <a:latin typeface="Arial"/>
                <a:cs typeface="Arial"/>
              </a:rPr>
              <a:t>in important for </a:t>
            </a:r>
            <a:r>
              <a:rPr sz="1200" spc="-5" dirty="0">
                <a:latin typeface="Arial"/>
                <a:cs typeface="Arial"/>
              </a:rPr>
              <a:t>staff  wellbeing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dirty="0">
                <a:latin typeface="Arial"/>
                <a:cs typeface="Arial"/>
              </a:rPr>
              <a:t>help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retain </a:t>
            </a:r>
            <a:r>
              <a:rPr sz="1200" spc="-10" dirty="0">
                <a:latin typeface="Arial"/>
                <a:cs typeface="Arial"/>
              </a:rPr>
              <a:t>skilled 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5" dirty="0">
                <a:latin typeface="Arial"/>
                <a:cs typeface="Arial"/>
              </a:rPr>
              <a:t>experienced </a:t>
            </a:r>
            <a:r>
              <a:rPr sz="1200" spc="-15" dirty="0">
                <a:latin typeface="Arial"/>
                <a:cs typeface="Arial"/>
              </a:rPr>
              <a:t>staff,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lang="en-GB" sz="1200" spc="-5" dirty="0">
                <a:latin typeface="Arial"/>
                <a:cs typeface="Arial"/>
              </a:rPr>
              <a:t>contribute to our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reputation </a:t>
            </a:r>
            <a:r>
              <a:rPr sz="1200" spc="-15" dirty="0">
                <a:latin typeface="Arial"/>
                <a:cs typeface="Arial"/>
              </a:rPr>
              <a:t>as </a:t>
            </a:r>
            <a:r>
              <a:rPr sz="1200" spc="-5" dirty="0">
                <a:latin typeface="Arial"/>
                <a:cs typeface="Arial"/>
              </a:rPr>
              <a:t>a responsible  </a:t>
            </a:r>
            <a:r>
              <a:rPr sz="1200" spc="-20" dirty="0">
                <a:latin typeface="Arial"/>
                <a:cs typeface="Arial"/>
              </a:rPr>
              <a:t>employer.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5168" y="229814"/>
            <a:ext cx="69151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Introduction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11427" y="6348206"/>
            <a:ext cx="2720975" cy="50800"/>
          </a:xfrm>
          <a:custGeom>
            <a:avLst/>
            <a:gdLst/>
            <a:ahLst/>
            <a:cxnLst/>
            <a:rect l="l" t="t" r="r" b="b"/>
            <a:pathLst>
              <a:path w="2720975" h="50800">
                <a:moveTo>
                  <a:pt x="2720568" y="0"/>
                </a:moveTo>
                <a:lnTo>
                  <a:pt x="0" y="0"/>
                </a:lnTo>
                <a:lnTo>
                  <a:pt x="0" y="50799"/>
                </a:lnTo>
                <a:lnTo>
                  <a:pt x="2720568" y="50799"/>
                </a:lnTo>
                <a:lnTo>
                  <a:pt x="2720568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438158" y="229808"/>
            <a:ext cx="140525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1/ </a:t>
            </a:r>
            <a:r>
              <a:rPr sz="900" spc="10" dirty="0">
                <a:latin typeface="Arial"/>
                <a:cs typeface="Arial"/>
              </a:rPr>
              <a:t>Understanding </a:t>
            </a:r>
            <a:r>
              <a:rPr sz="900" spc="-5" dirty="0">
                <a:latin typeface="Arial"/>
                <a:cs typeface="Arial"/>
              </a:rPr>
              <a:t>the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issue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14060" y="229808"/>
            <a:ext cx="82613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2/ </a:t>
            </a:r>
            <a:r>
              <a:rPr sz="900" spc="-20" dirty="0">
                <a:latin typeface="Arial"/>
                <a:cs typeface="Arial"/>
              </a:rPr>
              <a:t>Taking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action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85443" y="229808"/>
            <a:ext cx="56896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75" dirty="0">
                <a:latin typeface="Arial"/>
                <a:cs typeface="Arial"/>
              </a:rPr>
              <a:t>R</a:t>
            </a:r>
            <a:r>
              <a:rPr sz="900" spc="5" dirty="0">
                <a:latin typeface="Arial"/>
                <a:cs typeface="Arial"/>
              </a:rPr>
              <a:t>esources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0693400" cy="756285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4830" y="0"/>
            <a:ext cx="601504" cy="126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72351"/>
            <a:ext cx="10693400" cy="3090499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50"/>
            <a:ext cx="10693400" cy="7561100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06B02-58CA-4656-B051-4860B0DD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32" y="5353264"/>
            <a:ext cx="9128335" cy="957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4300">
                <a:solidFill>
                  <a:srgbClr val="EBEBEB"/>
                </a:solidFill>
              </a:rPr>
              <a:t>Understanding the Issue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9671" y="4174564"/>
            <a:ext cx="3045286" cy="91081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9A777-EEAA-433A-93A6-1B6E88378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238AD3-722C-4E38-8CEF-24B619D74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BB0EE2-41BA-4B5C-AAEA-33E424815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602" r="1" b="14835"/>
          <a:stretch/>
        </p:blipFill>
        <p:spPr>
          <a:xfrm>
            <a:off x="418443" y="504825"/>
            <a:ext cx="9856514" cy="4519618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AE0030-DB26-4251-9330-32EBD6D721BF}"/>
              </a:ext>
            </a:extLst>
          </p:cNvPr>
          <p:cNvSpPr txBox="1"/>
          <p:nvPr/>
        </p:nvSpPr>
        <p:spPr>
          <a:xfrm>
            <a:off x="5460681" y="757555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://commons.wikimedia.org/wiki/File:Sunset_at_Karon_Beach,_Phuket,_Thailand_4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5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42192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8084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9467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9670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5431" y="2333531"/>
            <a:ext cx="2834640" cy="197421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280"/>
              </a:spcBef>
            </a:pPr>
            <a:r>
              <a:rPr sz="1700" b="1" spc="-10" dirty="0">
                <a:solidFill>
                  <a:srgbClr val="E5007D"/>
                </a:solidFill>
                <a:latin typeface="Arial"/>
                <a:cs typeface="Arial"/>
              </a:rPr>
              <a:t>Being aware </a:t>
            </a:r>
            <a:r>
              <a:rPr sz="1700" b="1" spc="-5" dirty="0">
                <a:solidFill>
                  <a:srgbClr val="E5007D"/>
                </a:solidFill>
                <a:latin typeface="Arial"/>
                <a:cs typeface="Arial"/>
              </a:rPr>
              <a:t>and </a:t>
            </a:r>
            <a:r>
              <a:rPr sz="1700" b="1" spc="-10" dirty="0">
                <a:solidFill>
                  <a:srgbClr val="E5007D"/>
                </a:solidFill>
                <a:latin typeface="Arial"/>
                <a:cs typeface="Arial"/>
              </a:rPr>
              <a:t>proactive 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It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is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not </a:t>
            </a:r>
            <a:r>
              <a:rPr sz="1700" b="1" spc="-25" dirty="0">
                <a:solidFill>
                  <a:srgbClr val="282827"/>
                </a:solidFill>
                <a:latin typeface="Arial"/>
                <a:cs typeface="Arial"/>
              </a:rPr>
              <a:t>always </a:t>
            </a:r>
            <a:r>
              <a:rPr sz="1700" b="1" spc="-20" dirty="0">
                <a:solidFill>
                  <a:srgbClr val="282827"/>
                </a:solidFill>
                <a:latin typeface="Arial"/>
                <a:cs typeface="Arial"/>
              </a:rPr>
              <a:t>easy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to  detect when an </a:t>
            </a:r>
            <a:r>
              <a:rPr sz="1700" b="1" spc="-20" dirty="0">
                <a:solidFill>
                  <a:srgbClr val="282827"/>
                </a:solidFill>
                <a:latin typeface="Arial"/>
                <a:cs typeface="Arial"/>
              </a:rPr>
              <a:t>employee 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is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experiencing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domestic 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abuse.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Abuse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is often 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associated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with </a:t>
            </a:r>
            <a:r>
              <a:rPr sz="1700" b="1" spc="-20" dirty="0">
                <a:solidFill>
                  <a:srgbClr val="282827"/>
                </a:solidFill>
                <a:latin typeface="Arial"/>
                <a:cs typeface="Arial"/>
              </a:rPr>
              <a:t>physical 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violence, </a:t>
            </a:r>
            <a:r>
              <a:rPr sz="1700" b="1" spc="-10" dirty="0">
                <a:solidFill>
                  <a:srgbClr val="282827"/>
                </a:solidFill>
                <a:latin typeface="Arial"/>
                <a:cs typeface="Arial"/>
              </a:rPr>
              <a:t>but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it </a:t>
            </a:r>
            <a:r>
              <a:rPr sz="1700" b="1" spc="-20" dirty="0">
                <a:solidFill>
                  <a:srgbClr val="282827"/>
                </a:solidFill>
                <a:latin typeface="Arial"/>
                <a:cs typeface="Arial"/>
              </a:rPr>
              <a:t>may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also </a:t>
            </a:r>
            <a:r>
              <a:rPr sz="1700" b="1" dirty="0">
                <a:solidFill>
                  <a:srgbClr val="282827"/>
                </a:solidFill>
                <a:latin typeface="Arial"/>
                <a:cs typeface="Arial"/>
              </a:rPr>
              <a:t>be  </a:t>
            </a:r>
            <a:r>
              <a:rPr sz="1700" b="1" spc="-15" dirty="0">
                <a:solidFill>
                  <a:srgbClr val="282827"/>
                </a:solidFill>
                <a:latin typeface="Arial"/>
                <a:cs typeface="Arial"/>
              </a:rPr>
              <a:t>emotional </a:t>
            </a:r>
            <a:r>
              <a:rPr sz="1700" b="1" spc="-5" dirty="0">
                <a:solidFill>
                  <a:srgbClr val="282827"/>
                </a:solidFill>
                <a:latin typeface="Arial"/>
                <a:cs typeface="Arial"/>
              </a:rPr>
              <a:t>or</a:t>
            </a:r>
            <a:r>
              <a:rPr sz="1700" b="1" spc="-75" dirty="0">
                <a:solidFill>
                  <a:srgbClr val="282827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282827"/>
                </a:solidFill>
                <a:latin typeface="Arial"/>
                <a:cs typeface="Arial"/>
              </a:rPr>
              <a:t>psychological.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805" y="4598892"/>
            <a:ext cx="2740025" cy="289566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35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indicators </a:t>
            </a:r>
            <a:r>
              <a:rPr sz="1200" dirty="0">
                <a:latin typeface="Arial"/>
                <a:cs typeface="Arial"/>
              </a:rPr>
              <a:t>opposite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-5" dirty="0">
                <a:latin typeface="Arial"/>
                <a:cs typeface="Arial"/>
              </a:rPr>
              <a:t>point  </a:t>
            </a:r>
            <a:r>
              <a:rPr sz="1200" spc="-10" dirty="0">
                <a:latin typeface="Arial"/>
                <a:cs typeface="Arial"/>
              </a:rPr>
              <a:t>towards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problem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dirty="0">
                <a:latin typeface="Arial"/>
                <a:cs typeface="Arial"/>
              </a:rPr>
              <a:t>domestic </a:t>
            </a:r>
            <a:r>
              <a:rPr sz="1200" spc="-10" dirty="0">
                <a:latin typeface="Arial"/>
                <a:cs typeface="Arial"/>
              </a:rPr>
              <a:t>abuse,  </a:t>
            </a:r>
            <a:r>
              <a:rPr sz="1200" spc="10" dirty="0">
                <a:latin typeface="Arial"/>
                <a:cs typeface="Arial"/>
              </a:rPr>
              <a:t>but </a:t>
            </a:r>
            <a:r>
              <a:rPr sz="1200" spc="-15" dirty="0">
                <a:latin typeface="Arial"/>
                <a:cs typeface="Arial"/>
              </a:rPr>
              <a:t>they </a:t>
            </a:r>
            <a:r>
              <a:rPr sz="1200" spc="10" dirty="0">
                <a:latin typeface="Arial"/>
                <a:cs typeface="Arial"/>
              </a:rPr>
              <a:t>could </a:t>
            </a:r>
            <a:r>
              <a:rPr sz="1200" spc="-15" dirty="0">
                <a:latin typeface="Arial"/>
                <a:cs typeface="Arial"/>
              </a:rPr>
              <a:t>also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result of </a:t>
            </a:r>
            <a:r>
              <a:rPr sz="1200" spc="-5" dirty="0">
                <a:latin typeface="Arial"/>
                <a:cs typeface="Arial"/>
              </a:rPr>
              <a:t>a  different </a:t>
            </a:r>
            <a:r>
              <a:rPr sz="1200" spc="-15" dirty="0">
                <a:latin typeface="Arial"/>
                <a:cs typeface="Arial"/>
              </a:rPr>
              <a:t>issue </a:t>
            </a:r>
            <a:r>
              <a:rPr sz="1200" dirty="0">
                <a:latin typeface="Arial"/>
                <a:cs typeface="Arial"/>
              </a:rPr>
              <a:t>such </a:t>
            </a:r>
            <a:r>
              <a:rPr sz="1200" spc="-15" dirty="0">
                <a:latin typeface="Arial"/>
                <a:cs typeface="Arial"/>
              </a:rPr>
              <a:t>as </a:t>
            </a:r>
            <a:r>
              <a:rPr sz="1200" spc="-20" dirty="0">
                <a:latin typeface="Arial"/>
                <a:cs typeface="Arial"/>
              </a:rPr>
              <a:t>ill </a:t>
            </a:r>
            <a:r>
              <a:rPr sz="1200" spc="-15" dirty="0">
                <a:latin typeface="Arial"/>
                <a:cs typeface="Arial"/>
              </a:rPr>
              <a:t>health. </a:t>
            </a:r>
            <a:r>
              <a:rPr sz="1200" dirty="0">
                <a:latin typeface="Arial"/>
                <a:cs typeface="Arial"/>
              </a:rPr>
              <a:t>An  </a:t>
            </a:r>
            <a:r>
              <a:rPr sz="1200" spc="-15" dirty="0">
                <a:latin typeface="Arial"/>
                <a:cs typeface="Arial"/>
              </a:rPr>
              <a:t>aware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proactive </a:t>
            </a:r>
            <a:r>
              <a:rPr sz="1200" spc="-10" dirty="0">
                <a:latin typeface="Arial"/>
                <a:cs typeface="Arial"/>
              </a:rPr>
              <a:t>employer should 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5" dirty="0">
                <a:latin typeface="Arial"/>
                <a:cs typeface="Arial"/>
              </a:rPr>
              <a:t>looking </a:t>
            </a:r>
            <a:r>
              <a:rPr sz="1200" spc="-15" dirty="0">
                <a:latin typeface="Arial"/>
                <a:cs typeface="Arial"/>
              </a:rPr>
              <a:t>out for </a:t>
            </a:r>
            <a:r>
              <a:rPr sz="1200" spc="-10" dirty="0">
                <a:latin typeface="Arial"/>
                <a:cs typeface="Arial"/>
              </a:rPr>
              <a:t>these </a:t>
            </a:r>
            <a:r>
              <a:rPr sz="1200" spc="-15" dirty="0">
                <a:latin typeface="Arial"/>
                <a:cs typeface="Arial"/>
              </a:rPr>
              <a:t>issues more  </a:t>
            </a:r>
            <a:r>
              <a:rPr sz="1200" spc="-10" dirty="0">
                <a:latin typeface="Arial"/>
                <a:cs typeface="Arial"/>
              </a:rPr>
              <a:t>generally </a:t>
            </a:r>
            <a:r>
              <a:rPr sz="1200" spc="-15" dirty="0">
                <a:latin typeface="Arial"/>
                <a:cs typeface="Arial"/>
              </a:rPr>
              <a:t>as an </a:t>
            </a:r>
            <a:r>
              <a:rPr sz="1200" spc="-5" dirty="0">
                <a:latin typeface="Arial"/>
                <a:cs typeface="Arial"/>
              </a:rPr>
              <a:t>indicator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spc="-10" dirty="0">
                <a:latin typeface="Arial"/>
                <a:cs typeface="Arial"/>
              </a:rPr>
              <a:t>something  </a:t>
            </a:r>
            <a:r>
              <a:rPr sz="1200" spc="-5" dirty="0">
                <a:latin typeface="Arial"/>
                <a:cs typeface="Arial"/>
              </a:rPr>
              <a:t>might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5" dirty="0">
                <a:latin typeface="Arial"/>
                <a:cs typeface="Arial"/>
              </a:rPr>
              <a:t>wrong, </a:t>
            </a:r>
            <a:r>
              <a:rPr sz="1200" spc="-15" dirty="0">
                <a:latin typeface="Arial"/>
                <a:cs typeface="Arial"/>
              </a:rPr>
              <a:t>without </a:t>
            </a:r>
            <a:r>
              <a:rPr sz="1200" spc="-10" dirty="0">
                <a:latin typeface="Arial"/>
                <a:cs typeface="Arial"/>
              </a:rPr>
              <a:t>assuming it </a:t>
            </a:r>
            <a:r>
              <a:rPr sz="1200" spc="-15" dirty="0">
                <a:latin typeface="Arial"/>
                <a:cs typeface="Arial"/>
              </a:rPr>
              <a:t>will 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10" dirty="0">
                <a:latin typeface="Arial"/>
                <a:cs typeface="Arial"/>
              </a:rPr>
              <a:t>related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domestic </a:t>
            </a:r>
            <a:r>
              <a:rPr sz="1200" spc="-5" dirty="0">
                <a:latin typeface="Arial"/>
                <a:cs typeface="Arial"/>
              </a:rPr>
              <a:t>abuse. </a:t>
            </a:r>
            <a:r>
              <a:rPr sz="1200" spc="-35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more  </a:t>
            </a:r>
            <a:r>
              <a:rPr sz="1200" dirty="0">
                <a:latin typeface="Arial"/>
                <a:cs typeface="Arial"/>
              </a:rPr>
              <a:t>supportive </a:t>
            </a:r>
            <a:r>
              <a:rPr sz="1200" spc="-10" dirty="0">
                <a:latin typeface="Arial"/>
                <a:cs typeface="Arial"/>
              </a:rPr>
              <a:t>atmosphere </a:t>
            </a:r>
            <a:r>
              <a:rPr sz="1200" spc="-15" dirty="0">
                <a:latin typeface="Arial"/>
                <a:cs typeface="Arial"/>
              </a:rPr>
              <a:t>an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employer</a:t>
            </a:r>
            <a:endParaRPr sz="1200" dirty="0">
              <a:latin typeface="Arial"/>
              <a:cs typeface="Arial"/>
            </a:endParaRPr>
          </a:p>
          <a:p>
            <a:pPr marL="12700" marR="75565">
              <a:lnSpc>
                <a:spcPts val="1400"/>
              </a:lnSpc>
            </a:pPr>
            <a:r>
              <a:rPr sz="1200" spc="10" dirty="0">
                <a:latin typeface="Arial"/>
                <a:cs typeface="Arial"/>
              </a:rPr>
              <a:t>can </a:t>
            </a:r>
            <a:r>
              <a:rPr sz="1200" spc="-15" dirty="0">
                <a:latin typeface="Arial"/>
                <a:cs typeface="Arial"/>
              </a:rPr>
              <a:t>create,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more </a:t>
            </a:r>
            <a:r>
              <a:rPr sz="1200" spc="-25" dirty="0">
                <a:latin typeface="Arial"/>
                <a:cs typeface="Arial"/>
              </a:rPr>
              <a:t>likely </a:t>
            </a:r>
            <a:r>
              <a:rPr sz="1200" spc="-10" dirty="0">
                <a:latin typeface="Arial"/>
                <a:cs typeface="Arial"/>
              </a:rPr>
              <a:t>employees 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spc="10" dirty="0">
                <a:latin typeface="Arial"/>
                <a:cs typeface="Arial"/>
              </a:rPr>
              <a:t>going </a:t>
            </a:r>
            <a:r>
              <a:rPr sz="1200" spc="-15" dirty="0">
                <a:latin typeface="Arial"/>
                <a:cs typeface="Arial"/>
              </a:rPr>
              <a:t>to feel </a:t>
            </a:r>
            <a:r>
              <a:rPr sz="1200" dirty="0">
                <a:latin typeface="Arial"/>
                <a:cs typeface="Arial"/>
              </a:rPr>
              <a:t>comfortable disclosing 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problem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dirty="0">
                <a:latin typeface="Arial"/>
                <a:cs typeface="Arial"/>
              </a:rPr>
              <a:t>domestic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abuse.</a:t>
            </a:r>
            <a:r>
              <a:rPr lang="en-GB" sz="1200" spc="-5" dirty="0">
                <a:latin typeface="Arial"/>
                <a:cs typeface="Arial"/>
              </a:rPr>
              <a:t> Line managers and colleagues can play a role in understanding potential indicators.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46003" y="1142292"/>
            <a:ext cx="6785990" cy="5811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68299" y="1791300"/>
            <a:ext cx="3101975" cy="2808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8430" marR="206375" indent="-126364">
              <a:lnSpc>
                <a:spcPts val="1400"/>
              </a:lnSpc>
              <a:spcBef>
                <a:spcPts val="18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5" dirty="0">
                <a:latin typeface="Arial"/>
                <a:cs typeface="Arial"/>
              </a:rPr>
              <a:t>Change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person’s </a:t>
            </a:r>
            <a:r>
              <a:rPr sz="1200" spc="-5" dirty="0">
                <a:latin typeface="Arial"/>
                <a:cs typeface="Arial"/>
              </a:rPr>
              <a:t>working patterns:  </a:t>
            </a:r>
            <a:r>
              <a:rPr sz="1200" spc="-15" dirty="0">
                <a:latin typeface="Arial"/>
                <a:cs typeface="Arial"/>
              </a:rPr>
              <a:t>for example, </a:t>
            </a:r>
            <a:r>
              <a:rPr sz="1200" spc="-10" dirty="0">
                <a:latin typeface="Arial"/>
                <a:cs typeface="Arial"/>
              </a:rPr>
              <a:t>frequent </a:t>
            </a:r>
            <a:r>
              <a:rPr sz="1200" dirty="0">
                <a:latin typeface="Arial"/>
                <a:cs typeface="Arial"/>
              </a:rPr>
              <a:t>absence, </a:t>
            </a:r>
            <a:r>
              <a:rPr sz="1200" spc="-15" dirty="0">
                <a:latin typeface="Arial"/>
                <a:cs typeface="Arial"/>
              </a:rPr>
              <a:t>lateness 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dirty="0">
                <a:latin typeface="Arial"/>
                <a:cs typeface="Arial"/>
              </a:rPr>
              <a:t>needing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leave </a:t>
            </a:r>
            <a:r>
              <a:rPr sz="1200" spc="-10" dirty="0">
                <a:latin typeface="Arial"/>
                <a:cs typeface="Arial"/>
              </a:rPr>
              <a:t>work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early</a:t>
            </a:r>
            <a:endParaRPr sz="1200">
              <a:latin typeface="Arial"/>
              <a:cs typeface="Arial"/>
            </a:endParaRPr>
          </a:p>
          <a:p>
            <a:pPr marL="138430" marR="416559" indent="-126364">
              <a:lnSpc>
                <a:spcPts val="1400"/>
              </a:lnSpc>
              <a:spcBef>
                <a:spcPts val="565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5" dirty="0">
                <a:latin typeface="Arial"/>
                <a:cs typeface="Arial"/>
              </a:rPr>
              <a:t>Reduced </a:t>
            </a:r>
            <a:r>
              <a:rPr sz="1200" spc="-5" dirty="0">
                <a:latin typeface="Arial"/>
                <a:cs typeface="Arial"/>
              </a:rPr>
              <a:t>quality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5" dirty="0">
                <a:latin typeface="Arial"/>
                <a:cs typeface="Arial"/>
              </a:rPr>
              <a:t>quantity </a:t>
            </a:r>
            <a:r>
              <a:rPr sz="1200" spc="-15" dirty="0">
                <a:latin typeface="Arial"/>
                <a:cs typeface="Arial"/>
              </a:rPr>
              <a:t>of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work:  missing </a:t>
            </a:r>
            <a:r>
              <a:rPr sz="1200" spc="-5" dirty="0">
                <a:latin typeface="Arial"/>
                <a:cs typeface="Arial"/>
              </a:rPr>
              <a:t>deadlines, a </a:t>
            </a:r>
            <a:r>
              <a:rPr sz="1200" spc="20" dirty="0">
                <a:latin typeface="Arial"/>
                <a:cs typeface="Arial"/>
              </a:rPr>
              <a:t>drop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usual  </a:t>
            </a:r>
            <a:r>
              <a:rPr sz="1200" dirty="0">
                <a:latin typeface="Arial"/>
                <a:cs typeface="Arial"/>
              </a:rPr>
              <a:t>performance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standards</a:t>
            </a:r>
            <a:endParaRPr sz="1200">
              <a:latin typeface="Arial"/>
              <a:cs typeface="Arial"/>
            </a:endParaRPr>
          </a:p>
          <a:p>
            <a:pPr marL="138430" marR="280670" indent="-126364">
              <a:lnSpc>
                <a:spcPts val="1400"/>
              </a:lnSpc>
              <a:spcBef>
                <a:spcPts val="57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5" dirty="0">
                <a:latin typeface="Arial"/>
                <a:cs typeface="Arial"/>
              </a:rPr>
              <a:t>Change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use of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phone/email:  </a:t>
            </a:r>
            <a:r>
              <a:rPr sz="1200" spc="-15" dirty="0">
                <a:latin typeface="Arial"/>
                <a:cs typeface="Arial"/>
              </a:rPr>
              <a:t>for example, </a:t>
            </a:r>
            <a:r>
              <a:rPr sz="1200" spc="-5" dirty="0">
                <a:latin typeface="Arial"/>
                <a:cs typeface="Arial"/>
              </a:rPr>
              <a:t>a large 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personal  calls/texts, avoiding calls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spc="-5" dirty="0">
                <a:latin typeface="Arial"/>
                <a:cs typeface="Arial"/>
              </a:rPr>
              <a:t>a strong  </a:t>
            </a:r>
            <a:r>
              <a:rPr sz="1200" spc="-10" dirty="0">
                <a:latin typeface="Arial"/>
                <a:cs typeface="Arial"/>
              </a:rPr>
              <a:t>reaction </a:t>
            </a:r>
            <a:r>
              <a:rPr sz="1200" spc="-15" dirty="0">
                <a:latin typeface="Arial"/>
                <a:cs typeface="Arial"/>
              </a:rPr>
              <a:t>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calls/texts/emails</a:t>
            </a:r>
            <a:endParaRPr sz="1200">
              <a:latin typeface="Arial"/>
              <a:cs typeface="Arial"/>
            </a:endParaRPr>
          </a:p>
          <a:p>
            <a:pPr marL="138430" marR="257175" indent="-126364">
              <a:lnSpc>
                <a:spcPts val="1400"/>
              </a:lnSpc>
              <a:spcBef>
                <a:spcPts val="565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dirty="0">
                <a:latin typeface="Arial"/>
                <a:cs typeface="Arial"/>
              </a:rPr>
              <a:t>Spending </a:t>
            </a:r>
            <a:r>
              <a:rPr sz="1200" spc="-15" dirty="0">
                <a:latin typeface="Arial"/>
                <a:cs typeface="Arial"/>
              </a:rPr>
              <a:t>an </a:t>
            </a:r>
            <a:r>
              <a:rPr sz="1200" spc="-5" dirty="0">
                <a:latin typeface="Arial"/>
                <a:cs typeface="Arial"/>
              </a:rPr>
              <a:t>increased number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10" dirty="0">
                <a:latin typeface="Arial"/>
                <a:cs typeface="Arial"/>
              </a:rPr>
              <a:t>hours 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10" dirty="0">
                <a:latin typeface="Arial"/>
                <a:cs typeface="Arial"/>
              </a:rPr>
              <a:t>work </a:t>
            </a:r>
            <a:r>
              <a:rPr sz="1200" spc="-15" dirty="0">
                <a:latin typeface="Arial"/>
                <a:cs typeface="Arial"/>
              </a:rPr>
              <a:t>for </a:t>
            </a:r>
            <a:r>
              <a:rPr sz="1200" spc="-10" dirty="0">
                <a:latin typeface="Arial"/>
                <a:cs typeface="Arial"/>
              </a:rPr>
              <a:t>no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reason</a:t>
            </a:r>
            <a:endParaRPr sz="1200">
              <a:latin typeface="Arial"/>
              <a:cs typeface="Arial"/>
            </a:endParaRPr>
          </a:p>
          <a:p>
            <a:pPr marL="138430" marR="5080" indent="-126364">
              <a:lnSpc>
                <a:spcPts val="1400"/>
              </a:lnSpc>
              <a:spcBef>
                <a:spcPts val="57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20" dirty="0">
                <a:latin typeface="Arial"/>
                <a:cs typeface="Arial"/>
              </a:rPr>
              <a:t>Frequent </a:t>
            </a:r>
            <a:r>
              <a:rPr sz="1200" spc="-15" dirty="0">
                <a:latin typeface="Arial"/>
                <a:cs typeface="Arial"/>
              </a:rPr>
              <a:t>visits to </a:t>
            </a:r>
            <a:r>
              <a:rPr sz="1200" spc="-10" dirty="0">
                <a:latin typeface="Arial"/>
                <a:cs typeface="Arial"/>
              </a:rPr>
              <a:t>work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employee’s  </a:t>
            </a:r>
            <a:r>
              <a:rPr sz="1200" spc="-10" dirty="0">
                <a:latin typeface="Arial"/>
                <a:cs typeface="Arial"/>
              </a:rPr>
              <a:t>partner, </a:t>
            </a:r>
            <a:r>
              <a:rPr sz="1200" dirty="0">
                <a:latin typeface="Arial"/>
                <a:cs typeface="Arial"/>
              </a:rPr>
              <a:t>which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-5" dirty="0">
                <a:latin typeface="Arial"/>
                <a:cs typeface="Arial"/>
              </a:rPr>
              <a:t>indicate </a:t>
            </a:r>
            <a:r>
              <a:rPr sz="1200" dirty="0">
                <a:latin typeface="Arial"/>
                <a:cs typeface="Arial"/>
              </a:rPr>
              <a:t>coercive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control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08300" y="1378179"/>
            <a:ext cx="14185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E5007D"/>
                </a:solidFill>
                <a:latin typeface="Arial"/>
                <a:cs typeface="Arial"/>
              </a:rPr>
              <a:t>Work</a:t>
            </a:r>
            <a:r>
              <a:rPr sz="1300" b="1" spc="-5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E5007D"/>
                </a:solidFill>
                <a:latin typeface="Arial"/>
                <a:cs typeface="Arial"/>
              </a:rPr>
              <a:t>productivity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62421" y="2746651"/>
            <a:ext cx="2980690" cy="19189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8430" marR="386715" indent="-126364">
              <a:lnSpc>
                <a:spcPts val="1400"/>
              </a:lnSpc>
              <a:spcBef>
                <a:spcPts val="18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20" dirty="0">
                <a:latin typeface="Arial"/>
                <a:cs typeface="Arial"/>
              </a:rPr>
              <a:t>Visible </a:t>
            </a:r>
            <a:r>
              <a:rPr sz="1200" dirty="0">
                <a:latin typeface="Arial"/>
                <a:cs typeface="Arial"/>
              </a:rPr>
              <a:t>bruising </a:t>
            </a:r>
            <a:r>
              <a:rPr sz="1200" spc="-10" dirty="0">
                <a:latin typeface="Arial"/>
                <a:cs typeface="Arial"/>
              </a:rPr>
              <a:t>or single or </a:t>
            </a:r>
            <a:r>
              <a:rPr sz="1200" dirty="0">
                <a:latin typeface="Arial"/>
                <a:cs typeface="Arial"/>
              </a:rPr>
              <a:t>repeated  </a:t>
            </a:r>
            <a:r>
              <a:rPr sz="1200" spc="-10" dirty="0">
                <a:latin typeface="Arial"/>
                <a:cs typeface="Arial"/>
              </a:rPr>
              <a:t>injury with </a:t>
            </a:r>
            <a:r>
              <a:rPr sz="1200" spc="-25" dirty="0">
                <a:latin typeface="Arial"/>
                <a:cs typeface="Arial"/>
              </a:rPr>
              <a:t>unlikely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explanations</a:t>
            </a:r>
            <a:endParaRPr sz="1200" dirty="0">
              <a:latin typeface="Arial"/>
              <a:cs typeface="Arial"/>
            </a:endParaRPr>
          </a:p>
          <a:p>
            <a:pPr marL="138430" marR="500380" indent="-126364">
              <a:lnSpc>
                <a:spcPts val="1400"/>
              </a:lnSpc>
              <a:spcBef>
                <a:spcPts val="565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5" dirty="0">
                <a:latin typeface="Arial"/>
                <a:cs typeface="Arial"/>
              </a:rPr>
              <a:t>Change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pattern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spc="-20" dirty="0">
                <a:latin typeface="Arial"/>
                <a:cs typeface="Arial"/>
              </a:rPr>
              <a:t>amount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of  </a:t>
            </a:r>
            <a:r>
              <a:rPr sz="1200" spc="-10" dirty="0">
                <a:latin typeface="Arial"/>
                <a:cs typeface="Arial"/>
              </a:rPr>
              <a:t>makeup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used</a:t>
            </a:r>
            <a:endParaRPr sz="1200" dirty="0">
              <a:latin typeface="Arial"/>
              <a:cs typeface="Arial"/>
            </a:endParaRPr>
          </a:p>
          <a:p>
            <a:pPr marL="138430" marR="5080" indent="-126364">
              <a:lnSpc>
                <a:spcPts val="1400"/>
              </a:lnSpc>
              <a:spcBef>
                <a:spcPts val="57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5" dirty="0">
                <a:latin typeface="Arial"/>
                <a:cs typeface="Arial"/>
              </a:rPr>
              <a:t>Change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manner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dirty="0">
                <a:latin typeface="Arial"/>
                <a:cs typeface="Arial"/>
              </a:rPr>
              <a:t>dress: </a:t>
            </a:r>
            <a:r>
              <a:rPr sz="1200" spc="-15" dirty="0">
                <a:latin typeface="Arial"/>
                <a:cs typeface="Arial"/>
              </a:rPr>
              <a:t>for  example, </a:t>
            </a:r>
            <a:r>
              <a:rPr sz="1200" spc="-5" dirty="0">
                <a:latin typeface="Arial"/>
                <a:cs typeface="Arial"/>
              </a:rPr>
              <a:t>clothes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spc="25" dirty="0">
                <a:latin typeface="Arial"/>
                <a:cs typeface="Arial"/>
              </a:rPr>
              <a:t>do </a:t>
            </a:r>
            <a:r>
              <a:rPr sz="1200" spc="-15" dirty="0">
                <a:latin typeface="Arial"/>
                <a:cs typeface="Arial"/>
              </a:rPr>
              <a:t>not </a:t>
            </a:r>
            <a:r>
              <a:rPr sz="1200" spc="-20" dirty="0">
                <a:latin typeface="Arial"/>
                <a:cs typeface="Arial"/>
              </a:rPr>
              <a:t>suit </a:t>
            </a:r>
            <a:r>
              <a:rPr sz="1200" spc="-10" dirty="0">
                <a:latin typeface="Arial"/>
                <a:cs typeface="Arial"/>
              </a:rPr>
              <a:t>the  </a:t>
            </a:r>
            <a:r>
              <a:rPr sz="1200" spc="-15" dirty="0">
                <a:latin typeface="Arial"/>
                <a:cs typeface="Arial"/>
              </a:rPr>
              <a:t>climate </a:t>
            </a:r>
            <a:r>
              <a:rPr sz="1200" dirty="0">
                <a:latin typeface="Arial"/>
                <a:cs typeface="Arial"/>
              </a:rPr>
              <a:t>which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5" dirty="0">
                <a:latin typeface="Arial"/>
                <a:cs typeface="Arial"/>
              </a:rPr>
              <a:t>used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hide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injuries</a:t>
            </a:r>
            <a:endParaRPr sz="1200" dirty="0">
              <a:latin typeface="Arial"/>
              <a:cs typeface="Arial"/>
            </a:endParaRPr>
          </a:p>
          <a:p>
            <a:pPr marL="138430" indent="-126364">
              <a:lnSpc>
                <a:spcPct val="100000"/>
              </a:lnSpc>
              <a:spcBef>
                <a:spcPts val="484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10" dirty="0">
                <a:latin typeface="Arial"/>
                <a:cs typeface="Arial"/>
              </a:rPr>
              <a:t>Substance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use/misuse</a:t>
            </a:r>
            <a:endParaRPr sz="1200" dirty="0">
              <a:latin typeface="Arial"/>
              <a:cs typeface="Arial"/>
            </a:endParaRPr>
          </a:p>
          <a:p>
            <a:pPr marL="138430" indent="-126364">
              <a:lnSpc>
                <a:spcPct val="100000"/>
              </a:lnSpc>
              <a:spcBef>
                <a:spcPts val="525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10" dirty="0">
                <a:latin typeface="Arial"/>
                <a:cs typeface="Arial"/>
              </a:rPr>
              <a:t>Fatigue/sleep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disorders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02422" y="2333531"/>
            <a:ext cx="15062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0" dirty="0">
                <a:solidFill>
                  <a:srgbClr val="E5007D"/>
                </a:solidFill>
                <a:latin typeface="Arial"/>
                <a:cs typeface="Arial"/>
              </a:rPr>
              <a:t>Physical</a:t>
            </a:r>
            <a:r>
              <a:rPr sz="1300" b="1" spc="-5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E5007D"/>
                </a:solidFill>
                <a:latin typeface="Arial"/>
                <a:cs typeface="Arial"/>
              </a:rPr>
              <a:t>indicators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62421" y="5370300"/>
            <a:ext cx="3053715" cy="124142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8430" marR="5080" indent="-126364">
              <a:lnSpc>
                <a:spcPts val="1400"/>
              </a:lnSpc>
              <a:spcBef>
                <a:spcPts val="18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20" dirty="0">
                <a:latin typeface="Arial"/>
                <a:cs typeface="Arial"/>
              </a:rPr>
              <a:t>Partner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spc="-5" dirty="0">
                <a:latin typeface="Arial"/>
                <a:cs typeface="Arial"/>
              </a:rPr>
              <a:t>ex-partner </a:t>
            </a:r>
            <a:r>
              <a:rPr sz="1200" spc="-10" dirty="0">
                <a:latin typeface="Arial"/>
                <a:cs typeface="Arial"/>
              </a:rPr>
              <a:t>stalking employee </a:t>
            </a:r>
            <a:r>
              <a:rPr sz="1200" spc="-15" dirty="0">
                <a:latin typeface="Arial"/>
                <a:cs typeface="Arial"/>
              </a:rPr>
              <a:t>in 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spc="-5" dirty="0">
                <a:latin typeface="Arial"/>
                <a:cs typeface="Arial"/>
              </a:rPr>
              <a:t>around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workplace </a:t>
            </a:r>
            <a:r>
              <a:rPr sz="1200" spc="-10" dirty="0">
                <a:latin typeface="Arial"/>
                <a:cs typeface="Arial"/>
              </a:rPr>
              <a:t>or on </a:t>
            </a:r>
            <a:r>
              <a:rPr sz="1200" spc="-5" dirty="0">
                <a:latin typeface="Arial"/>
                <a:cs typeface="Arial"/>
              </a:rPr>
              <a:t>social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media</a:t>
            </a:r>
            <a:endParaRPr sz="1200">
              <a:latin typeface="Arial"/>
              <a:cs typeface="Arial"/>
            </a:endParaRPr>
          </a:p>
          <a:p>
            <a:pPr marL="138430" marR="371475" indent="-126364">
              <a:lnSpc>
                <a:spcPts val="1400"/>
              </a:lnSpc>
              <a:spcBef>
                <a:spcPts val="565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20" dirty="0">
                <a:latin typeface="Arial"/>
                <a:cs typeface="Arial"/>
              </a:rPr>
              <a:t>Partner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spc="-5" dirty="0">
                <a:latin typeface="Arial"/>
                <a:cs typeface="Arial"/>
              </a:rPr>
              <a:t>ex-partner exerting </a:t>
            </a:r>
            <a:r>
              <a:rPr sz="1200" spc="-20" dirty="0">
                <a:latin typeface="Arial"/>
                <a:cs typeface="Arial"/>
              </a:rPr>
              <a:t>unusual  amount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control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dirty="0">
                <a:latin typeface="Arial"/>
                <a:cs typeface="Arial"/>
              </a:rPr>
              <a:t>demands </a:t>
            </a:r>
            <a:r>
              <a:rPr sz="1200" spc="-20" dirty="0">
                <a:latin typeface="Arial"/>
                <a:cs typeface="Arial"/>
              </a:rPr>
              <a:t>over  </a:t>
            </a:r>
            <a:r>
              <a:rPr sz="1200" spc="-10" dirty="0">
                <a:latin typeface="Arial"/>
                <a:cs typeface="Arial"/>
              </a:rPr>
              <a:t>work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schedule</a:t>
            </a:r>
            <a:endParaRPr sz="1200">
              <a:latin typeface="Arial"/>
              <a:cs typeface="Arial"/>
            </a:endParaRPr>
          </a:p>
          <a:p>
            <a:pPr marL="138430" indent="-126364">
              <a:lnSpc>
                <a:spcPct val="100000"/>
              </a:lnSpc>
              <a:spcBef>
                <a:spcPts val="489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20" dirty="0">
                <a:latin typeface="Arial"/>
                <a:cs typeface="Arial"/>
              </a:rPr>
              <a:t>Isolation </a:t>
            </a:r>
            <a:r>
              <a:rPr sz="1200" spc="-10" dirty="0">
                <a:latin typeface="Arial"/>
                <a:cs typeface="Arial"/>
              </a:rPr>
              <a:t>from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family/friends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94687" y="4912966"/>
            <a:ext cx="8763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5" dirty="0">
                <a:solidFill>
                  <a:srgbClr val="E5007D"/>
                </a:solidFill>
                <a:latin typeface="Arial"/>
                <a:cs typeface="Arial"/>
              </a:rPr>
              <a:t>?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02422" y="4957179"/>
            <a:ext cx="12915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E5007D"/>
                </a:solidFill>
                <a:latin typeface="Arial"/>
                <a:cs typeface="Arial"/>
              </a:rPr>
              <a:t>Other</a:t>
            </a:r>
            <a:r>
              <a:rPr sz="1300" b="1" spc="-6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E5007D"/>
                </a:solidFill>
                <a:latin typeface="Arial"/>
                <a:cs typeface="Arial"/>
              </a:rPr>
              <a:t>indicators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68299" y="4811221"/>
            <a:ext cx="3117215" cy="174371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552450" marR="854710">
              <a:lnSpc>
                <a:spcPts val="1400"/>
              </a:lnSpc>
              <a:spcBef>
                <a:spcPts val="280"/>
              </a:spcBef>
            </a:pPr>
            <a:r>
              <a:rPr sz="1300" b="1" spc="-10" dirty="0">
                <a:solidFill>
                  <a:srgbClr val="E5007D"/>
                </a:solidFill>
                <a:latin typeface="Arial"/>
                <a:cs typeface="Arial"/>
              </a:rPr>
              <a:t>Changes in</a:t>
            </a:r>
            <a:r>
              <a:rPr sz="1300" b="1" spc="-8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E5007D"/>
                </a:solidFill>
                <a:latin typeface="Arial"/>
                <a:cs typeface="Arial"/>
              </a:rPr>
              <a:t>behaviour  </a:t>
            </a:r>
            <a:r>
              <a:rPr sz="1300" b="1" spc="-5" dirty="0">
                <a:solidFill>
                  <a:srgbClr val="E5007D"/>
                </a:solidFill>
                <a:latin typeface="Arial"/>
                <a:cs typeface="Arial"/>
              </a:rPr>
              <a:t>or</a:t>
            </a:r>
            <a:r>
              <a:rPr sz="1300" b="1" spc="-25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E5007D"/>
                </a:solidFill>
                <a:latin typeface="Arial"/>
                <a:cs typeface="Arial"/>
              </a:rPr>
              <a:t>demeanour</a:t>
            </a:r>
            <a:endParaRPr sz="1300">
              <a:latin typeface="Arial"/>
              <a:cs typeface="Arial"/>
            </a:endParaRPr>
          </a:p>
          <a:p>
            <a:pPr marL="138430" marR="386080" indent="-126364">
              <a:lnSpc>
                <a:spcPts val="1400"/>
              </a:lnSpc>
              <a:spcBef>
                <a:spcPts val="105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5" dirty="0">
                <a:latin typeface="Arial"/>
                <a:cs typeface="Arial"/>
              </a:rPr>
              <a:t>Conduct </a:t>
            </a:r>
            <a:r>
              <a:rPr sz="1200" spc="-15" dirty="0">
                <a:latin typeface="Arial"/>
                <a:cs typeface="Arial"/>
              </a:rPr>
              <a:t>out of </a:t>
            </a:r>
            <a:r>
              <a:rPr sz="1200" spc="-5" dirty="0">
                <a:latin typeface="Arial"/>
                <a:cs typeface="Arial"/>
              </a:rPr>
              <a:t>character </a:t>
            </a:r>
            <a:r>
              <a:rPr sz="1200" spc="-10" dirty="0">
                <a:latin typeface="Arial"/>
                <a:cs typeface="Arial"/>
              </a:rPr>
              <a:t>with previous  behaviour</a:t>
            </a:r>
            <a:endParaRPr sz="1200">
              <a:latin typeface="Arial"/>
              <a:cs typeface="Arial"/>
            </a:endParaRPr>
          </a:p>
          <a:p>
            <a:pPr marL="138430" marR="5080" indent="-126364">
              <a:lnSpc>
                <a:spcPts val="1400"/>
              </a:lnSpc>
              <a:spcBef>
                <a:spcPts val="57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5" dirty="0">
                <a:latin typeface="Arial"/>
                <a:cs typeface="Arial"/>
              </a:rPr>
              <a:t>Changes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10" dirty="0">
                <a:latin typeface="Arial"/>
                <a:cs typeface="Arial"/>
              </a:rPr>
              <a:t>behaviour: </a:t>
            </a:r>
            <a:r>
              <a:rPr sz="1200" spc="-15" dirty="0">
                <a:latin typeface="Arial"/>
                <a:cs typeface="Arial"/>
              </a:rPr>
              <a:t>for example,  </a:t>
            </a:r>
            <a:r>
              <a:rPr sz="1200" spc="10" dirty="0">
                <a:latin typeface="Arial"/>
                <a:cs typeface="Arial"/>
              </a:rPr>
              <a:t>becoming </a:t>
            </a:r>
            <a:r>
              <a:rPr sz="1200" dirty="0">
                <a:latin typeface="Arial"/>
                <a:cs typeface="Arial"/>
              </a:rPr>
              <a:t>very </a:t>
            </a:r>
            <a:r>
              <a:rPr sz="1200" spc="-10" dirty="0">
                <a:latin typeface="Arial"/>
                <a:cs typeface="Arial"/>
              </a:rPr>
              <a:t>quiet, </a:t>
            </a:r>
            <a:r>
              <a:rPr sz="1200" spc="-15" dirty="0">
                <a:latin typeface="Arial"/>
                <a:cs typeface="Arial"/>
              </a:rPr>
              <a:t>anxious, </a:t>
            </a:r>
            <a:r>
              <a:rPr sz="1200" spc="-5" dirty="0">
                <a:latin typeface="Arial"/>
                <a:cs typeface="Arial"/>
              </a:rPr>
              <a:t>frightened,  </a:t>
            </a:r>
            <a:r>
              <a:rPr sz="1200" spc="-10" dirty="0">
                <a:latin typeface="Arial"/>
                <a:cs typeface="Arial"/>
              </a:rPr>
              <a:t>tearful, </a:t>
            </a:r>
            <a:r>
              <a:rPr sz="1200" spc="-5" dirty="0">
                <a:latin typeface="Arial"/>
                <a:cs typeface="Arial"/>
              </a:rPr>
              <a:t>aggressive, </a:t>
            </a:r>
            <a:r>
              <a:rPr sz="1200" dirty="0">
                <a:latin typeface="Arial"/>
                <a:cs typeface="Arial"/>
              </a:rPr>
              <a:t>distracted, </a:t>
            </a:r>
            <a:r>
              <a:rPr sz="1200" spc="-10" dirty="0">
                <a:latin typeface="Arial"/>
                <a:cs typeface="Arial"/>
              </a:rPr>
              <a:t>or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depressed</a:t>
            </a:r>
            <a:endParaRPr sz="1200">
              <a:latin typeface="Arial"/>
              <a:cs typeface="Arial"/>
            </a:endParaRPr>
          </a:p>
          <a:p>
            <a:pPr marL="138430" indent="-126364">
              <a:lnSpc>
                <a:spcPct val="100000"/>
              </a:lnSpc>
              <a:spcBef>
                <a:spcPts val="484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dirty="0">
                <a:latin typeface="Arial"/>
                <a:cs typeface="Arial"/>
              </a:rPr>
              <a:t>Being </a:t>
            </a:r>
            <a:r>
              <a:rPr sz="1200" spc="-10" dirty="0">
                <a:latin typeface="Arial"/>
                <a:cs typeface="Arial"/>
              </a:rPr>
              <a:t>isolated from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colleagues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62421" y="1292396"/>
            <a:ext cx="2778760" cy="77533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38430" indent="-126364">
              <a:lnSpc>
                <a:spcPct val="100000"/>
              </a:lnSpc>
              <a:spcBef>
                <a:spcPts val="625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5" dirty="0">
                <a:latin typeface="Arial"/>
                <a:cs typeface="Arial"/>
              </a:rPr>
              <a:t>Obsession </a:t>
            </a:r>
            <a:r>
              <a:rPr sz="1200" spc="-10" dirty="0">
                <a:latin typeface="Arial"/>
                <a:cs typeface="Arial"/>
              </a:rPr>
              <a:t>with leaving work on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time</a:t>
            </a:r>
            <a:endParaRPr sz="1200">
              <a:latin typeface="Arial"/>
              <a:cs typeface="Arial"/>
            </a:endParaRPr>
          </a:p>
          <a:p>
            <a:pPr marL="138430" indent="-126364">
              <a:lnSpc>
                <a:spcPct val="100000"/>
              </a:lnSpc>
              <a:spcBef>
                <a:spcPts val="525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15" dirty="0">
                <a:latin typeface="Arial"/>
                <a:cs typeface="Arial"/>
              </a:rPr>
              <a:t>Secretive </a:t>
            </a:r>
            <a:r>
              <a:rPr sz="1200" spc="5" dirty="0">
                <a:latin typeface="Arial"/>
                <a:cs typeface="Arial"/>
              </a:rPr>
              <a:t>regarding </a:t>
            </a:r>
            <a:r>
              <a:rPr sz="1200" spc="-15" dirty="0">
                <a:latin typeface="Arial"/>
                <a:cs typeface="Arial"/>
              </a:rPr>
              <a:t>home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life</a:t>
            </a:r>
            <a:endParaRPr sz="1200">
              <a:latin typeface="Arial"/>
              <a:cs typeface="Arial"/>
            </a:endParaRPr>
          </a:p>
          <a:p>
            <a:pPr marL="138430" indent="-126364">
              <a:lnSpc>
                <a:spcPct val="100000"/>
              </a:lnSpc>
              <a:spcBef>
                <a:spcPts val="53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15" dirty="0">
                <a:latin typeface="Arial"/>
                <a:cs typeface="Arial"/>
              </a:rPr>
              <a:t>Worried </a:t>
            </a:r>
            <a:r>
              <a:rPr sz="1200" dirty="0">
                <a:latin typeface="Arial"/>
                <a:cs typeface="Arial"/>
              </a:rPr>
              <a:t>about </a:t>
            </a:r>
            <a:r>
              <a:rPr sz="1200" spc="-10" dirty="0">
                <a:latin typeface="Arial"/>
                <a:cs typeface="Arial"/>
              </a:rPr>
              <a:t>leaving </a:t>
            </a:r>
            <a:r>
              <a:rPr sz="1200" spc="-5" dirty="0">
                <a:latin typeface="Arial"/>
                <a:cs typeface="Arial"/>
              </a:rPr>
              <a:t>children </a:t>
            </a:r>
            <a:r>
              <a:rPr sz="1200" spc="-15" dirty="0">
                <a:latin typeface="Arial"/>
                <a:cs typeface="Arial"/>
              </a:rPr>
              <a:t>at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home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68299" y="6716408"/>
            <a:ext cx="1948180" cy="149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i="1" spc="5" dirty="0">
                <a:latin typeface="Arial"/>
                <a:cs typeface="Arial"/>
              </a:rPr>
              <a:t>Source: </a:t>
            </a:r>
            <a:r>
              <a:rPr sz="800" i="1" spc="15" dirty="0">
                <a:latin typeface="Arial"/>
                <a:cs typeface="Arial"/>
              </a:rPr>
              <a:t>Department </a:t>
            </a:r>
            <a:r>
              <a:rPr sz="800" i="1" spc="5" dirty="0">
                <a:latin typeface="Arial"/>
                <a:cs typeface="Arial"/>
              </a:rPr>
              <a:t>of Health </a:t>
            </a:r>
            <a:r>
              <a:rPr sz="800" i="1" dirty="0">
                <a:latin typeface="Arial"/>
                <a:cs typeface="Arial"/>
              </a:rPr>
              <a:t>/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SafeLives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38163" y="229814"/>
            <a:ext cx="148399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1/ Understanding the</a:t>
            </a:r>
            <a:r>
              <a:rPr sz="900" b="1" spc="-1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issue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5168" y="229808"/>
            <a:ext cx="63436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5" dirty="0">
                <a:latin typeface="Arial"/>
                <a:cs typeface="Arial"/>
              </a:rPr>
              <a:t>Introduction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14060" y="229808"/>
            <a:ext cx="82613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2/ </a:t>
            </a:r>
            <a:r>
              <a:rPr sz="900" spc="-20" dirty="0">
                <a:latin typeface="Arial"/>
                <a:cs typeface="Arial"/>
              </a:rPr>
              <a:t>Taking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action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85443" y="229808"/>
            <a:ext cx="56896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75" dirty="0">
                <a:latin typeface="Arial"/>
                <a:cs typeface="Arial"/>
              </a:rPr>
              <a:t>R</a:t>
            </a:r>
            <a:r>
              <a:rPr sz="900" spc="5" dirty="0">
                <a:latin typeface="Arial"/>
                <a:cs typeface="Arial"/>
              </a:rPr>
              <a:t>esources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42192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8084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9467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9670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0004" y="1142292"/>
            <a:ext cx="6269990" cy="5812155"/>
          </a:xfrm>
          <a:custGeom>
            <a:avLst/>
            <a:gdLst/>
            <a:ahLst/>
            <a:cxnLst/>
            <a:rect l="l" t="t" r="r" b="b"/>
            <a:pathLst>
              <a:path w="6269990" h="5812155">
                <a:moveTo>
                  <a:pt x="6251994" y="0"/>
                </a:moveTo>
                <a:lnTo>
                  <a:pt x="17995" y="0"/>
                </a:lnTo>
                <a:lnTo>
                  <a:pt x="7592" y="281"/>
                </a:lnTo>
                <a:lnTo>
                  <a:pt x="2249" y="2249"/>
                </a:lnTo>
                <a:lnTo>
                  <a:pt x="281" y="7592"/>
                </a:lnTo>
                <a:lnTo>
                  <a:pt x="0" y="17995"/>
                </a:lnTo>
                <a:lnTo>
                  <a:pt x="0" y="5793714"/>
                </a:lnTo>
                <a:lnTo>
                  <a:pt x="281" y="5804118"/>
                </a:lnTo>
                <a:lnTo>
                  <a:pt x="2249" y="5809461"/>
                </a:lnTo>
                <a:lnTo>
                  <a:pt x="7592" y="5811429"/>
                </a:lnTo>
                <a:lnTo>
                  <a:pt x="17995" y="5811710"/>
                </a:lnTo>
                <a:lnTo>
                  <a:pt x="6251994" y="5811710"/>
                </a:lnTo>
                <a:lnTo>
                  <a:pt x="6262397" y="5811429"/>
                </a:lnTo>
                <a:lnTo>
                  <a:pt x="6267740" y="5809461"/>
                </a:lnTo>
                <a:lnTo>
                  <a:pt x="6269708" y="5804118"/>
                </a:lnTo>
                <a:lnTo>
                  <a:pt x="6269990" y="5793714"/>
                </a:lnTo>
                <a:lnTo>
                  <a:pt x="6269990" y="17995"/>
                </a:lnTo>
                <a:lnTo>
                  <a:pt x="6269708" y="7592"/>
                </a:lnTo>
                <a:lnTo>
                  <a:pt x="6267740" y="2249"/>
                </a:lnTo>
                <a:lnTo>
                  <a:pt x="6262397" y="281"/>
                </a:lnTo>
                <a:lnTo>
                  <a:pt x="6251994" y="0"/>
                </a:lnTo>
                <a:close/>
              </a:path>
            </a:pathLst>
          </a:custGeom>
          <a:solidFill>
            <a:srgbClr val="FDEE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5299" y="2430779"/>
            <a:ext cx="2783205" cy="41973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8430" marR="504190" indent="-126364" algn="just">
              <a:lnSpc>
                <a:spcPts val="1400"/>
              </a:lnSpc>
              <a:spcBef>
                <a:spcPts val="18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dirty="0">
                <a:latin typeface="Arial"/>
                <a:cs typeface="Arial"/>
              </a:rPr>
              <a:t>Older </a:t>
            </a:r>
            <a:r>
              <a:rPr sz="1200" spc="-15" dirty="0">
                <a:latin typeface="Arial"/>
                <a:cs typeface="Arial"/>
              </a:rPr>
              <a:t>women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men are </a:t>
            </a:r>
            <a:r>
              <a:rPr sz="1200" spc="-10" dirty="0">
                <a:latin typeface="Arial"/>
                <a:cs typeface="Arial"/>
              </a:rPr>
              <a:t>less  </a:t>
            </a:r>
            <a:r>
              <a:rPr sz="1200" spc="-25" dirty="0">
                <a:latin typeface="Arial"/>
                <a:cs typeface="Arial"/>
              </a:rPr>
              <a:t>likely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report </a:t>
            </a:r>
            <a:r>
              <a:rPr sz="1200" spc="-15" dirty="0">
                <a:latin typeface="Arial"/>
                <a:cs typeface="Arial"/>
              </a:rPr>
              <a:t>their </a:t>
            </a:r>
            <a:r>
              <a:rPr sz="1200" dirty="0">
                <a:latin typeface="Arial"/>
                <a:cs typeface="Arial"/>
              </a:rPr>
              <a:t>experiences 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dirty="0">
                <a:latin typeface="Arial"/>
                <a:cs typeface="Arial"/>
              </a:rPr>
              <a:t>domestic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abuse</a:t>
            </a:r>
            <a:endParaRPr sz="1200">
              <a:latin typeface="Arial"/>
              <a:cs typeface="Arial"/>
            </a:endParaRPr>
          </a:p>
          <a:p>
            <a:pPr marL="138430" marR="5080" indent="-126364" algn="just">
              <a:lnSpc>
                <a:spcPts val="1400"/>
              </a:lnSpc>
              <a:spcBef>
                <a:spcPts val="85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25" dirty="0">
                <a:latin typeface="Arial"/>
                <a:cs typeface="Arial"/>
              </a:rPr>
              <a:t>Those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5" dirty="0">
                <a:latin typeface="Arial"/>
                <a:cs typeface="Arial"/>
              </a:rPr>
              <a:t>disabilities </a:t>
            </a:r>
            <a:r>
              <a:rPr sz="1200" spc="-15" dirty="0">
                <a:latin typeface="Arial"/>
                <a:cs typeface="Arial"/>
              </a:rPr>
              <a:t>are more </a:t>
            </a:r>
            <a:r>
              <a:rPr sz="1200" spc="-25" dirty="0">
                <a:latin typeface="Arial"/>
                <a:cs typeface="Arial"/>
              </a:rPr>
              <a:t>likely </a:t>
            </a:r>
            <a:r>
              <a:rPr sz="1200" spc="-15" dirty="0">
                <a:latin typeface="Arial"/>
                <a:cs typeface="Arial"/>
              </a:rPr>
              <a:t>to  </a:t>
            </a:r>
            <a:r>
              <a:rPr sz="1200" dirty="0">
                <a:latin typeface="Arial"/>
                <a:cs typeface="Arial"/>
              </a:rPr>
              <a:t>experience domestic abuse </a:t>
            </a:r>
            <a:r>
              <a:rPr sz="1200" spc="10" dirty="0">
                <a:latin typeface="Arial"/>
                <a:cs typeface="Arial"/>
              </a:rPr>
              <a:t>and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sexual  </a:t>
            </a:r>
            <a:r>
              <a:rPr sz="1200" spc="-10" dirty="0">
                <a:latin typeface="Arial"/>
                <a:cs typeface="Arial"/>
              </a:rPr>
              <a:t>violence </a:t>
            </a:r>
            <a:r>
              <a:rPr sz="1200" spc="-15" dirty="0">
                <a:latin typeface="Arial"/>
                <a:cs typeface="Arial"/>
              </a:rPr>
              <a:t>than </a:t>
            </a:r>
            <a:r>
              <a:rPr sz="1200" spc="5" dirty="0">
                <a:latin typeface="Arial"/>
                <a:cs typeface="Arial"/>
              </a:rPr>
              <a:t>non-disabled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people</a:t>
            </a:r>
            <a:endParaRPr sz="1200">
              <a:latin typeface="Arial"/>
              <a:cs typeface="Arial"/>
            </a:endParaRPr>
          </a:p>
          <a:p>
            <a:pPr marL="138430" marR="196215" indent="-126364">
              <a:lnSpc>
                <a:spcPts val="1400"/>
              </a:lnSpc>
              <a:spcBef>
                <a:spcPts val="85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20" dirty="0">
                <a:latin typeface="Arial"/>
                <a:cs typeface="Arial"/>
              </a:rPr>
              <a:t>Ethnic </a:t>
            </a:r>
            <a:r>
              <a:rPr sz="1200" spc="-10" dirty="0">
                <a:latin typeface="Arial"/>
                <a:cs typeface="Arial"/>
              </a:rPr>
              <a:t>minority </a:t>
            </a:r>
            <a:r>
              <a:rPr sz="1200" spc="-15" dirty="0">
                <a:latin typeface="Arial"/>
                <a:cs typeface="Arial"/>
              </a:rPr>
              <a:t>women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men  </a:t>
            </a:r>
            <a:r>
              <a:rPr sz="1200" spc="5" dirty="0">
                <a:latin typeface="Arial"/>
                <a:cs typeface="Arial"/>
              </a:rPr>
              <a:t>face </a:t>
            </a:r>
            <a:r>
              <a:rPr sz="1200" spc="-5" dirty="0">
                <a:latin typeface="Arial"/>
                <a:cs typeface="Arial"/>
              </a:rPr>
              <a:t>additional </a:t>
            </a:r>
            <a:r>
              <a:rPr sz="1200" dirty="0">
                <a:latin typeface="Arial"/>
                <a:cs typeface="Arial"/>
              </a:rPr>
              <a:t>barriers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accessing  support. </a:t>
            </a:r>
            <a:r>
              <a:rPr sz="1200" spc="-30" dirty="0">
                <a:latin typeface="Arial"/>
                <a:cs typeface="Arial"/>
              </a:rPr>
              <a:t>Their </a:t>
            </a:r>
            <a:r>
              <a:rPr sz="1200" dirty="0">
                <a:latin typeface="Arial"/>
                <a:cs typeface="Arial"/>
              </a:rPr>
              <a:t>experiences </a:t>
            </a:r>
            <a:r>
              <a:rPr sz="1200" spc="-20" dirty="0">
                <a:latin typeface="Arial"/>
                <a:cs typeface="Arial"/>
              </a:rPr>
              <a:t>may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be</a:t>
            </a:r>
            <a:endParaRPr sz="1200">
              <a:latin typeface="Arial"/>
              <a:cs typeface="Arial"/>
            </a:endParaRPr>
          </a:p>
          <a:p>
            <a:pPr marL="138430" marR="160020">
              <a:lnSpc>
                <a:spcPts val="1400"/>
              </a:lnSpc>
            </a:pPr>
            <a:r>
              <a:rPr sz="1200" spc="10" dirty="0">
                <a:latin typeface="Arial"/>
                <a:cs typeface="Arial"/>
              </a:rPr>
              <a:t>compounded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-10" dirty="0">
                <a:latin typeface="Arial"/>
                <a:cs typeface="Arial"/>
              </a:rPr>
              <a:t>discrimination. </a:t>
            </a:r>
            <a:r>
              <a:rPr sz="1200" spc="-35" dirty="0">
                <a:latin typeface="Arial"/>
                <a:cs typeface="Arial"/>
              </a:rPr>
              <a:t>They 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15" dirty="0">
                <a:latin typeface="Arial"/>
                <a:cs typeface="Arial"/>
              </a:rPr>
              <a:t>unwilling to seek </a:t>
            </a:r>
            <a:r>
              <a:rPr sz="1200" dirty="0">
                <a:latin typeface="Arial"/>
                <a:cs typeface="Arial"/>
              </a:rPr>
              <a:t>help </a:t>
            </a:r>
            <a:r>
              <a:rPr sz="1200" spc="-10" dirty="0">
                <a:latin typeface="Arial"/>
                <a:cs typeface="Arial"/>
              </a:rPr>
              <a:t>from  statutory </a:t>
            </a:r>
            <a:r>
              <a:rPr sz="1200" dirty="0">
                <a:latin typeface="Arial"/>
                <a:cs typeface="Arial"/>
              </a:rPr>
              <a:t>agencies </a:t>
            </a:r>
            <a:r>
              <a:rPr sz="1200" spc="5" dirty="0">
                <a:latin typeface="Arial"/>
                <a:cs typeface="Arial"/>
              </a:rPr>
              <a:t>because </a:t>
            </a:r>
            <a:r>
              <a:rPr sz="1200" spc="-15" dirty="0">
                <a:latin typeface="Arial"/>
                <a:cs typeface="Arial"/>
              </a:rPr>
              <a:t>they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fear  </a:t>
            </a:r>
            <a:r>
              <a:rPr sz="1200" spc="-5" dirty="0">
                <a:latin typeface="Arial"/>
                <a:cs typeface="Arial"/>
              </a:rPr>
              <a:t>a racist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response</a:t>
            </a:r>
            <a:endParaRPr sz="1200">
              <a:latin typeface="Arial"/>
              <a:cs typeface="Arial"/>
            </a:endParaRPr>
          </a:p>
          <a:p>
            <a:pPr marL="138430" marR="38735" indent="-126364">
              <a:lnSpc>
                <a:spcPts val="1400"/>
              </a:lnSpc>
              <a:spcBef>
                <a:spcPts val="855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35" dirty="0">
                <a:latin typeface="Arial"/>
                <a:cs typeface="Arial"/>
              </a:rPr>
              <a:t>Women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men </a:t>
            </a:r>
            <a:r>
              <a:rPr sz="1200" spc="-10" dirty="0">
                <a:latin typeface="Arial"/>
                <a:cs typeface="Arial"/>
              </a:rPr>
              <a:t>from </a:t>
            </a:r>
            <a:r>
              <a:rPr sz="1200" spc="-5" dirty="0">
                <a:latin typeface="Arial"/>
                <a:cs typeface="Arial"/>
              </a:rPr>
              <a:t>different </a:t>
            </a:r>
            <a:r>
              <a:rPr sz="1200" spc="-10" dirty="0">
                <a:latin typeface="Arial"/>
                <a:cs typeface="Arial"/>
              </a:rPr>
              <a:t>cultural  </a:t>
            </a:r>
            <a:r>
              <a:rPr sz="1200" spc="5" dirty="0">
                <a:latin typeface="Arial"/>
                <a:cs typeface="Arial"/>
              </a:rPr>
              <a:t>backgrounds </a:t>
            </a:r>
            <a:r>
              <a:rPr sz="1200" spc="-5" dirty="0">
                <a:latin typeface="Arial"/>
                <a:cs typeface="Arial"/>
              </a:rPr>
              <a:t>might </a:t>
            </a:r>
            <a:r>
              <a:rPr sz="1200" dirty="0">
                <a:latin typeface="Arial"/>
                <a:cs typeface="Arial"/>
              </a:rPr>
              <a:t>experience </a:t>
            </a:r>
            <a:r>
              <a:rPr sz="1200" spc="-5" dirty="0">
                <a:latin typeface="Arial"/>
                <a:cs typeface="Arial"/>
              </a:rPr>
              <a:t>abuse 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5" dirty="0">
                <a:latin typeface="Arial"/>
                <a:cs typeface="Arial"/>
              </a:rPr>
              <a:t>different </a:t>
            </a:r>
            <a:r>
              <a:rPr sz="1200" spc="-15" dirty="0">
                <a:latin typeface="Arial"/>
                <a:cs typeface="Arial"/>
              </a:rPr>
              <a:t>forms, </a:t>
            </a:r>
            <a:r>
              <a:rPr sz="1200" dirty="0">
                <a:latin typeface="Arial"/>
                <a:cs typeface="Arial"/>
              </a:rPr>
              <a:t>such </a:t>
            </a:r>
            <a:r>
              <a:rPr sz="1200" spc="-15" dirty="0">
                <a:latin typeface="Arial"/>
                <a:cs typeface="Arial"/>
              </a:rPr>
              <a:t>as </a:t>
            </a:r>
            <a:r>
              <a:rPr sz="1200" spc="-10" dirty="0">
                <a:latin typeface="Arial"/>
                <a:cs typeface="Arial"/>
              </a:rPr>
              <a:t>so </a:t>
            </a:r>
            <a:r>
              <a:rPr sz="1200" spc="5" dirty="0">
                <a:latin typeface="Arial"/>
                <a:cs typeface="Arial"/>
              </a:rPr>
              <a:t>called  </a:t>
            </a:r>
            <a:r>
              <a:rPr sz="1200" spc="-10" dirty="0">
                <a:latin typeface="Arial"/>
                <a:cs typeface="Arial"/>
              </a:rPr>
              <a:t>‘honour’ </a:t>
            </a:r>
            <a:r>
              <a:rPr sz="1200" spc="10" dirty="0">
                <a:latin typeface="Arial"/>
                <a:cs typeface="Arial"/>
              </a:rPr>
              <a:t>based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violence</a:t>
            </a:r>
            <a:endParaRPr sz="1200">
              <a:latin typeface="Arial"/>
              <a:cs typeface="Arial"/>
            </a:endParaRPr>
          </a:p>
          <a:p>
            <a:pPr marL="138430" marR="31750" indent="-126364">
              <a:lnSpc>
                <a:spcPts val="1400"/>
              </a:lnSpc>
              <a:spcBef>
                <a:spcPts val="85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10" dirty="0">
                <a:latin typeface="Arial"/>
                <a:cs typeface="Arial"/>
              </a:rPr>
              <a:t>Lesbian, </a:t>
            </a:r>
            <a:r>
              <a:rPr sz="1200" spc="5" dirty="0">
                <a:latin typeface="Arial"/>
                <a:cs typeface="Arial"/>
              </a:rPr>
              <a:t>gay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0" dirty="0">
                <a:latin typeface="Arial"/>
                <a:cs typeface="Arial"/>
              </a:rPr>
              <a:t>bisexual </a:t>
            </a:r>
            <a:r>
              <a:rPr sz="1200" spc="-15" dirty="0">
                <a:latin typeface="Arial"/>
                <a:cs typeface="Arial"/>
              </a:rPr>
              <a:t>women </a:t>
            </a:r>
            <a:r>
              <a:rPr sz="1200" spc="10" dirty="0">
                <a:latin typeface="Arial"/>
                <a:cs typeface="Arial"/>
              </a:rPr>
              <a:t>and  </a:t>
            </a:r>
            <a:r>
              <a:rPr sz="1200" spc="-15" dirty="0">
                <a:latin typeface="Arial"/>
                <a:cs typeface="Arial"/>
              </a:rPr>
              <a:t>men </a:t>
            </a:r>
            <a:r>
              <a:rPr sz="1200" spc="10" dirty="0">
                <a:latin typeface="Arial"/>
                <a:cs typeface="Arial"/>
              </a:rPr>
              <a:t>can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10" dirty="0">
                <a:latin typeface="Arial"/>
                <a:cs typeface="Arial"/>
              </a:rPr>
              <a:t>vulnerable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abusers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who  </a:t>
            </a:r>
            <a:r>
              <a:rPr sz="1200" spc="-20" dirty="0">
                <a:latin typeface="Arial"/>
                <a:cs typeface="Arial"/>
              </a:rPr>
              <a:t>threaten </a:t>
            </a:r>
            <a:r>
              <a:rPr sz="1200" spc="-15" dirty="0">
                <a:latin typeface="Arial"/>
                <a:cs typeface="Arial"/>
              </a:rPr>
              <a:t>to ‘out’ </a:t>
            </a:r>
            <a:r>
              <a:rPr sz="1200" spc="-10" dirty="0">
                <a:latin typeface="Arial"/>
                <a:cs typeface="Arial"/>
              </a:rPr>
              <a:t>them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colleagues,  </a:t>
            </a:r>
            <a:r>
              <a:rPr sz="1200" spc="-10" dirty="0">
                <a:latin typeface="Arial"/>
                <a:cs typeface="Arial"/>
              </a:rPr>
              <a:t>employers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family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members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9289" y="2431389"/>
            <a:ext cx="2845435" cy="294696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8430" marR="219710" indent="-126364">
              <a:lnSpc>
                <a:spcPts val="1400"/>
              </a:lnSpc>
              <a:spcBef>
                <a:spcPts val="18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20" dirty="0">
                <a:latin typeface="Arial"/>
                <a:cs typeface="Arial"/>
              </a:rPr>
              <a:t>Transgender </a:t>
            </a:r>
            <a:r>
              <a:rPr sz="1200" spc="-15" dirty="0">
                <a:latin typeface="Arial"/>
                <a:cs typeface="Arial"/>
              </a:rPr>
              <a:t>women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men </a:t>
            </a:r>
            <a:r>
              <a:rPr sz="1200" spc="-20" dirty="0">
                <a:latin typeface="Arial"/>
                <a:cs typeface="Arial"/>
              </a:rPr>
              <a:t>have  fewer </a:t>
            </a:r>
            <a:r>
              <a:rPr sz="1200" dirty="0">
                <a:latin typeface="Arial"/>
                <a:cs typeface="Arial"/>
              </a:rPr>
              <a:t>services </a:t>
            </a:r>
            <a:r>
              <a:rPr sz="1200" spc="-15" dirty="0">
                <a:latin typeface="Arial"/>
                <a:cs typeface="Arial"/>
              </a:rPr>
              <a:t>available to them, </a:t>
            </a:r>
            <a:r>
              <a:rPr sz="1200" spc="10" dirty="0">
                <a:latin typeface="Arial"/>
                <a:cs typeface="Arial"/>
              </a:rPr>
              <a:t>and  can </a:t>
            </a:r>
            <a:r>
              <a:rPr sz="1200" spc="5" dirty="0">
                <a:latin typeface="Arial"/>
                <a:cs typeface="Arial"/>
              </a:rPr>
              <a:t>face </a:t>
            </a:r>
            <a:r>
              <a:rPr sz="1200" spc="-20" dirty="0">
                <a:latin typeface="Arial"/>
                <a:cs typeface="Arial"/>
              </a:rPr>
              <a:t>similar emotional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abuse</a:t>
            </a:r>
          </a:p>
          <a:p>
            <a:pPr marL="138430" marR="282575" indent="-126364">
              <a:lnSpc>
                <a:spcPts val="1400"/>
              </a:lnSpc>
              <a:spcBef>
                <a:spcPts val="85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10" dirty="0">
                <a:latin typeface="Arial"/>
                <a:cs typeface="Arial"/>
              </a:rPr>
              <a:t>Pregnancy </a:t>
            </a:r>
            <a:r>
              <a:rPr sz="1200" spc="10" dirty="0">
                <a:latin typeface="Arial"/>
                <a:cs typeface="Arial"/>
              </a:rPr>
              <a:t>can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trigger </a:t>
            </a:r>
            <a:r>
              <a:rPr sz="1200" spc="-15" dirty="0">
                <a:latin typeface="Arial"/>
                <a:cs typeface="Arial"/>
              </a:rPr>
              <a:t>for  </a:t>
            </a:r>
            <a:r>
              <a:rPr sz="1200" dirty="0">
                <a:latin typeface="Arial"/>
                <a:cs typeface="Arial"/>
              </a:rPr>
              <a:t>domestic </a:t>
            </a:r>
            <a:r>
              <a:rPr sz="1200" spc="-10" dirty="0">
                <a:latin typeface="Arial"/>
                <a:cs typeface="Arial"/>
              </a:rPr>
              <a:t>abuse,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0" dirty="0">
                <a:latin typeface="Arial"/>
                <a:cs typeface="Arial"/>
              </a:rPr>
              <a:t>existing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abuse 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5" dirty="0">
                <a:latin typeface="Arial"/>
                <a:cs typeface="Arial"/>
              </a:rPr>
              <a:t>get </a:t>
            </a:r>
            <a:r>
              <a:rPr sz="1200" spc="-10" dirty="0">
                <a:latin typeface="Arial"/>
                <a:cs typeface="Arial"/>
              </a:rPr>
              <a:t>worse </a:t>
            </a:r>
            <a:r>
              <a:rPr sz="1200" spc="5" dirty="0">
                <a:latin typeface="Arial"/>
                <a:cs typeface="Arial"/>
              </a:rPr>
              <a:t>during pregnancy </a:t>
            </a:r>
            <a:r>
              <a:rPr sz="1200" spc="-10" dirty="0">
                <a:latin typeface="Arial"/>
                <a:cs typeface="Arial"/>
              </a:rPr>
              <a:t>or  after </a:t>
            </a:r>
            <a:r>
              <a:rPr sz="1200" spc="5" dirty="0">
                <a:latin typeface="Arial"/>
                <a:cs typeface="Arial"/>
              </a:rPr>
              <a:t>giving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birth</a:t>
            </a:r>
            <a:endParaRPr sz="1200" dirty="0">
              <a:latin typeface="Arial"/>
              <a:cs typeface="Arial"/>
            </a:endParaRPr>
          </a:p>
          <a:p>
            <a:pPr marL="138430" marR="326390" indent="-126364">
              <a:lnSpc>
                <a:spcPts val="1400"/>
              </a:lnSpc>
              <a:spcBef>
                <a:spcPts val="85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10" dirty="0">
                <a:latin typeface="Arial"/>
                <a:cs typeface="Arial"/>
              </a:rPr>
              <a:t>Men </a:t>
            </a:r>
            <a:r>
              <a:rPr sz="1200" dirty="0">
                <a:latin typeface="Arial"/>
                <a:cs typeface="Arial"/>
              </a:rPr>
              <a:t>experiencing domestic </a:t>
            </a:r>
            <a:r>
              <a:rPr sz="1200" spc="-5" dirty="0">
                <a:latin typeface="Arial"/>
                <a:cs typeface="Arial"/>
              </a:rPr>
              <a:t>abuse 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sexual </a:t>
            </a:r>
            <a:r>
              <a:rPr sz="1200" spc="-10" dirty="0">
                <a:latin typeface="Arial"/>
                <a:cs typeface="Arial"/>
              </a:rPr>
              <a:t>violence </a:t>
            </a:r>
            <a:r>
              <a:rPr sz="1200" spc="5" dirty="0">
                <a:latin typeface="Arial"/>
                <a:cs typeface="Arial"/>
              </a:rPr>
              <a:t>find </a:t>
            </a:r>
            <a:r>
              <a:rPr sz="1200" spc="-10" dirty="0">
                <a:latin typeface="Arial"/>
                <a:cs typeface="Arial"/>
              </a:rPr>
              <a:t>it </a:t>
            </a:r>
            <a:r>
              <a:rPr sz="1200" spc="-15" dirty="0">
                <a:latin typeface="Arial"/>
                <a:cs typeface="Arial"/>
              </a:rPr>
              <a:t>more  </a:t>
            </a:r>
            <a:r>
              <a:rPr sz="1200" spc="5" dirty="0">
                <a:latin typeface="Arial"/>
                <a:cs typeface="Arial"/>
              </a:rPr>
              <a:t>difficult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disclose abuse </a:t>
            </a:r>
            <a:r>
              <a:rPr sz="1200" spc="10" dirty="0">
                <a:latin typeface="Arial"/>
                <a:cs typeface="Arial"/>
              </a:rPr>
              <a:t>and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often</a:t>
            </a:r>
            <a:endParaRPr sz="1200" dirty="0">
              <a:latin typeface="Arial"/>
              <a:cs typeface="Arial"/>
            </a:endParaRPr>
          </a:p>
          <a:p>
            <a:pPr marL="138430" marR="5080">
              <a:lnSpc>
                <a:spcPts val="1400"/>
              </a:lnSpc>
            </a:pPr>
            <a:r>
              <a:rPr sz="1200" spc="5" dirty="0">
                <a:latin typeface="Arial"/>
                <a:cs typeface="Arial"/>
              </a:rPr>
              <a:t>find </a:t>
            </a:r>
            <a:r>
              <a:rPr sz="1200" spc="-15" dirty="0">
                <a:latin typeface="Arial"/>
                <a:cs typeface="Arial"/>
              </a:rPr>
              <a:t>more </a:t>
            </a:r>
            <a:r>
              <a:rPr sz="1200" dirty="0">
                <a:latin typeface="Arial"/>
                <a:cs typeface="Arial"/>
              </a:rPr>
              <a:t>barriers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5" dirty="0">
                <a:latin typeface="Arial"/>
                <a:cs typeface="Arial"/>
              </a:rPr>
              <a:t>accessing support.  </a:t>
            </a:r>
            <a:r>
              <a:rPr sz="1200" spc="-40" dirty="0">
                <a:latin typeface="Arial"/>
                <a:cs typeface="Arial"/>
              </a:rPr>
              <a:t>For </a:t>
            </a:r>
            <a:r>
              <a:rPr sz="1200" spc="-15" dirty="0">
                <a:latin typeface="Arial"/>
                <a:cs typeface="Arial"/>
              </a:rPr>
              <a:t>more </a:t>
            </a:r>
            <a:r>
              <a:rPr sz="1200" spc="-20" dirty="0">
                <a:latin typeface="Arial"/>
                <a:cs typeface="Arial"/>
              </a:rPr>
              <a:t>information </a:t>
            </a:r>
            <a:r>
              <a:rPr sz="1200" spc="-10" dirty="0">
                <a:latin typeface="Arial"/>
                <a:cs typeface="Arial"/>
              </a:rPr>
              <a:t>on </a:t>
            </a:r>
            <a:r>
              <a:rPr sz="1200" dirty="0">
                <a:latin typeface="Arial"/>
                <a:cs typeface="Arial"/>
              </a:rPr>
              <a:t>understanding 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indicators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male </a:t>
            </a:r>
            <a:r>
              <a:rPr sz="1200" spc="-10" dirty="0">
                <a:latin typeface="Arial"/>
                <a:cs typeface="Arial"/>
              </a:rPr>
              <a:t>employee 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dirty="0">
                <a:latin typeface="Arial"/>
                <a:cs typeface="Arial"/>
              </a:rPr>
              <a:t>experiencing domestic </a:t>
            </a:r>
            <a:r>
              <a:rPr sz="1200" spc="-10" dirty="0">
                <a:latin typeface="Arial"/>
                <a:cs typeface="Arial"/>
              </a:rPr>
              <a:t>abuse,  see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 err="1">
                <a:latin typeface="Arial"/>
                <a:cs typeface="Arial"/>
              </a:rPr>
              <a:t>ManKind</a:t>
            </a:r>
            <a:r>
              <a:rPr lang="en-GB" sz="1200" spc="-5" dirty="0">
                <a:latin typeface="Arial"/>
                <a:cs typeface="Arial"/>
              </a:rPr>
              <a:t> in the Resources section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4155" y="5492328"/>
            <a:ext cx="2574290" cy="5645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8430" marR="5080" indent="-126364">
              <a:lnSpc>
                <a:spcPts val="1400"/>
              </a:lnSpc>
              <a:spcBef>
                <a:spcPts val="180"/>
              </a:spcBef>
              <a:buClr>
                <a:srgbClr val="E5007D"/>
              </a:buClr>
              <a:buFont typeface="Arial"/>
              <a:buChar char="•"/>
              <a:tabLst>
                <a:tab pos="139065" algn="l"/>
              </a:tabLst>
            </a:pPr>
            <a:r>
              <a:rPr sz="1200" spc="-15" dirty="0">
                <a:latin typeface="Arial"/>
                <a:cs typeface="Arial"/>
              </a:rPr>
              <a:t>Perpetrators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5" dirty="0">
                <a:latin typeface="Arial"/>
                <a:cs typeface="Arial"/>
              </a:rPr>
              <a:t>very </a:t>
            </a:r>
            <a:r>
              <a:rPr sz="1200" spc="-10" dirty="0">
                <a:latin typeface="Arial"/>
                <a:cs typeface="Arial"/>
              </a:rPr>
              <a:t>reluctant 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acknowledge </a:t>
            </a:r>
            <a:r>
              <a:rPr sz="1200" spc="-15" dirty="0">
                <a:latin typeface="Arial"/>
                <a:cs typeface="Arial"/>
              </a:rPr>
              <a:t>what they are </a:t>
            </a:r>
            <a:r>
              <a:rPr sz="1200" spc="5" dirty="0">
                <a:latin typeface="Arial"/>
                <a:cs typeface="Arial"/>
              </a:rPr>
              <a:t>doing 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ask </a:t>
            </a:r>
            <a:r>
              <a:rPr sz="1200" spc="-15" dirty="0">
                <a:latin typeface="Arial"/>
                <a:cs typeface="Arial"/>
              </a:rPr>
              <a:t>for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help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8445" y="1398812"/>
            <a:ext cx="2011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E5007D"/>
                </a:solidFill>
                <a:latin typeface="Arial"/>
                <a:cs typeface="Arial"/>
              </a:rPr>
              <a:t>One </a:t>
            </a:r>
            <a:r>
              <a:rPr sz="1500" b="1" spc="-10" dirty="0">
                <a:solidFill>
                  <a:srgbClr val="E5007D"/>
                </a:solidFill>
                <a:latin typeface="Arial"/>
                <a:cs typeface="Arial"/>
              </a:rPr>
              <a:t>size </a:t>
            </a:r>
            <a:r>
              <a:rPr sz="1500" b="1" spc="-15" dirty="0">
                <a:solidFill>
                  <a:srgbClr val="E5007D"/>
                </a:solidFill>
                <a:latin typeface="Arial"/>
                <a:cs typeface="Arial"/>
              </a:rPr>
              <a:t>doesn’t </a:t>
            </a:r>
            <a:r>
              <a:rPr sz="1500" b="1" spc="-5" dirty="0">
                <a:solidFill>
                  <a:srgbClr val="E5007D"/>
                </a:solidFill>
                <a:latin typeface="Arial"/>
                <a:cs typeface="Arial"/>
              </a:rPr>
              <a:t>fit</a:t>
            </a:r>
            <a:r>
              <a:rPr sz="1500" b="1" spc="-95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E5007D"/>
                </a:solidFill>
                <a:latin typeface="Arial"/>
                <a:cs typeface="Arial"/>
              </a:rPr>
              <a:t>all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7997" y="1305010"/>
            <a:ext cx="443865" cy="443865"/>
          </a:xfrm>
          <a:custGeom>
            <a:avLst/>
            <a:gdLst/>
            <a:ahLst/>
            <a:cxnLst/>
            <a:rect l="l" t="t" r="r" b="b"/>
            <a:pathLst>
              <a:path w="443865" h="443864">
                <a:moveTo>
                  <a:pt x="221767" y="0"/>
                </a:moveTo>
                <a:lnTo>
                  <a:pt x="177073" y="4504"/>
                </a:lnTo>
                <a:lnTo>
                  <a:pt x="135445" y="17425"/>
                </a:lnTo>
                <a:lnTo>
                  <a:pt x="97775" y="37870"/>
                </a:lnTo>
                <a:lnTo>
                  <a:pt x="64954" y="64947"/>
                </a:lnTo>
                <a:lnTo>
                  <a:pt x="37874" y="97766"/>
                </a:lnTo>
                <a:lnTo>
                  <a:pt x="17427" y="135434"/>
                </a:lnTo>
                <a:lnTo>
                  <a:pt x="4505" y="177061"/>
                </a:lnTo>
                <a:lnTo>
                  <a:pt x="0" y="221754"/>
                </a:lnTo>
                <a:lnTo>
                  <a:pt x="4505" y="266448"/>
                </a:lnTo>
                <a:lnTo>
                  <a:pt x="17427" y="308074"/>
                </a:lnTo>
                <a:lnTo>
                  <a:pt x="37874" y="345742"/>
                </a:lnTo>
                <a:lnTo>
                  <a:pt x="64954" y="378561"/>
                </a:lnTo>
                <a:lnTo>
                  <a:pt x="97775" y="405639"/>
                </a:lnTo>
                <a:lnTo>
                  <a:pt x="135445" y="426083"/>
                </a:lnTo>
                <a:lnTo>
                  <a:pt x="177073" y="439004"/>
                </a:lnTo>
                <a:lnTo>
                  <a:pt x="221767" y="443509"/>
                </a:lnTo>
                <a:lnTo>
                  <a:pt x="266457" y="439004"/>
                </a:lnTo>
                <a:lnTo>
                  <a:pt x="308081" y="426083"/>
                </a:lnTo>
                <a:lnTo>
                  <a:pt x="345750" y="405639"/>
                </a:lnTo>
                <a:lnTo>
                  <a:pt x="378569" y="378561"/>
                </a:lnTo>
                <a:lnTo>
                  <a:pt x="405648" y="345742"/>
                </a:lnTo>
                <a:lnTo>
                  <a:pt x="426094" y="308074"/>
                </a:lnTo>
                <a:lnTo>
                  <a:pt x="439016" y="266448"/>
                </a:lnTo>
                <a:lnTo>
                  <a:pt x="443522" y="221754"/>
                </a:lnTo>
                <a:lnTo>
                  <a:pt x="439016" y="177061"/>
                </a:lnTo>
                <a:lnTo>
                  <a:pt x="426094" y="135434"/>
                </a:lnTo>
                <a:lnTo>
                  <a:pt x="405648" y="97766"/>
                </a:lnTo>
                <a:lnTo>
                  <a:pt x="378569" y="64947"/>
                </a:lnTo>
                <a:lnTo>
                  <a:pt x="345750" y="37870"/>
                </a:lnTo>
                <a:lnTo>
                  <a:pt x="308081" y="17425"/>
                </a:lnTo>
                <a:lnTo>
                  <a:pt x="266457" y="4504"/>
                </a:lnTo>
                <a:lnTo>
                  <a:pt x="221767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5501" y="1309590"/>
            <a:ext cx="429895" cy="434975"/>
          </a:xfrm>
          <a:custGeom>
            <a:avLst/>
            <a:gdLst/>
            <a:ahLst/>
            <a:cxnLst/>
            <a:rect l="l" t="t" r="r" b="b"/>
            <a:pathLst>
              <a:path w="429894" h="434975">
                <a:moveTo>
                  <a:pt x="214807" y="0"/>
                </a:moveTo>
                <a:lnTo>
                  <a:pt x="165555" y="5743"/>
                </a:lnTo>
                <a:lnTo>
                  <a:pt x="120342" y="22105"/>
                </a:lnTo>
                <a:lnTo>
                  <a:pt x="80458" y="47778"/>
                </a:lnTo>
                <a:lnTo>
                  <a:pt x="47192" y="81457"/>
                </a:lnTo>
                <a:lnTo>
                  <a:pt x="21834" y="121836"/>
                </a:lnTo>
                <a:lnTo>
                  <a:pt x="5673" y="167611"/>
                </a:lnTo>
                <a:lnTo>
                  <a:pt x="0" y="217474"/>
                </a:lnTo>
                <a:lnTo>
                  <a:pt x="5673" y="267338"/>
                </a:lnTo>
                <a:lnTo>
                  <a:pt x="21834" y="313112"/>
                </a:lnTo>
                <a:lnTo>
                  <a:pt x="47192" y="353492"/>
                </a:lnTo>
                <a:lnTo>
                  <a:pt x="80458" y="387171"/>
                </a:lnTo>
                <a:lnTo>
                  <a:pt x="120342" y="412844"/>
                </a:lnTo>
                <a:lnTo>
                  <a:pt x="165555" y="429205"/>
                </a:lnTo>
                <a:lnTo>
                  <a:pt x="214807" y="434949"/>
                </a:lnTo>
                <a:lnTo>
                  <a:pt x="264059" y="429205"/>
                </a:lnTo>
                <a:lnTo>
                  <a:pt x="309272" y="412844"/>
                </a:lnTo>
                <a:lnTo>
                  <a:pt x="349157" y="387171"/>
                </a:lnTo>
                <a:lnTo>
                  <a:pt x="382423" y="353492"/>
                </a:lnTo>
                <a:lnTo>
                  <a:pt x="407781" y="313112"/>
                </a:lnTo>
                <a:lnTo>
                  <a:pt x="423942" y="267338"/>
                </a:lnTo>
                <a:lnTo>
                  <a:pt x="429615" y="217474"/>
                </a:lnTo>
                <a:lnTo>
                  <a:pt x="423942" y="167611"/>
                </a:lnTo>
                <a:lnTo>
                  <a:pt x="407781" y="121836"/>
                </a:lnTo>
                <a:lnTo>
                  <a:pt x="382423" y="81457"/>
                </a:lnTo>
                <a:lnTo>
                  <a:pt x="349157" y="47778"/>
                </a:lnTo>
                <a:lnTo>
                  <a:pt x="309272" y="22105"/>
                </a:lnTo>
                <a:lnTo>
                  <a:pt x="264059" y="5743"/>
                </a:lnTo>
                <a:lnTo>
                  <a:pt x="214807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767" y="1388240"/>
            <a:ext cx="358348" cy="250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5299" y="1788264"/>
            <a:ext cx="5483860" cy="525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6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Be aware of </a:t>
            </a:r>
            <a:r>
              <a:rPr sz="1200" b="1" spc="-5" dirty="0">
                <a:latin typeface="Arial"/>
                <a:cs typeface="Arial"/>
              </a:rPr>
              <a:t>the </a:t>
            </a:r>
            <a:r>
              <a:rPr sz="1200" b="1" spc="-10" dirty="0">
                <a:latin typeface="Arial"/>
                <a:cs typeface="Arial"/>
              </a:rPr>
              <a:t>individual needs and experiences </a:t>
            </a:r>
            <a:r>
              <a:rPr sz="1200" b="1" spc="-5" dirty="0">
                <a:latin typeface="Arial"/>
                <a:cs typeface="Arial"/>
              </a:rPr>
              <a:t>that </a:t>
            </a:r>
            <a:r>
              <a:rPr sz="1200" b="1" spc="-15" dirty="0">
                <a:latin typeface="Arial"/>
                <a:cs typeface="Arial"/>
              </a:rPr>
              <a:t>employees may </a:t>
            </a:r>
            <a:r>
              <a:rPr sz="1200" b="1" spc="-20" dirty="0">
                <a:latin typeface="Arial"/>
                <a:cs typeface="Arial"/>
              </a:rPr>
              <a:t>have.  For </a:t>
            </a:r>
            <a:r>
              <a:rPr sz="1200" b="1" spc="-15" dirty="0">
                <a:latin typeface="Arial"/>
                <a:cs typeface="Arial"/>
              </a:rPr>
              <a:t>example: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38163" y="229814"/>
            <a:ext cx="148399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1/ Understanding the</a:t>
            </a:r>
            <a:r>
              <a:rPr sz="900" b="1" spc="-1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issue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5168" y="229808"/>
            <a:ext cx="63436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5" dirty="0">
                <a:latin typeface="Arial"/>
                <a:cs typeface="Arial"/>
              </a:rPr>
              <a:t>Introduction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14060" y="229808"/>
            <a:ext cx="82613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2/ </a:t>
            </a:r>
            <a:r>
              <a:rPr sz="900" spc="-20" dirty="0">
                <a:latin typeface="Arial"/>
                <a:cs typeface="Arial"/>
              </a:rPr>
              <a:t>Taking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action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85443" y="229808"/>
            <a:ext cx="56896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75" dirty="0">
                <a:latin typeface="Arial"/>
                <a:cs typeface="Arial"/>
              </a:rPr>
              <a:t>R</a:t>
            </a:r>
            <a:r>
              <a:rPr sz="900" spc="5" dirty="0">
                <a:latin typeface="Arial"/>
                <a:cs typeface="Arial"/>
              </a:rPr>
              <a:t>esources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42192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8084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9467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9670" y="2030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954"/>
                </a:lnTo>
              </a:path>
            </a:pathLst>
          </a:custGeom>
          <a:ln w="6337">
            <a:solidFill>
              <a:srgbClr val="E500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085" y="1077407"/>
            <a:ext cx="9972040" cy="5812155"/>
          </a:xfrm>
          <a:custGeom>
            <a:avLst/>
            <a:gdLst/>
            <a:ahLst/>
            <a:cxnLst/>
            <a:rect l="l" t="t" r="r" b="b"/>
            <a:pathLst>
              <a:path w="9972040" h="5812155">
                <a:moveTo>
                  <a:pt x="9953993" y="0"/>
                </a:moveTo>
                <a:lnTo>
                  <a:pt x="17995" y="0"/>
                </a:lnTo>
                <a:lnTo>
                  <a:pt x="7592" y="281"/>
                </a:lnTo>
                <a:lnTo>
                  <a:pt x="2249" y="2249"/>
                </a:lnTo>
                <a:lnTo>
                  <a:pt x="281" y="7592"/>
                </a:lnTo>
                <a:lnTo>
                  <a:pt x="0" y="17995"/>
                </a:lnTo>
                <a:lnTo>
                  <a:pt x="0" y="5793714"/>
                </a:lnTo>
                <a:lnTo>
                  <a:pt x="281" y="5804118"/>
                </a:lnTo>
                <a:lnTo>
                  <a:pt x="2249" y="5809461"/>
                </a:lnTo>
                <a:lnTo>
                  <a:pt x="7592" y="5811429"/>
                </a:lnTo>
                <a:lnTo>
                  <a:pt x="17995" y="5811710"/>
                </a:lnTo>
                <a:lnTo>
                  <a:pt x="9953993" y="5811710"/>
                </a:lnTo>
                <a:lnTo>
                  <a:pt x="9964397" y="5811429"/>
                </a:lnTo>
                <a:lnTo>
                  <a:pt x="9969739" y="5809461"/>
                </a:lnTo>
                <a:lnTo>
                  <a:pt x="9971708" y="5804118"/>
                </a:lnTo>
                <a:lnTo>
                  <a:pt x="9971989" y="5793714"/>
                </a:lnTo>
                <a:lnTo>
                  <a:pt x="9971989" y="17995"/>
                </a:lnTo>
                <a:lnTo>
                  <a:pt x="9971708" y="7592"/>
                </a:lnTo>
                <a:lnTo>
                  <a:pt x="9969739" y="2249"/>
                </a:lnTo>
                <a:lnTo>
                  <a:pt x="9964397" y="281"/>
                </a:lnTo>
                <a:lnTo>
                  <a:pt x="9953993" y="0"/>
                </a:lnTo>
                <a:close/>
              </a:path>
            </a:pathLst>
          </a:custGeom>
          <a:solidFill>
            <a:srgbClr val="FDEE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2033362"/>
            <a:ext cx="2626360" cy="11645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200" b="1" spc="-5" dirty="0">
                <a:latin typeface="Arial"/>
                <a:cs typeface="Arial"/>
              </a:rPr>
              <a:t>Health </a:t>
            </a:r>
            <a:r>
              <a:rPr sz="1200" b="1" spc="-10" dirty="0">
                <a:latin typeface="Arial"/>
                <a:cs typeface="Arial"/>
              </a:rPr>
              <a:t>and </a:t>
            </a:r>
            <a:r>
              <a:rPr sz="1200" b="1" spc="-5" dirty="0">
                <a:latin typeface="Arial"/>
                <a:cs typeface="Arial"/>
              </a:rPr>
              <a:t>safety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legislation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325"/>
              </a:spcBef>
            </a:pPr>
            <a:r>
              <a:rPr sz="1200" spc="-15" dirty="0">
                <a:latin typeface="Arial"/>
                <a:cs typeface="Arial"/>
              </a:rPr>
              <a:t>Health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0" dirty="0">
                <a:latin typeface="Arial"/>
                <a:cs typeface="Arial"/>
              </a:rPr>
              <a:t>safety </a:t>
            </a:r>
            <a:r>
              <a:rPr sz="1200" spc="-15" dirty="0">
                <a:latin typeface="Arial"/>
                <a:cs typeface="Arial"/>
              </a:rPr>
              <a:t>laws are </a:t>
            </a:r>
            <a:r>
              <a:rPr sz="1200" spc="10" dirty="0">
                <a:latin typeface="Arial"/>
                <a:cs typeface="Arial"/>
              </a:rPr>
              <a:t>designed 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ensure </a:t>
            </a:r>
            <a:r>
              <a:rPr sz="1200" spc="-15" dirty="0">
                <a:latin typeface="Arial"/>
                <a:cs typeface="Arial"/>
              </a:rPr>
              <a:t>that workers </a:t>
            </a:r>
            <a:r>
              <a:rPr sz="1200" spc="-20" dirty="0">
                <a:latin typeface="Arial"/>
                <a:cs typeface="Arial"/>
              </a:rPr>
              <a:t>have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right </a:t>
            </a:r>
            <a:r>
              <a:rPr sz="1200" spc="-15" dirty="0">
                <a:latin typeface="Arial"/>
                <a:cs typeface="Arial"/>
              </a:rPr>
              <a:t>to  </a:t>
            </a:r>
            <a:r>
              <a:rPr sz="1200" spc="-10" dirty="0">
                <a:latin typeface="Arial"/>
                <a:cs typeface="Arial"/>
              </a:rPr>
              <a:t>work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safe </a:t>
            </a:r>
            <a:r>
              <a:rPr sz="1200" spc="-20" dirty="0">
                <a:latin typeface="Arial"/>
                <a:cs typeface="Arial"/>
              </a:rPr>
              <a:t>environment </a:t>
            </a:r>
            <a:r>
              <a:rPr sz="1200" spc="-15" dirty="0">
                <a:latin typeface="Arial"/>
                <a:cs typeface="Arial"/>
              </a:rPr>
              <a:t>where risks  to health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5" dirty="0">
                <a:latin typeface="Arial"/>
                <a:cs typeface="Arial"/>
              </a:rPr>
              <a:t>wellbeing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spc="5" dirty="0">
                <a:latin typeface="Arial"/>
                <a:cs typeface="Arial"/>
              </a:rPr>
              <a:t>considered 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dealt </a:t>
            </a:r>
            <a:r>
              <a:rPr sz="1200" spc="-10" dirty="0">
                <a:latin typeface="Arial"/>
                <a:cs typeface="Arial"/>
              </a:rPr>
              <a:t>with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effectively.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300" y="3345069"/>
            <a:ext cx="3026410" cy="20967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57834">
              <a:lnSpc>
                <a:spcPts val="1400"/>
              </a:lnSpc>
              <a:spcBef>
                <a:spcPts val="180"/>
              </a:spcBef>
            </a:pPr>
            <a:r>
              <a:rPr sz="1200" spc="-25" dirty="0">
                <a:latin typeface="Arial"/>
                <a:cs typeface="Arial"/>
              </a:rPr>
              <a:t>There </a:t>
            </a:r>
            <a:r>
              <a:rPr sz="1200" spc="-15" dirty="0">
                <a:latin typeface="Arial"/>
                <a:cs typeface="Arial"/>
              </a:rPr>
              <a:t>are four </a:t>
            </a:r>
            <a:r>
              <a:rPr sz="1200" spc="-20" dirty="0">
                <a:latin typeface="Arial"/>
                <a:cs typeface="Arial"/>
              </a:rPr>
              <a:t>main </a:t>
            </a:r>
            <a:r>
              <a:rPr sz="1200" spc="-15" dirty="0">
                <a:latin typeface="Arial"/>
                <a:cs typeface="Arial"/>
              </a:rPr>
              <a:t>areas of health 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0" dirty="0">
                <a:latin typeface="Arial"/>
                <a:cs typeface="Arial"/>
              </a:rPr>
              <a:t>safety </a:t>
            </a:r>
            <a:r>
              <a:rPr sz="1200" spc="-15" dirty="0">
                <a:latin typeface="Arial"/>
                <a:cs typeface="Arial"/>
              </a:rPr>
              <a:t>legislation in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workplace  </a:t>
            </a:r>
            <a:r>
              <a:rPr sz="1200" spc="-20" dirty="0">
                <a:latin typeface="Arial"/>
                <a:cs typeface="Arial"/>
              </a:rPr>
              <a:t>relevant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domestic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abuse:</a:t>
            </a:r>
            <a:endParaRPr sz="1200">
              <a:latin typeface="Arial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484"/>
              </a:spcBef>
              <a:buClr>
                <a:srgbClr val="E5007D"/>
              </a:buClr>
              <a:buFont typeface="Arial"/>
              <a:buChar char="•"/>
              <a:tabLst>
                <a:tab pos="156845" algn="l"/>
              </a:tabLst>
            </a:pPr>
            <a:r>
              <a:rPr sz="1200" spc="-15" dirty="0">
                <a:latin typeface="Arial"/>
                <a:cs typeface="Arial"/>
              </a:rPr>
              <a:t>Health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25" dirty="0">
                <a:latin typeface="Arial"/>
                <a:cs typeface="Arial"/>
              </a:rPr>
              <a:t>Safety </a:t>
            </a:r>
            <a:r>
              <a:rPr sz="1200" spc="-15" dirty="0">
                <a:latin typeface="Arial"/>
                <a:cs typeface="Arial"/>
              </a:rPr>
              <a:t>at </a:t>
            </a:r>
            <a:r>
              <a:rPr sz="1200" spc="-30" dirty="0">
                <a:latin typeface="Arial"/>
                <a:cs typeface="Arial"/>
              </a:rPr>
              <a:t>Work </a:t>
            </a:r>
            <a:r>
              <a:rPr sz="1200" spc="5" dirty="0">
                <a:latin typeface="Arial"/>
                <a:cs typeface="Arial"/>
              </a:rPr>
              <a:t>Act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1974</a:t>
            </a:r>
            <a:endParaRPr sz="1200">
              <a:latin typeface="Arial"/>
              <a:cs typeface="Arial"/>
            </a:endParaRPr>
          </a:p>
          <a:p>
            <a:pPr marL="156210" marR="419100" indent="-144145">
              <a:lnSpc>
                <a:spcPts val="1400"/>
              </a:lnSpc>
              <a:spcBef>
                <a:spcPts val="610"/>
              </a:spcBef>
              <a:buClr>
                <a:srgbClr val="E5007D"/>
              </a:buClr>
              <a:buFont typeface="Arial"/>
              <a:buChar char="•"/>
              <a:tabLst>
                <a:tab pos="156845" algn="l"/>
              </a:tabLst>
            </a:pPr>
            <a:r>
              <a:rPr sz="1200" spc="-10" dirty="0">
                <a:latin typeface="Arial"/>
                <a:cs typeface="Arial"/>
              </a:rPr>
              <a:t>Management </a:t>
            </a:r>
            <a:r>
              <a:rPr sz="1200" spc="-15" dirty="0">
                <a:latin typeface="Arial"/>
                <a:cs typeface="Arial"/>
              </a:rPr>
              <a:t>of Health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25" dirty="0">
                <a:latin typeface="Arial"/>
                <a:cs typeface="Arial"/>
              </a:rPr>
              <a:t>Safety </a:t>
            </a:r>
            <a:r>
              <a:rPr sz="1200" spc="-15" dirty="0">
                <a:latin typeface="Arial"/>
                <a:cs typeface="Arial"/>
              </a:rPr>
              <a:t>at  </a:t>
            </a:r>
            <a:r>
              <a:rPr sz="1200" spc="-30" dirty="0">
                <a:latin typeface="Arial"/>
                <a:cs typeface="Arial"/>
              </a:rPr>
              <a:t>Work </a:t>
            </a:r>
            <a:r>
              <a:rPr sz="1200" spc="-20" dirty="0">
                <a:latin typeface="Arial"/>
                <a:cs typeface="Arial"/>
              </a:rPr>
              <a:t>Regulations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1992</a:t>
            </a:r>
            <a:endParaRPr sz="1200">
              <a:latin typeface="Arial"/>
              <a:cs typeface="Arial"/>
            </a:endParaRPr>
          </a:p>
          <a:p>
            <a:pPr marL="156210" marR="5080" indent="-144145">
              <a:lnSpc>
                <a:spcPts val="1400"/>
              </a:lnSpc>
              <a:spcBef>
                <a:spcPts val="565"/>
              </a:spcBef>
              <a:buClr>
                <a:srgbClr val="E5007D"/>
              </a:buClr>
              <a:buFont typeface="Arial"/>
              <a:buChar char="•"/>
              <a:tabLst>
                <a:tab pos="156845" algn="l"/>
              </a:tabLst>
            </a:pPr>
            <a:r>
              <a:rPr sz="1200" spc="-5" dirty="0">
                <a:latin typeface="Arial"/>
                <a:cs typeface="Arial"/>
              </a:rPr>
              <a:t>Reporting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Injuries, </a:t>
            </a:r>
            <a:r>
              <a:rPr sz="1200" spc="-15" dirty="0">
                <a:latin typeface="Arial"/>
                <a:cs typeface="Arial"/>
              </a:rPr>
              <a:t>Diseases </a:t>
            </a:r>
            <a:r>
              <a:rPr sz="1200" spc="10" dirty="0">
                <a:latin typeface="Arial"/>
                <a:cs typeface="Arial"/>
              </a:rPr>
              <a:t>and  </a:t>
            </a:r>
            <a:r>
              <a:rPr sz="1200" spc="-10" dirty="0">
                <a:latin typeface="Arial"/>
                <a:cs typeface="Arial"/>
              </a:rPr>
              <a:t>Dangerous </a:t>
            </a:r>
            <a:r>
              <a:rPr sz="1200" spc="5" dirty="0">
                <a:latin typeface="Arial"/>
                <a:cs typeface="Arial"/>
              </a:rPr>
              <a:t>Occurrences </a:t>
            </a:r>
            <a:r>
              <a:rPr sz="1200" spc="-20" dirty="0">
                <a:latin typeface="Arial"/>
                <a:cs typeface="Arial"/>
              </a:rPr>
              <a:t>Regulations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1995</a:t>
            </a:r>
            <a:endParaRPr sz="1200">
              <a:latin typeface="Arial"/>
              <a:cs typeface="Arial"/>
            </a:endParaRPr>
          </a:p>
          <a:p>
            <a:pPr marL="156210" marR="440055" indent="-144145">
              <a:lnSpc>
                <a:spcPts val="1400"/>
              </a:lnSpc>
              <a:spcBef>
                <a:spcPts val="565"/>
              </a:spcBef>
              <a:buClr>
                <a:srgbClr val="E5007D"/>
              </a:buClr>
              <a:buFont typeface="Arial"/>
              <a:buChar char="•"/>
              <a:tabLst>
                <a:tab pos="156845" algn="l"/>
              </a:tabLst>
            </a:pPr>
            <a:r>
              <a:rPr sz="1200" spc="-15" dirty="0">
                <a:latin typeface="Arial"/>
                <a:cs typeface="Arial"/>
              </a:rPr>
              <a:t>Health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25" dirty="0">
                <a:latin typeface="Arial"/>
                <a:cs typeface="Arial"/>
              </a:rPr>
              <a:t>Safety </a:t>
            </a:r>
            <a:r>
              <a:rPr sz="1200" spc="-15" dirty="0">
                <a:latin typeface="Arial"/>
                <a:cs typeface="Arial"/>
              </a:rPr>
              <a:t>(Consultation with  </a:t>
            </a:r>
            <a:r>
              <a:rPr sz="1200" spc="-20" dirty="0">
                <a:latin typeface="Arial"/>
                <a:cs typeface="Arial"/>
              </a:rPr>
              <a:t>Employees) Regulations</a:t>
            </a:r>
            <a:r>
              <a:rPr sz="1200" spc="-15" dirty="0">
                <a:latin typeface="Arial"/>
                <a:cs typeface="Arial"/>
              </a:rPr>
              <a:t> 1996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300" y="5589006"/>
            <a:ext cx="2997835" cy="9201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8669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latin typeface="Arial"/>
                <a:cs typeface="Arial"/>
              </a:rPr>
              <a:t>An </a:t>
            </a:r>
            <a:r>
              <a:rPr sz="1200" spc="-5" dirty="0">
                <a:latin typeface="Arial"/>
                <a:cs typeface="Arial"/>
              </a:rPr>
              <a:t>effective </a:t>
            </a:r>
            <a:r>
              <a:rPr sz="1200" dirty="0">
                <a:latin typeface="Arial"/>
                <a:cs typeface="Arial"/>
              </a:rPr>
              <a:t>workplace </a:t>
            </a:r>
            <a:r>
              <a:rPr sz="1200" spc="5" dirty="0">
                <a:latin typeface="Arial"/>
                <a:cs typeface="Arial"/>
              </a:rPr>
              <a:t>policy/guidance  </a:t>
            </a:r>
            <a:r>
              <a:rPr sz="1200" spc="-10" dirty="0">
                <a:latin typeface="Arial"/>
                <a:cs typeface="Arial"/>
              </a:rPr>
              <a:t>on </a:t>
            </a:r>
            <a:r>
              <a:rPr sz="1200" dirty="0">
                <a:latin typeface="Arial"/>
                <a:cs typeface="Arial"/>
              </a:rPr>
              <a:t>domestic abuse helps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ensure </a:t>
            </a:r>
            <a:r>
              <a:rPr sz="1200" spc="-15" dirty="0">
                <a:latin typeface="Arial"/>
                <a:cs typeface="Arial"/>
              </a:rPr>
              <a:t>that  </a:t>
            </a:r>
            <a:r>
              <a:rPr sz="1200" spc="-10" dirty="0">
                <a:latin typeface="Arial"/>
                <a:cs typeface="Arial"/>
              </a:rPr>
              <a:t>employers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spc="5" dirty="0">
                <a:latin typeface="Arial"/>
                <a:cs typeface="Arial"/>
              </a:rPr>
              <a:t>complying </a:t>
            </a:r>
            <a:r>
              <a:rPr sz="1200" spc="-10" dirty="0">
                <a:latin typeface="Arial"/>
                <a:cs typeface="Arial"/>
              </a:rPr>
              <a:t>with these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laws.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</a:pPr>
            <a:r>
              <a:rPr sz="1200" spc="-30" dirty="0">
                <a:latin typeface="Arial"/>
                <a:cs typeface="Arial"/>
              </a:rPr>
              <a:t>This </a:t>
            </a:r>
            <a:r>
              <a:rPr sz="1200" spc="-5" dirty="0">
                <a:latin typeface="Arial"/>
                <a:cs typeface="Arial"/>
              </a:rPr>
              <a:t>extends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wherever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workplace </a:t>
            </a:r>
            <a:r>
              <a:rPr sz="1200" spc="-20" dirty="0">
                <a:latin typeface="Arial"/>
                <a:cs typeface="Arial"/>
              </a:rPr>
              <a:t>may  </a:t>
            </a:r>
            <a:r>
              <a:rPr sz="1200" spc="5" dirty="0">
                <a:latin typeface="Arial"/>
                <a:cs typeface="Arial"/>
              </a:rPr>
              <a:t>be, </a:t>
            </a:r>
            <a:r>
              <a:rPr sz="1200" dirty="0">
                <a:latin typeface="Arial"/>
                <a:cs typeface="Arial"/>
              </a:rPr>
              <a:t>including </a:t>
            </a:r>
            <a:r>
              <a:rPr sz="1200" spc="10" dirty="0">
                <a:latin typeface="Arial"/>
                <a:cs typeface="Arial"/>
              </a:rPr>
              <a:t>people </a:t>
            </a:r>
            <a:r>
              <a:rPr sz="1200" spc="-10" dirty="0">
                <a:latin typeface="Arial"/>
                <a:cs typeface="Arial"/>
              </a:rPr>
              <a:t>who work from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home.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9305" y="2033820"/>
            <a:ext cx="2653030" cy="15201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200" b="1" spc="-10" dirty="0">
                <a:latin typeface="Arial"/>
                <a:cs typeface="Arial"/>
              </a:rPr>
              <a:t>Domestic abuse and </a:t>
            </a:r>
            <a:r>
              <a:rPr sz="1200" b="1" spc="-5" dirty="0">
                <a:latin typeface="Arial"/>
                <a:cs typeface="Arial"/>
              </a:rPr>
              <a:t>the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law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325"/>
              </a:spcBef>
            </a:pP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35" dirty="0">
                <a:latin typeface="Arial"/>
                <a:cs typeface="Arial"/>
              </a:rPr>
              <a:t>2018 </a:t>
            </a:r>
            <a:r>
              <a:rPr sz="1200" spc="-10" dirty="0">
                <a:latin typeface="Arial"/>
                <a:cs typeface="Arial"/>
              </a:rPr>
              <a:t>the government </a:t>
            </a:r>
            <a:r>
              <a:rPr sz="1200" spc="-5" dirty="0">
                <a:latin typeface="Arial"/>
                <a:cs typeface="Arial"/>
              </a:rPr>
              <a:t>launched a  </a:t>
            </a:r>
            <a:r>
              <a:rPr sz="1200" spc="-20" dirty="0">
                <a:latin typeface="Arial"/>
                <a:cs typeface="Arial"/>
              </a:rPr>
              <a:t>major </a:t>
            </a:r>
            <a:r>
              <a:rPr sz="1200" spc="-10" dirty="0">
                <a:latin typeface="Arial"/>
                <a:cs typeface="Arial"/>
              </a:rPr>
              <a:t>consultation on </a:t>
            </a:r>
            <a:r>
              <a:rPr sz="1200" dirty="0">
                <a:latin typeface="Arial"/>
                <a:cs typeface="Arial"/>
              </a:rPr>
              <a:t>domestic </a:t>
            </a:r>
            <a:r>
              <a:rPr sz="1200" spc="-10" dirty="0">
                <a:latin typeface="Arial"/>
                <a:cs typeface="Arial"/>
              </a:rPr>
              <a:t>abuse,  </a:t>
            </a:r>
            <a:r>
              <a:rPr sz="1200" dirty="0">
                <a:latin typeface="Arial"/>
                <a:cs typeface="Arial"/>
              </a:rPr>
              <a:t>which </a:t>
            </a:r>
            <a:r>
              <a:rPr sz="1200" spc="-15" dirty="0">
                <a:latin typeface="Arial"/>
                <a:cs typeface="Arial"/>
              </a:rPr>
              <a:t>is </a:t>
            </a:r>
            <a:r>
              <a:rPr sz="1200" spc="-5" dirty="0">
                <a:latin typeface="Arial"/>
                <a:cs typeface="Arial"/>
              </a:rPr>
              <a:t>intended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lead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a Domestic  </a:t>
            </a:r>
            <a:r>
              <a:rPr sz="1200" spc="-15" dirty="0">
                <a:latin typeface="Arial"/>
                <a:cs typeface="Arial"/>
              </a:rPr>
              <a:t>Violence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5" dirty="0">
                <a:latin typeface="Arial"/>
                <a:cs typeface="Arial"/>
              </a:rPr>
              <a:t>Abuse </a:t>
            </a:r>
            <a:r>
              <a:rPr sz="1200" dirty="0">
                <a:latin typeface="Arial"/>
                <a:cs typeface="Arial"/>
              </a:rPr>
              <a:t>Act. </a:t>
            </a:r>
            <a:r>
              <a:rPr sz="1200" spc="-30" dirty="0">
                <a:latin typeface="Arial"/>
                <a:cs typeface="Arial"/>
              </a:rPr>
              <a:t>This </a:t>
            </a:r>
            <a:r>
              <a:rPr sz="1200" spc="-5" dirty="0">
                <a:latin typeface="Arial"/>
                <a:cs typeface="Arial"/>
              </a:rPr>
              <a:t>would  consolidate </a:t>
            </a:r>
            <a:r>
              <a:rPr sz="1200" spc="-15" dirty="0">
                <a:latin typeface="Arial"/>
                <a:cs typeface="Arial"/>
              </a:rPr>
              <a:t>other </a:t>
            </a:r>
            <a:r>
              <a:rPr sz="1200" spc="-20" dirty="0">
                <a:latin typeface="Arial"/>
                <a:cs typeface="Arial"/>
              </a:rPr>
              <a:t>relevant </a:t>
            </a:r>
            <a:r>
              <a:rPr sz="1200" spc="-15" dirty="0">
                <a:latin typeface="Arial"/>
                <a:cs typeface="Arial"/>
              </a:rPr>
              <a:t>legislation 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introduce </a:t>
            </a:r>
            <a:r>
              <a:rPr sz="1200" spc="-15" dirty="0">
                <a:latin typeface="Arial"/>
                <a:cs typeface="Arial"/>
              </a:rPr>
              <a:t>new measures to </a:t>
            </a:r>
            <a:r>
              <a:rPr sz="1200" dirty="0">
                <a:latin typeface="Arial"/>
                <a:cs typeface="Arial"/>
              </a:rPr>
              <a:t>help  </a:t>
            </a:r>
            <a:r>
              <a:rPr sz="1200" spc="10" dirty="0">
                <a:latin typeface="Arial"/>
                <a:cs typeface="Arial"/>
              </a:rPr>
              <a:t>people </a:t>
            </a:r>
            <a:r>
              <a:rPr sz="1200" spc="5" dirty="0">
                <a:latin typeface="Arial"/>
                <a:cs typeface="Arial"/>
              </a:rPr>
              <a:t>affected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dirty="0">
                <a:latin typeface="Arial"/>
                <a:cs typeface="Arial"/>
              </a:rPr>
              <a:t>domestic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abuse.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69305" y="3701228"/>
            <a:ext cx="2722245" cy="5645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meantime,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Sentencing </a:t>
            </a:r>
            <a:r>
              <a:rPr sz="1200" spc="-10" dirty="0">
                <a:latin typeface="Arial"/>
                <a:cs typeface="Arial"/>
              </a:rPr>
              <a:t>Council  </a:t>
            </a:r>
            <a:r>
              <a:rPr sz="1200" spc="-5" dirty="0">
                <a:latin typeface="Arial"/>
                <a:cs typeface="Arial"/>
              </a:rPr>
              <a:t>guidelines </a:t>
            </a:r>
            <a:r>
              <a:rPr sz="1200" spc="-10" dirty="0">
                <a:latin typeface="Arial"/>
                <a:cs typeface="Arial"/>
              </a:rPr>
              <a:t>on </a:t>
            </a:r>
            <a:r>
              <a:rPr sz="1200" dirty="0">
                <a:latin typeface="Arial"/>
                <a:cs typeface="Arial"/>
              </a:rPr>
              <a:t>domestic abuse </a:t>
            </a:r>
            <a:r>
              <a:rPr sz="1200" spc="-15" dirty="0">
                <a:latin typeface="Arial"/>
                <a:cs typeface="Arial"/>
              </a:rPr>
              <a:t>were  </a:t>
            </a:r>
            <a:r>
              <a:rPr sz="1200" spc="-5" dirty="0">
                <a:latin typeface="Arial"/>
                <a:cs typeface="Arial"/>
              </a:rPr>
              <a:t>revised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10" dirty="0">
                <a:latin typeface="Arial"/>
                <a:cs typeface="Arial"/>
              </a:rPr>
              <a:t>February</a:t>
            </a:r>
            <a:r>
              <a:rPr sz="1200" spc="-30" dirty="0">
                <a:latin typeface="Arial"/>
                <a:cs typeface="Arial"/>
              </a:rPr>
              <a:t> 2018.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69305" y="4412479"/>
            <a:ext cx="2896870" cy="163131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35" dirty="0">
                <a:latin typeface="Arial"/>
                <a:cs typeface="Arial"/>
              </a:rPr>
              <a:t>The </a:t>
            </a:r>
            <a:r>
              <a:rPr sz="1200" spc="-15" dirty="0">
                <a:latin typeface="Arial"/>
                <a:cs typeface="Arial"/>
              </a:rPr>
              <a:t>new </a:t>
            </a:r>
            <a:r>
              <a:rPr sz="1200" spc="-5" dirty="0">
                <a:latin typeface="Arial"/>
                <a:cs typeface="Arial"/>
              </a:rPr>
              <a:t>guidelines </a:t>
            </a:r>
            <a:r>
              <a:rPr sz="1200" spc="15" dirty="0">
                <a:latin typeface="Arial"/>
                <a:cs typeface="Arial"/>
              </a:rPr>
              <a:t>bring </a:t>
            </a:r>
            <a:r>
              <a:rPr sz="1200" spc="-5" dirty="0">
                <a:latin typeface="Arial"/>
                <a:cs typeface="Arial"/>
              </a:rPr>
              <a:t>a distinct </a:t>
            </a:r>
            <a:r>
              <a:rPr sz="1200" dirty="0">
                <a:latin typeface="Arial"/>
                <a:cs typeface="Arial"/>
              </a:rPr>
              <a:t>change 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10" dirty="0">
                <a:latin typeface="Arial"/>
                <a:cs typeface="Arial"/>
              </a:rPr>
              <a:t>emphasis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20" dirty="0">
                <a:latin typeface="Arial"/>
                <a:cs typeface="Arial"/>
              </a:rPr>
              <a:t>relation </a:t>
            </a:r>
            <a:r>
              <a:rPr sz="1200" spc="-15" dirty="0">
                <a:latin typeface="Arial"/>
                <a:cs typeface="Arial"/>
              </a:rPr>
              <a:t>to seriousness. </a:t>
            </a:r>
            <a:r>
              <a:rPr sz="1200" spc="-40" dirty="0">
                <a:latin typeface="Arial"/>
                <a:cs typeface="Arial"/>
              </a:rPr>
              <a:t>The  </a:t>
            </a:r>
            <a:r>
              <a:rPr sz="1200" spc="-10" dirty="0">
                <a:latin typeface="Arial"/>
                <a:cs typeface="Arial"/>
              </a:rPr>
              <a:t>previous </a:t>
            </a:r>
            <a:r>
              <a:rPr sz="1200" spc="-5" dirty="0">
                <a:latin typeface="Arial"/>
                <a:cs typeface="Arial"/>
              </a:rPr>
              <a:t>guidelines stated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spc="-5" dirty="0">
                <a:latin typeface="Arial"/>
                <a:cs typeface="Arial"/>
              </a:rPr>
              <a:t>offences  </a:t>
            </a:r>
            <a:r>
              <a:rPr sz="1200" dirty="0">
                <a:latin typeface="Arial"/>
                <a:cs typeface="Arial"/>
              </a:rPr>
              <a:t>committed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domestic </a:t>
            </a:r>
            <a:r>
              <a:rPr sz="1200" spc="-5" dirty="0">
                <a:latin typeface="Arial"/>
                <a:cs typeface="Arial"/>
              </a:rPr>
              <a:t>context should  </a:t>
            </a:r>
            <a:r>
              <a:rPr sz="1200" spc="25" dirty="0">
                <a:latin typeface="Arial"/>
                <a:cs typeface="Arial"/>
              </a:rPr>
              <a:t>be </a:t>
            </a:r>
            <a:r>
              <a:rPr sz="1200" spc="-15" dirty="0">
                <a:latin typeface="Arial"/>
                <a:cs typeface="Arial"/>
              </a:rPr>
              <a:t>seen as </a:t>
            </a:r>
            <a:r>
              <a:rPr sz="1200" spc="-10" dirty="0">
                <a:latin typeface="Arial"/>
                <a:cs typeface="Arial"/>
              </a:rPr>
              <a:t>no less </a:t>
            </a:r>
            <a:r>
              <a:rPr sz="1200" spc="-15" dirty="0">
                <a:latin typeface="Arial"/>
                <a:cs typeface="Arial"/>
              </a:rPr>
              <a:t>serious than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those</a:t>
            </a:r>
            <a:endParaRPr sz="1200" dirty="0">
              <a:latin typeface="Arial"/>
              <a:cs typeface="Arial"/>
            </a:endParaRPr>
          </a:p>
          <a:p>
            <a:pPr marL="12700" marR="68580">
              <a:lnSpc>
                <a:spcPts val="1400"/>
              </a:lnSpc>
            </a:pP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non-domestic </a:t>
            </a:r>
            <a:r>
              <a:rPr sz="1200" spc="-10" dirty="0">
                <a:latin typeface="Arial"/>
                <a:cs typeface="Arial"/>
              </a:rPr>
              <a:t>context, </a:t>
            </a:r>
            <a:r>
              <a:rPr sz="1200" spc="-15" dirty="0">
                <a:latin typeface="Arial"/>
                <a:cs typeface="Arial"/>
              </a:rPr>
              <a:t>whereas </a:t>
            </a:r>
            <a:r>
              <a:rPr sz="1200" spc="-10" dirty="0">
                <a:latin typeface="Arial"/>
                <a:cs typeface="Arial"/>
              </a:rPr>
              <a:t>the  </a:t>
            </a:r>
            <a:r>
              <a:rPr sz="1200" spc="-15" dirty="0">
                <a:latin typeface="Arial"/>
                <a:cs typeface="Arial"/>
              </a:rPr>
              <a:t>new </a:t>
            </a:r>
            <a:r>
              <a:rPr sz="1200" spc="-5" dirty="0">
                <a:latin typeface="Arial"/>
                <a:cs typeface="Arial"/>
              </a:rPr>
              <a:t>guidelines </a:t>
            </a:r>
            <a:r>
              <a:rPr sz="1200" spc="-10" dirty="0">
                <a:latin typeface="Arial"/>
                <a:cs typeface="Arial"/>
              </a:rPr>
              <a:t>emphasise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fact </a:t>
            </a:r>
            <a:r>
              <a:rPr sz="1200" spc="-15" dirty="0">
                <a:latin typeface="Arial"/>
                <a:cs typeface="Arial"/>
              </a:rPr>
              <a:t>an  </a:t>
            </a:r>
            <a:r>
              <a:rPr sz="1200" dirty="0">
                <a:latin typeface="Arial"/>
                <a:cs typeface="Arial"/>
              </a:rPr>
              <a:t>offence </a:t>
            </a:r>
            <a:r>
              <a:rPr sz="1200" spc="-15" dirty="0">
                <a:latin typeface="Arial"/>
                <a:cs typeface="Arial"/>
              </a:rPr>
              <a:t>took </a:t>
            </a:r>
            <a:r>
              <a:rPr sz="1200" spc="10" dirty="0">
                <a:latin typeface="Arial"/>
                <a:cs typeface="Arial"/>
              </a:rPr>
              <a:t>place </a:t>
            </a:r>
            <a:r>
              <a:rPr sz="1200" spc="-15" dirty="0">
                <a:latin typeface="Arial"/>
                <a:cs typeface="Arial"/>
              </a:rPr>
              <a:t>in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domestic </a:t>
            </a:r>
            <a:r>
              <a:rPr sz="1200" spc="-5" dirty="0">
                <a:latin typeface="Arial"/>
                <a:cs typeface="Arial"/>
              </a:rPr>
              <a:t>context  </a:t>
            </a:r>
            <a:r>
              <a:rPr sz="1200" spc="-20" dirty="0">
                <a:latin typeface="Arial"/>
                <a:cs typeface="Arial"/>
              </a:rPr>
              <a:t>makes </a:t>
            </a:r>
            <a:r>
              <a:rPr sz="1200" spc="-10" dirty="0">
                <a:latin typeface="Arial"/>
                <a:cs typeface="Arial"/>
              </a:rPr>
              <a:t>it </a:t>
            </a:r>
            <a:r>
              <a:rPr sz="1200" spc="-15" dirty="0">
                <a:latin typeface="Arial"/>
                <a:cs typeface="Arial"/>
              </a:rPr>
              <a:t>more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serious.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1310" y="2065519"/>
            <a:ext cx="3053715" cy="10979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82880">
              <a:lnSpc>
                <a:spcPts val="1400"/>
              </a:lnSpc>
              <a:spcBef>
                <a:spcPts val="180"/>
              </a:spcBef>
            </a:pPr>
            <a:r>
              <a:rPr sz="1200" spc="-30" dirty="0">
                <a:latin typeface="Arial"/>
                <a:cs typeface="Arial"/>
              </a:rPr>
              <a:t>This </a:t>
            </a:r>
            <a:r>
              <a:rPr sz="1200" spc="-15" dirty="0">
                <a:latin typeface="Arial"/>
                <a:cs typeface="Arial"/>
              </a:rPr>
              <a:t>is </a:t>
            </a:r>
            <a:r>
              <a:rPr sz="1200" spc="5" dirty="0">
                <a:latin typeface="Arial"/>
                <a:cs typeface="Arial"/>
              </a:rPr>
              <a:t>because </a:t>
            </a:r>
            <a:r>
              <a:rPr sz="1200" dirty="0">
                <a:latin typeface="Arial"/>
                <a:cs typeface="Arial"/>
              </a:rPr>
              <a:t>domestic abuse </a:t>
            </a:r>
            <a:r>
              <a:rPr sz="1200" spc="-15" dirty="0">
                <a:latin typeface="Arial"/>
                <a:cs typeface="Arial"/>
              </a:rPr>
              <a:t>is rarely 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one-off incident; </a:t>
            </a:r>
            <a:r>
              <a:rPr sz="1200" spc="-10" dirty="0">
                <a:latin typeface="Arial"/>
                <a:cs typeface="Arial"/>
              </a:rPr>
              <a:t>it </a:t>
            </a:r>
            <a:r>
              <a:rPr sz="1200" spc="-15" dirty="0">
                <a:latin typeface="Arial"/>
                <a:cs typeface="Arial"/>
              </a:rPr>
              <a:t>is </a:t>
            </a:r>
            <a:r>
              <a:rPr sz="1200" spc="-25" dirty="0">
                <a:latin typeface="Arial"/>
                <a:cs typeface="Arial"/>
              </a:rPr>
              <a:t>likely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10" dirty="0">
                <a:latin typeface="Arial"/>
                <a:cs typeface="Arial"/>
              </a:rPr>
              <a:t>become  </a:t>
            </a:r>
            <a:r>
              <a:rPr sz="1200" spc="-10" dirty="0">
                <a:latin typeface="Arial"/>
                <a:cs typeface="Arial"/>
              </a:rPr>
              <a:t>increasingly frequent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more serious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the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</a:pPr>
            <a:r>
              <a:rPr sz="1200" spc="-5" dirty="0">
                <a:latin typeface="Arial"/>
                <a:cs typeface="Arial"/>
              </a:rPr>
              <a:t>longer </a:t>
            </a:r>
            <a:r>
              <a:rPr sz="1200" spc="-10" dirty="0">
                <a:latin typeface="Arial"/>
                <a:cs typeface="Arial"/>
              </a:rPr>
              <a:t>it continues,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20" dirty="0">
                <a:latin typeface="Arial"/>
                <a:cs typeface="Arial"/>
              </a:rPr>
              <a:t>may </a:t>
            </a:r>
            <a:r>
              <a:rPr sz="1200" spc="-15" dirty="0">
                <a:latin typeface="Arial"/>
                <a:cs typeface="Arial"/>
              </a:rPr>
              <a:t>result in </a:t>
            </a:r>
            <a:r>
              <a:rPr sz="1200" spc="-5" dirty="0">
                <a:latin typeface="Arial"/>
                <a:cs typeface="Arial"/>
              </a:rPr>
              <a:t>death.  </a:t>
            </a:r>
            <a:r>
              <a:rPr sz="1200" spc="-15" dirty="0">
                <a:latin typeface="Arial"/>
                <a:cs typeface="Arial"/>
              </a:rPr>
              <a:t>It </a:t>
            </a:r>
            <a:r>
              <a:rPr sz="1200" spc="10" dirty="0">
                <a:latin typeface="Arial"/>
                <a:cs typeface="Arial"/>
              </a:rPr>
              <a:t>can </a:t>
            </a:r>
            <a:r>
              <a:rPr sz="1200" spc="-15" dirty="0">
                <a:latin typeface="Arial"/>
                <a:cs typeface="Arial"/>
              </a:rPr>
              <a:t>also </a:t>
            </a:r>
            <a:r>
              <a:rPr sz="1200" dirty="0">
                <a:latin typeface="Arial"/>
                <a:cs typeface="Arial"/>
              </a:rPr>
              <a:t>lead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spc="-10" dirty="0">
                <a:latin typeface="Arial"/>
                <a:cs typeface="Arial"/>
              </a:rPr>
              <a:t>lasting </a:t>
            </a:r>
            <a:r>
              <a:rPr sz="1200" spc="-15" dirty="0">
                <a:latin typeface="Arial"/>
                <a:cs typeface="Arial"/>
              </a:rPr>
              <a:t>trauma for </a:t>
            </a:r>
            <a:r>
              <a:rPr sz="1200" spc="-10" dirty="0">
                <a:latin typeface="Arial"/>
                <a:cs typeface="Arial"/>
              </a:rPr>
              <a:t>survivors  </a:t>
            </a:r>
            <a:r>
              <a:rPr sz="1200" spc="10" dirty="0">
                <a:latin typeface="Arial"/>
                <a:cs typeface="Arial"/>
              </a:rPr>
              <a:t>and </a:t>
            </a:r>
            <a:r>
              <a:rPr sz="1200" spc="-15" dirty="0">
                <a:latin typeface="Arial"/>
                <a:cs typeface="Arial"/>
              </a:rPr>
              <a:t>their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children.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11310" y="3310474"/>
            <a:ext cx="3088005" cy="10979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22555">
              <a:lnSpc>
                <a:spcPts val="1400"/>
              </a:lnSpc>
              <a:spcBef>
                <a:spcPts val="180"/>
              </a:spcBef>
            </a:pPr>
            <a:r>
              <a:rPr sz="1200" spc="-40" dirty="0">
                <a:latin typeface="Arial"/>
                <a:cs typeface="Arial"/>
              </a:rPr>
              <a:t>For </a:t>
            </a:r>
            <a:r>
              <a:rPr sz="1200" spc="-10" dirty="0">
                <a:latin typeface="Arial"/>
                <a:cs typeface="Arial"/>
              </a:rPr>
              <a:t>the first </a:t>
            </a:r>
            <a:r>
              <a:rPr sz="1200" spc="-20" dirty="0">
                <a:latin typeface="Arial"/>
                <a:cs typeface="Arial"/>
              </a:rPr>
              <a:t>time, </a:t>
            </a:r>
            <a:r>
              <a:rPr sz="1200" spc="-1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guidelines </a:t>
            </a:r>
            <a:r>
              <a:rPr sz="1200" spc="-15" dirty="0">
                <a:latin typeface="Arial"/>
                <a:cs typeface="Arial"/>
              </a:rPr>
              <a:t>also </a:t>
            </a:r>
            <a:r>
              <a:rPr sz="1200" dirty="0">
                <a:latin typeface="Arial"/>
                <a:cs typeface="Arial"/>
              </a:rPr>
              <a:t>include 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reference </a:t>
            </a:r>
            <a:r>
              <a:rPr sz="1200" spc="-1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abuse </a:t>
            </a:r>
            <a:r>
              <a:rPr sz="1200" spc="5" dirty="0">
                <a:latin typeface="Arial"/>
                <a:cs typeface="Arial"/>
              </a:rPr>
              <a:t>perpetrated </a:t>
            </a:r>
            <a:r>
              <a:rPr sz="1200" spc="-5" dirty="0">
                <a:latin typeface="Arial"/>
                <a:cs typeface="Arial"/>
              </a:rPr>
              <a:t>through  </a:t>
            </a:r>
            <a:r>
              <a:rPr sz="1200" spc="-15" dirty="0">
                <a:latin typeface="Arial"/>
                <a:cs typeface="Arial"/>
              </a:rPr>
              <a:t>use of technology, </a:t>
            </a:r>
            <a:r>
              <a:rPr sz="1200" dirty="0">
                <a:latin typeface="Arial"/>
                <a:cs typeface="Arial"/>
              </a:rPr>
              <a:t>such </a:t>
            </a:r>
            <a:r>
              <a:rPr sz="1200" spc="-15" dirty="0">
                <a:latin typeface="Arial"/>
                <a:cs typeface="Arial"/>
              </a:rPr>
              <a:t>as </a:t>
            </a:r>
            <a:r>
              <a:rPr sz="1200" spc="-10" dirty="0">
                <a:latin typeface="Arial"/>
                <a:cs typeface="Arial"/>
              </a:rPr>
              <a:t>email/text, </a:t>
            </a:r>
            <a:r>
              <a:rPr sz="1200" spc="-5" dirty="0">
                <a:latin typeface="Arial"/>
                <a:cs typeface="Arial"/>
              </a:rPr>
              <a:t>social  networking </a:t>
            </a:r>
            <a:r>
              <a:rPr sz="1200" spc="-15" dirty="0">
                <a:latin typeface="Arial"/>
                <a:cs typeface="Arial"/>
              </a:rPr>
              <a:t>sites </a:t>
            </a:r>
            <a:r>
              <a:rPr sz="1200" spc="-10" dirty="0">
                <a:latin typeface="Arial"/>
                <a:cs typeface="Arial"/>
              </a:rPr>
              <a:t>or </a:t>
            </a:r>
            <a:r>
              <a:rPr sz="1200" dirty="0">
                <a:latin typeface="Arial"/>
                <a:cs typeface="Arial"/>
              </a:rPr>
              <a:t>tracking </a:t>
            </a:r>
            <a:r>
              <a:rPr sz="1200" spc="5" dirty="0">
                <a:latin typeface="Arial"/>
                <a:cs typeface="Arial"/>
              </a:rPr>
              <a:t>devices fitted </a:t>
            </a:r>
            <a:r>
              <a:rPr sz="1200" spc="-15" dirty="0">
                <a:latin typeface="Arial"/>
                <a:cs typeface="Arial"/>
              </a:rPr>
              <a:t>to 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sz="1200" spc="-15" dirty="0">
                <a:latin typeface="Arial"/>
                <a:cs typeface="Arial"/>
              </a:rPr>
              <a:t>car, </a:t>
            </a:r>
            <a:r>
              <a:rPr sz="1200" spc="-5" dirty="0">
                <a:latin typeface="Arial"/>
                <a:cs typeface="Arial"/>
              </a:rPr>
              <a:t>since </a:t>
            </a:r>
            <a:r>
              <a:rPr sz="1200" spc="-10" dirty="0">
                <a:latin typeface="Arial"/>
                <a:cs typeface="Arial"/>
              </a:rPr>
              <a:t>these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spc="-10" dirty="0">
                <a:latin typeface="Arial"/>
                <a:cs typeface="Arial"/>
              </a:rPr>
              <a:t>increasingly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common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60"/>
              </a:lnSpc>
            </a:pPr>
            <a:r>
              <a:rPr sz="1200" spc="-10" dirty="0">
                <a:latin typeface="Arial"/>
                <a:cs typeface="Arial"/>
              </a:rPr>
              <a:t>methods </a:t>
            </a:r>
            <a:r>
              <a:rPr sz="1200" spc="15" dirty="0">
                <a:latin typeface="Arial"/>
                <a:cs typeface="Arial"/>
              </a:rPr>
              <a:t>by </a:t>
            </a:r>
            <a:r>
              <a:rPr sz="1200" spc="-5" dirty="0">
                <a:latin typeface="Arial"/>
                <a:cs typeface="Arial"/>
              </a:rPr>
              <a:t>which domestic abuse </a:t>
            </a:r>
            <a:r>
              <a:rPr sz="1200" spc="5" dirty="0">
                <a:latin typeface="Arial"/>
                <a:cs typeface="Arial"/>
              </a:rPr>
              <a:t>can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occur.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11310" y="4555277"/>
            <a:ext cx="3023870" cy="9201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-35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guidelines </a:t>
            </a:r>
            <a:r>
              <a:rPr sz="1200" dirty="0">
                <a:latin typeface="Arial"/>
                <a:cs typeface="Arial"/>
              </a:rPr>
              <a:t>recognise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spc="-10" dirty="0">
                <a:latin typeface="Arial"/>
                <a:cs typeface="Arial"/>
              </a:rPr>
              <a:t>these </a:t>
            </a:r>
            <a:r>
              <a:rPr sz="1200" spc="-5" dirty="0">
                <a:latin typeface="Arial"/>
                <a:cs typeface="Arial"/>
              </a:rPr>
              <a:t>offences  </a:t>
            </a:r>
            <a:r>
              <a:rPr sz="1200" spc="10" dirty="0">
                <a:latin typeface="Arial"/>
                <a:cs typeface="Arial"/>
              </a:rPr>
              <a:t>can </a:t>
            </a:r>
            <a:r>
              <a:rPr sz="1200" dirty="0">
                <a:latin typeface="Arial"/>
                <a:cs typeface="Arial"/>
              </a:rPr>
              <a:t>affect </a:t>
            </a:r>
            <a:r>
              <a:rPr sz="1200" spc="10" dirty="0">
                <a:latin typeface="Arial"/>
                <a:cs typeface="Arial"/>
              </a:rPr>
              <a:t>people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20" dirty="0">
                <a:latin typeface="Arial"/>
                <a:cs typeface="Arial"/>
              </a:rPr>
              <a:t>all </a:t>
            </a:r>
            <a:r>
              <a:rPr sz="1200" dirty="0">
                <a:latin typeface="Arial"/>
                <a:cs typeface="Arial"/>
              </a:rPr>
              <a:t>backgrounds. </a:t>
            </a:r>
            <a:r>
              <a:rPr sz="1200" spc="-35" dirty="0">
                <a:latin typeface="Arial"/>
                <a:cs typeface="Arial"/>
              </a:rPr>
              <a:t>They  </a:t>
            </a:r>
            <a:r>
              <a:rPr sz="1200" spc="-15" dirty="0">
                <a:latin typeface="Arial"/>
                <a:cs typeface="Arial"/>
              </a:rPr>
              <a:t>are </a:t>
            </a:r>
            <a:r>
              <a:rPr sz="1200" spc="-5" dirty="0">
                <a:latin typeface="Arial"/>
                <a:cs typeface="Arial"/>
              </a:rPr>
              <a:t>clear </a:t>
            </a:r>
            <a:r>
              <a:rPr sz="1200" spc="-15" dirty="0">
                <a:latin typeface="Arial"/>
                <a:cs typeface="Arial"/>
              </a:rPr>
              <a:t>that </a:t>
            </a:r>
            <a:r>
              <a:rPr sz="1200" dirty="0">
                <a:latin typeface="Arial"/>
                <a:cs typeface="Arial"/>
              </a:rPr>
              <a:t>abuse </a:t>
            </a:r>
            <a:r>
              <a:rPr sz="1200" spc="10" dirty="0">
                <a:latin typeface="Arial"/>
                <a:cs typeface="Arial"/>
              </a:rPr>
              <a:t>can occur </a:t>
            </a:r>
            <a:r>
              <a:rPr sz="1200" dirty="0">
                <a:latin typeface="Arial"/>
                <a:cs typeface="Arial"/>
              </a:rPr>
              <a:t>between  </a:t>
            </a:r>
            <a:r>
              <a:rPr sz="1200" spc="-20" dirty="0">
                <a:latin typeface="Arial"/>
                <a:cs typeface="Arial"/>
              </a:rPr>
              <a:t>family </a:t>
            </a:r>
            <a:r>
              <a:rPr sz="1200" spc="-5" dirty="0">
                <a:latin typeface="Arial"/>
                <a:cs typeface="Arial"/>
              </a:rPr>
              <a:t>members </a:t>
            </a:r>
            <a:r>
              <a:rPr sz="1200" spc="-15" dirty="0">
                <a:latin typeface="Arial"/>
                <a:cs typeface="Arial"/>
              </a:rPr>
              <a:t>as </a:t>
            </a:r>
            <a:r>
              <a:rPr sz="1200" spc="-20" dirty="0">
                <a:latin typeface="Arial"/>
                <a:cs typeface="Arial"/>
              </a:rPr>
              <a:t>well </a:t>
            </a:r>
            <a:r>
              <a:rPr sz="1200" spc="-15" dirty="0">
                <a:latin typeface="Arial"/>
                <a:cs typeface="Arial"/>
              </a:rPr>
              <a:t>as </a:t>
            </a:r>
            <a:r>
              <a:rPr sz="1200" dirty="0">
                <a:latin typeface="Arial"/>
                <a:cs typeface="Arial"/>
              </a:rPr>
              <a:t>between </a:t>
            </a:r>
            <a:r>
              <a:rPr sz="1200" spc="-25" dirty="0">
                <a:latin typeface="Arial"/>
                <a:cs typeface="Arial"/>
              </a:rPr>
              <a:t>intimate  </a:t>
            </a:r>
            <a:r>
              <a:rPr sz="1200" dirty="0">
                <a:latin typeface="Arial"/>
                <a:cs typeface="Arial"/>
              </a:rPr>
              <a:t>partners.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7300" y="1273964"/>
            <a:ext cx="7984490" cy="59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E5007D"/>
                </a:solidFill>
                <a:latin typeface="Arial"/>
                <a:cs typeface="Arial"/>
              </a:rPr>
              <a:t>The legal context for</a:t>
            </a:r>
            <a:r>
              <a:rPr sz="1700" b="1" spc="1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E5007D"/>
                </a:solidFill>
                <a:latin typeface="Arial"/>
                <a:cs typeface="Arial"/>
              </a:rPr>
              <a:t>employers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200" b="1" spc="-15" dirty="0">
                <a:latin typeface="Arial"/>
                <a:cs typeface="Arial"/>
              </a:rPr>
              <a:t>Any employer </a:t>
            </a:r>
            <a:r>
              <a:rPr sz="1200" b="1" spc="-10" dirty="0">
                <a:latin typeface="Arial"/>
                <a:cs typeface="Arial"/>
              </a:rPr>
              <a:t>looking </a:t>
            </a:r>
            <a:r>
              <a:rPr sz="1200" b="1" spc="-5" dirty="0">
                <a:latin typeface="Arial"/>
                <a:cs typeface="Arial"/>
              </a:rPr>
              <a:t>to </a:t>
            </a:r>
            <a:r>
              <a:rPr sz="1200" b="1" spc="-10" dirty="0">
                <a:latin typeface="Arial"/>
                <a:cs typeface="Arial"/>
              </a:rPr>
              <a:t>help tackle domestic abuse </a:t>
            </a:r>
            <a:r>
              <a:rPr sz="1200" b="1" spc="-5" dirty="0">
                <a:latin typeface="Arial"/>
                <a:cs typeface="Arial"/>
              </a:rPr>
              <a:t>needs to </a:t>
            </a:r>
            <a:r>
              <a:rPr sz="1200" b="1" spc="-10" dirty="0">
                <a:latin typeface="Arial"/>
                <a:cs typeface="Arial"/>
              </a:rPr>
              <a:t>understand </a:t>
            </a:r>
            <a:r>
              <a:rPr sz="1200" b="1" spc="-5" dirty="0">
                <a:latin typeface="Arial"/>
                <a:cs typeface="Arial"/>
              </a:rPr>
              <a:t>the </a:t>
            </a:r>
            <a:r>
              <a:rPr sz="1200" b="1" spc="-10" dirty="0">
                <a:latin typeface="Arial"/>
                <a:cs typeface="Arial"/>
              </a:rPr>
              <a:t>broad legal context </a:t>
            </a:r>
            <a:r>
              <a:rPr sz="1200" b="1" spc="-5" dirty="0">
                <a:latin typeface="Arial"/>
                <a:cs typeface="Arial"/>
              </a:rPr>
              <a:t>for the </a:t>
            </a:r>
            <a:r>
              <a:rPr sz="1200" b="1" spc="-10" dirty="0">
                <a:latin typeface="Arial"/>
                <a:cs typeface="Arial"/>
              </a:rPr>
              <a:t>issue.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38163" y="229814"/>
            <a:ext cx="148399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1/ Understanding the</a:t>
            </a:r>
            <a:r>
              <a:rPr sz="900" b="1" spc="-10" dirty="0">
                <a:solidFill>
                  <a:srgbClr val="E5007D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E5007D"/>
                </a:solidFill>
                <a:latin typeface="Arial"/>
                <a:cs typeface="Arial"/>
              </a:rPr>
              <a:t>issue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4001" y="5664201"/>
            <a:ext cx="2962910" cy="50800"/>
          </a:xfrm>
          <a:custGeom>
            <a:avLst/>
            <a:gdLst/>
            <a:ahLst/>
            <a:cxnLst/>
            <a:rect l="l" t="t" r="r" b="b"/>
            <a:pathLst>
              <a:path w="2962909" h="50800">
                <a:moveTo>
                  <a:pt x="2962402" y="0"/>
                </a:moveTo>
                <a:lnTo>
                  <a:pt x="0" y="0"/>
                </a:lnTo>
                <a:lnTo>
                  <a:pt x="0" y="50799"/>
                </a:lnTo>
                <a:lnTo>
                  <a:pt x="2962402" y="50799"/>
                </a:lnTo>
                <a:lnTo>
                  <a:pt x="2962402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55168" y="229808"/>
            <a:ext cx="63436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5" dirty="0">
                <a:latin typeface="Arial"/>
                <a:cs typeface="Arial"/>
              </a:rPr>
              <a:t>Introduction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14060" y="229808"/>
            <a:ext cx="82613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Arial"/>
                <a:cs typeface="Arial"/>
              </a:rPr>
              <a:t>2/ </a:t>
            </a:r>
            <a:r>
              <a:rPr sz="900" spc="-20" dirty="0">
                <a:latin typeface="Arial"/>
                <a:cs typeface="Arial"/>
              </a:rPr>
              <a:t>Taking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5" dirty="0">
                <a:latin typeface="Arial"/>
                <a:cs typeface="Arial"/>
              </a:rPr>
              <a:t>action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85443" y="229808"/>
            <a:ext cx="56896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spc="-75" dirty="0">
                <a:latin typeface="Arial"/>
                <a:cs typeface="Arial"/>
              </a:rPr>
              <a:t>R</a:t>
            </a:r>
            <a:r>
              <a:rPr sz="900" spc="5" dirty="0">
                <a:latin typeface="Arial"/>
                <a:cs typeface="Arial"/>
              </a:rPr>
              <a:t>esources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4411</Words>
  <Application>Microsoft Office PowerPoint</Application>
  <PresentationFormat>Custom</PresentationFormat>
  <Paragraphs>324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Century Gothic</vt:lpstr>
      <vt:lpstr>Wingdings 3</vt:lpstr>
      <vt:lpstr>Arial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the 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Taking Action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 Dawson</dc:creator>
  <cp:lastModifiedBy>Deborah McGovern</cp:lastModifiedBy>
  <cp:revision>6</cp:revision>
  <dcterms:created xsi:type="dcterms:W3CDTF">2020-02-24T09:50:12Z</dcterms:created>
  <dcterms:modified xsi:type="dcterms:W3CDTF">2021-12-15T10:17:46Z</dcterms:modified>
</cp:coreProperties>
</file>