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snapToGrid="0">
      <p:cViewPr varScale="1">
        <p:scale>
          <a:sx n="91" d="100"/>
          <a:sy n="91" d="100"/>
        </p:scale>
        <p:origin x="75"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el Genders" userId="fdac2f21-4bff-41b8-8a6b-02a034f06faf" providerId="ADAL" clId="{14AE5826-CADE-4F7F-9C4C-D314B8B764EB}"/>
    <pc:docChg chg="modSld">
      <pc:chgData name="Nigel Genders" userId="fdac2f21-4bff-41b8-8a6b-02a034f06faf" providerId="ADAL" clId="{14AE5826-CADE-4F7F-9C4C-D314B8B764EB}" dt="2022-03-01T15:05:40.495" v="2" actId="20577"/>
      <pc:docMkLst>
        <pc:docMk/>
      </pc:docMkLst>
      <pc:sldChg chg="modSp mod">
        <pc:chgData name="Nigel Genders" userId="fdac2f21-4bff-41b8-8a6b-02a034f06faf" providerId="ADAL" clId="{14AE5826-CADE-4F7F-9C4C-D314B8B764EB}" dt="2022-03-01T15:05:40.495" v="2" actId="20577"/>
        <pc:sldMkLst>
          <pc:docMk/>
          <pc:sldMk cId="330217047" sldId="256"/>
        </pc:sldMkLst>
        <pc:spChg chg="mod">
          <ac:chgData name="Nigel Genders" userId="fdac2f21-4bff-41b8-8a6b-02a034f06faf" providerId="ADAL" clId="{14AE5826-CADE-4F7F-9C4C-D314B8B764EB}" dt="2022-03-01T15:05:40.495" v="2" actId="20577"/>
          <ac:spMkLst>
            <pc:docMk/>
            <pc:sldMk cId="330217047" sldId="256"/>
            <ac:spMk id="2" creationId="{64D32518-9ADB-495D-B289-C4D933C671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4432-0BC1-4F42-8D2A-84B7E769D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F0EEAF-8F75-420D-ADBA-6A8082D0F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8E3D76-D082-42A8-8F1C-0E23EF66F337}"/>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5" name="Footer Placeholder 4">
            <a:extLst>
              <a:ext uri="{FF2B5EF4-FFF2-40B4-BE49-F238E27FC236}">
                <a16:creationId xmlns:a16="http://schemas.microsoft.com/office/drawing/2014/main" id="{21189F02-98E0-439C-8F5A-A20942255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821C8-FB63-457F-81D3-1EE17EA9870B}"/>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272328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0A51-BAE1-4235-B806-DC9BF201CA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D22822-2A97-40E1-8366-930D41997A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E256C8-F4D4-4AA4-8DE8-30F387EB525A}"/>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5" name="Footer Placeholder 4">
            <a:extLst>
              <a:ext uri="{FF2B5EF4-FFF2-40B4-BE49-F238E27FC236}">
                <a16:creationId xmlns:a16="http://schemas.microsoft.com/office/drawing/2014/main" id="{89B7A9BD-FA59-4CEF-AB04-E36C705F3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9A21B2-6156-4FAD-B95C-A4F4B04515D3}"/>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2392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69E54-FC46-43AC-AA39-7B6B73A1D4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A7265E-0232-4438-A11A-AFDFD24851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45D718-E7AF-4B23-BD9E-AA600D68F052}"/>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5" name="Footer Placeholder 4">
            <a:extLst>
              <a:ext uri="{FF2B5EF4-FFF2-40B4-BE49-F238E27FC236}">
                <a16:creationId xmlns:a16="http://schemas.microsoft.com/office/drawing/2014/main" id="{F0493EC8-24A0-4501-9FB3-972243B1B1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FD7EC4-1456-4E34-B676-B06A62DE8EC4}"/>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04871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C5BD-2152-4CEC-9D5E-4753808D1A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045DB3-001D-4F3A-A656-A97FF2D281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7788DC-3C7F-44AA-9706-C0035BF2FE03}"/>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5" name="Footer Placeholder 4">
            <a:extLst>
              <a:ext uri="{FF2B5EF4-FFF2-40B4-BE49-F238E27FC236}">
                <a16:creationId xmlns:a16="http://schemas.microsoft.com/office/drawing/2014/main" id="{C1354778-AE6F-4C98-B89F-3654E5D9C6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FAE39-F5DA-41F0-A67D-FE4E30255BCD}"/>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91355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1FBC-F427-4F72-B87F-2893A283D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5906B9-D847-461A-A5F7-5D9126CBE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E35AEE-34BA-4865-AFB5-34A89A40390F}"/>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5" name="Footer Placeholder 4">
            <a:extLst>
              <a:ext uri="{FF2B5EF4-FFF2-40B4-BE49-F238E27FC236}">
                <a16:creationId xmlns:a16="http://schemas.microsoft.com/office/drawing/2014/main" id="{A570CA93-2AFD-4DA4-9839-85DB14FED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1D15F5-BB2E-4799-B018-9CD5EAC51C90}"/>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20605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FB5A-EB5D-4AC9-A648-307B1D8CD4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E5C838-64FE-4707-AD29-CE72C60616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8115EE-AF8D-4646-8B6A-69E71F0AE1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04FC37-B715-4E3E-9877-7416E9D96236}"/>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6" name="Footer Placeholder 5">
            <a:extLst>
              <a:ext uri="{FF2B5EF4-FFF2-40B4-BE49-F238E27FC236}">
                <a16:creationId xmlns:a16="http://schemas.microsoft.com/office/drawing/2014/main" id="{0D7AE005-C126-40FA-B042-6F5B9B84E3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1121D-4E0F-43E7-BF74-A0E41BFC49B7}"/>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200604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589E-747D-41CE-8B48-BE830693CC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069EF4-D6EB-4260-9154-22BC2B479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22D047-0713-42CF-87DA-611A091F9F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D26E75-6210-427C-B9AF-DFAE73FE2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693E1B-3CDE-4269-9FBF-C59D1CCAE7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F6D827-EC27-4E39-A72B-098AFB48E381}"/>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8" name="Footer Placeholder 7">
            <a:extLst>
              <a:ext uri="{FF2B5EF4-FFF2-40B4-BE49-F238E27FC236}">
                <a16:creationId xmlns:a16="http://schemas.microsoft.com/office/drawing/2014/main" id="{E58FDB08-C579-4244-82B5-4163BC9509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69BA3E-BC0D-4BAC-94CF-962B0D447E59}"/>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02651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9F05-0AF8-4894-BE2A-E737AEFC29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CFB60A-4EE6-4267-B342-06CCFA001813}"/>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4" name="Footer Placeholder 3">
            <a:extLst>
              <a:ext uri="{FF2B5EF4-FFF2-40B4-BE49-F238E27FC236}">
                <a16:creationId xmlns:a16="http://schemas.microsoft.com/office/drawing/2014/main" id="{0B89008C-BDAC-4985-8329-24843DD3A6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AB9E68-F380-4E6A-BCB6-6A52B9BE8FBC}"/>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79704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CDD40-02D3-4517-A8D1-916EB444265E}"/>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3" name="Footer Placeholder 2">
            <a:extLst>
              <a:ext uri="{FF2B5EF4-FFF2-40B4-BE49-F238E27FC236}">
                <a16:creationId xmlns:a16="http://schemas.microsoft.com/office/drawing/2014/main" id="{A861D641-6267-4144-A60E-634529D5AF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557DFB-7729-4F98-9E97-632A58DD7D64}"/>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288168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16D2-54D9-4253-A545-FD01D8F37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73F9D4-6F57-46F5-811E-8E8095CD3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9335A8-CC04-4100-8B6A-13FAA3894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44B75A-AD11-4C6D-B5A0-2A88A903A405}"/>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6" name="Footer Placeholder 5">
            <a:extLst>
              <a:ext uri="{FF2B5EF4-FFF2-40B4-BE49-F238E27FC236}">
                <a16:creationId xmlns:a16="http://schemas.microsoft.com/office/drawing/2014/main" id="{CB572D49-E1C5-4D0D-8867-C45F01D61A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CF89F7-86AC-444A-B80F-44FB6288BA21}"/>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86256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89BD-090D-4C3E-A499-2E7EFE755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1881C8-61FE-473D-A7D4-C57897CEE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5F56FA-1951-4183-AC30-FBF3685DD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26FDFF-FB49-4617-B63E-29D60258EEAF}"/>
              </a:ext>
            </a:extLst>
          </p:cNvPr>
          <p:cNvSpPr>
            <a:spLocks noGrp="1"/>
          </p:cNvSpPr>
          <p:nvPr>
            <p:ph type="dt" sz="half" idx="10"/>
          </p:nvPr>
        </p:nvSpPr>
        <p:spPr/>
        <p:txBody>
          <a:bodyPr/>
          <a:lstStyle/>
          <a:p>
            <a:fld id="{3BCF1AF6-8736-46B6-A6DE-B63BEFE8EA92}" type="datetimeFigureOut">
              <a:rPr lang="en-GB" smtClean="0"/>
              <a:t>01/03/2022</a:t>
            </a:fld>
            <a:endParaRPr lang="en-GB"/>
          </a:p>
        </p:txBody>
      </p:sp>
      <p:sp>
        <p:nvSpPr>
          <p:cNvPr id="6" name="Footer Placeholder 5">
            <a:extLst>
              <a:ext uri="{FF2B5EF4-FFF2-40B4-BE49-F238E27FC236}">
                <a16:creationId xmlns:a16="http://schemas.microsoft.com/office/drawing/2014/main" id="{375D5DD7-FCB3-41AF-9870-5993DA3112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F52064-C406-4F28-8A1B-B93C4534140A}"/>
              </a:ext>
            </a:extLst>
          </p:cNvPr>
          <p:cNvSpPr>
            <a:spLocks noGrp="1"/>
          </p:cNvSpPr>
          <p:nvPr>
            <p:ph type="sldNum" sz="quarter" idx="12"/>
          </p:nvPr>
        </p:nvSpPr>
        <p:spPr/>
        <p:txBody>
          <a:bodyPr/>
          <a:lstStyle/>
          <a:p>
            <a:fld id="{2A3C4287-7846-4C6F-A60E-4649EBBF6888}" type="slidenum">
              <a:rPr lang="en-GB" smtClean="0"/>
              <a:t>‹#›</a:t>
            </a:fld>
            <a:endParaRPr lang="en-GB"/>
          </a:p>
        </p:txBody>
      </p:sp>
    </p:spTree>
    <p:extLst>
      <p:ext uri="{BB962C8B-B14F-4D97-AF65-F5344CB8AC3E}">
        <p14:creationId xmlns:p14="http://schemas.microsoft.com/office/powerpoint/2010/main" val="187204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9F64B-005F-40A4-8663-229EFAC83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9FCAD0-DB8A-49A8-A363-344471E08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C2B93-78E5-4263-ADDA-97504C5E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F1AF6-8736-46B6-A6DE-B63BEFE8EA92}" type="datetimeFigureOut">
              <a:rPr lang="en-GB" smtClean="0"/>
              <a:t>01/03/2022</a:t>
            </a:fld>
            <a:endParaRPr lang="en-GB"/>
          </a:p>
        </p:txBody>
      </p:sp>
      <p:sp>
        <p:nvSpPr>
          <p:cNvPr id="5" name="Footer Placeholder 4">
            <a:extLst>
              <a:ext uri="{FF2B5EF4-FFF2-40B4-BE49-F238E27FC236}">
                <a16:creationId xmlns:a16="http://schemas.microsoft.com/office/drawing/2014/main" id="{A708D13B-DFEF-43EA-BCE3-48B82B95E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8361F5-4606-41D3-B5DA-61AE6873A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C4287-7846-4C6F-A60E-4649EBBF6888}" type="slidenum">
              <a:rPr lang="en-GB" smtClean="0"/>
              <a:t>‹#›</a:t>
            </a:fld>
            <a:endParaRPr lang="en-GB"/>
          </a:p>
        </p:txBody>
      </p:sp>
    </p:spTree>
    <p:extLst>
      <p:ext uri="{BB962C8B-B14F-4D97-AF65-F5344CB8AC3E}">
        <p14:creationId xmlns:p14="http://schemas.microsoft.com/office/powerpoint/2010/main" val="188437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User:Jdforrester" TargetMode="External"/><Relationship Id="rId7"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12.svg"/><Relationship Id="rId10" Type="http://schemas.openxmlformats.org/officeDocument/2006/relationships/image" Target="../media/image18.jpeg"/><Relationship Id="rId4" Type="http://schemas.openxmlformats.org/officeDocument/2006/relationships/image" Target="../media/image11.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2518-9ADB-495D-B289-C4D933C6713A}"/>
              </a:ext>
            </a:extLst>
          </p:cNvPr>
          <p:cNvSpPr>
            <a:spLocks noGrp="1"/>
          </p:cNvSpPr>
          <p:nvPr>
            <p:ph type="ctrTitle"/>
          </p:nvPr>
        </p:nvSpPr>
        <p:spPr>
          <a:xfrm>
            <a:off x="1523999" y="1041400"/>
            <a:ext cx="9144000" cy="2387600"/>
          </a:xfrm>
        </p:spPr>
        <p:txBody>
          <a:bodyPr>
            <a:normAutofit fontScale="90000"/>
          </a:bodyPr>
          <a:lstStyle/>
          <a:p>
            <a:r>
              <a:rPr lang="en-GB" sz="3600" b="1" dirty="0">
                <a:latin typeface="Gill Sans MT" panose="020B0502020104020203" pitchFamily="34" charset="0"/>
              </a:rPr>
              <a:t>Christian hope – how does faith help Christians navigate grief and loss?</a:t>
            </a:r>
            <a:br>
              <a:rPr lang="en-GB" sz="3600" b="1" dirty="0">
                <a:latin typeface="Gill Sans MT" panose="020B0502020104020203" pitchFamily="34" charset="0"/>
              </a:rPr>
            </a:br>
            <a:br>
              <a:rPr lang="en-GB" sz="3600" b="1" dirty="0">
                <a:latin typeface="Gill Sans MT" panose="020B0502020104020203" pitchFamily="34" charset="0"/>
              </a:rPr>
            </a:br>
            <a:r>
              <a:rPr lang="en-GB" sz="3600" dirty="0">
                <a:latin typeface="Gill Sans MT" panose="020B0502020104020203" pitchFamily="34" charset="0"/>
              </a:rPr>
              <a:t>Preparing for the funeral of HM Queen Elizabeth II</a:t>
            </a:r>
            <a:br>
              <a:rPr lang="en-GB" dirty="0"/>
            </a:br>
            <a:endParaRPr lang="en-GB" dirty="0"/>
          </a:p>
        </p:txBody>
      </p:sp>
      <p:pic>
        <p:nvPicPr>
          <p:cNvPr id="4" name="Picture 3">
            <a:extLst>
              <a:ext uri="{FF2B5EF4-FFF2-40B4-BE49-F238E27FC236}">
                <a16:creationId xmlns:a16="http://schemas.microsoft.com/office/drawing/2014/main" id="{3D34D8B6-4E7C-4C7C-8236-91D49B3AAF7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671" y="3255962"/>
            <a:ext cx="2792657" cy="2909887"/>
          </a:xfrm>
          <a:prstGeom prst="rect">
            <a:avLst/>
          </a:prstGeom>
          <a:noFill/>
          <a:ln>
            <a:noFill/>
          </a:ln>
        </p:spPr>
      </p:pic>
    </p:spTree>
    <p:extLst>
      <p:ext uri="{BB962C8B-B14F-4D97-AF65-F5344CB8AC3E}">
        <p14:creationId xmlns:p14="http://schemas.microsoft.com/office/powerpoint/2010/main" val="33021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ACB152-8869-4546-AB0A-4518A7197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32" y="937209"/>
            <a:ext cx="5448166" cy="4576460"/>
          </a:xfrm>
          <a:prstGeom prst="rect">
            <a:avLst/>
          </a:prstGeom>
        </p:spPr>
      </p:pic>
      <p:sp>
        <p:nvSpPr>
          <p:cNvPr id="7" name="Rectangle 6">
            <a:extLst>
              <a:ext uri="{FF2B5EF4-FFF2-40B4-BE49-F238E27FC236}">
                <a16:creationId xmlns:a16="http://schemas.microsoft.com/office/drawing/2014/main" id="{C6CAB9B8-B178-461A-B7E6-FE288C014C33}"/>
              </a:ext>
            </a:extLst>
          </p:cNvPr>
          <p:cNvSpPr/>
          <p:nvPr/>
        </p:nvSpPr>
        <p:spPr>
          <a:xfrm>
            <a:off x="1792670" y="5736125"/>
            <a:ext cx="3720890" cy="369332"/>
          </a:xfrm>
          <a:prstGeom prst="rect">
            <a:avLst/>
          </a:prstGeom>
        </p:spPr>
        <p:txBody>
          <a:bodyPr wrap="none">
            <a:spAutoFit/>
          </a:bodyPr>
          <a:lstStyle/>
          <a:p>
            <a:r>
              <a:rPr lang="en-GB" b="0" i="0" dirty="0">
                <a:solidFill>
                  <a:srgbClr val="262727"/>
                </a:solidFill>
                <a:effectLst/>
                <a:latin typeface="fsalbertregular"/>
              </a:rPr>
              <a:t>Christening of Elizabeth, 29 May 1926</a:t>
            </a:r>
            <a:endParaRPr lang="en-GB" dirty="0"/>
          </a:p>
        </p:txBody>
      </p:sp>
      <p:sp>
        <p:nvSpPr>
          <p:cNvPr id="9" name="Rectangle 8">
            <a:extLst>
              <a:ext uri="{FF2B5EF4-FFF2-40B4-BE49-F238E27FC236}">
                <a16:creationId xmlns:a16="http://schemas.microsoft.com/office/drawing/2014/main" id="{C8785855-7AA1-4EBE-BE25-DFFE6F6038A0}"/>
              </a:ext>
            </a:extLst>
          </p:cNvPr>
          <p:cNvSpPr/>
          <p:nvPr/>
        </p:nvSpPr>
        <p:spPr>
          <a:xfrm>
            <a:off x="7048715" y="5736125"/>
            <a:ext cx="4093300" cy="369332"/>
          </a:xfrm>
          <a:prstGeom prst="rect">
            <a:avLst/>
          </a:prstGeom>
        </p:spPr>
        <p:txBody>
          <a:bodyPr wrap="none">
            <a:spAutoFit/>
          </a:bodyPr>
          <a:lstStyle/>
          <a:p>
            <a:r>
              <a:rPr lang="en-GB" b="0" i="0" dirty="0">
                <a:solidFill>
                  <a:srgbClr val="262727"/>
                </a:solidFill>
                <a:effectLst/>
                <a:latin typeface="fsalbertregular"/>
              </a:rPr>
              <a:t>Elizabeth’s wedding, 20 November 1947</a:t>
            </a:r>
            <a:endParaRPr lang="en-GB" dirty="0"/>
          </a:p>
        </p:txBody>
      </p:sp>
      <p:pic>
        <p:nvPicPr>
          <p:cNvPr id="10" name="Picture 1">
            <a:extLst>
              <a:ext uri="{FF2B5EF4-FFF2-40B4-BE49-F238E27FC236}">
                <a16:creationId xmlns:a16="http://schemas.microsoft.com/office/drawing/2014/main" id="{D0F6D051-C9F4-4172-B04E-6178DE3E28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1201" y="1028528"/>
            <a:ext cx="2868328" cy="41158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A1F1038-093A-4600-8FEE-0FCEB56BB9AA}"/>
              </a:ext>
            </a:extLst>
          </p:cNvPr>
          <p:cNvSpPr txBox="1">
            <a:spLocks noChangeArrowheads="1"/>
          </p:cNvSpPr>
          <p:nvPr/>
        </p:nvSpPr>
        <p:spPr bwMode="auto">
          <a:xfrm>
            <a:off x="7661201" y="4918409"/>
            <a:ext cx="158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Source Sans Pro" panose="020B0503030403020204" pitchFamily="34" charset="0"/>
                <a:ea typeface="Source Sans Pro" panose="020B0503030403020204" pitchFamily="34" charset="0"/>
              </a:rPr>
              <a:t>© www.royal.uk</a:t>
            </a:r>
          </a:p>
        </p:txBody>
      </p:sp>
      <p:sp>
        <p:nvSpPr>
          <p:cNvPr id="4" name="Rectangle 3">
            <a:extLst>
              <a:ext uri="{FF2B5EF4-FFF2-40B4-BE49-F238E27FC236}">
                <a16:creationId xmlns:a16="http://schemas.microsoft.com/office/drawing/2014/main" id="{039BA58A-5F4C-42DE-A616-B9090FA6A07D}"/>
              </a:ext>
            </a:extLst>
          </p:cNvPr>
          <p:cNvSpPr/>
          <p:nvPr/>
        </p:nvSpPr>
        <p:spPr>
          <a:xfrm>
            <a:off x="929032" y="5163232"/>
            <a:ext cx="2768707" cy="307777"/>
          </a:xfrm>
          <a:prstGeom prst="rect">
            <a:avLst/>
          </a:prstGeom>
        </p:spPr>
        <p:txBody>
          <a:bodyPr wrap="none">
            <a:spAutoFit/>
          </a:bodyPr>
          <a:lstStyle/>
          <a:p>
            <a:r>
              <a:rPr lang="en-GB" sz="1400" b="0" i="0" dirty="0">
                <a:solidFill>
                  <a:schemeClr val="bg1"/>
                </a:solidFill>
                <a:effectLst/>
                <a:latin typeface="fsalbertregular"/>
              </a:rPr>
              <a:t>© National Portrait Gallery, London</a:t>
            </a:r>
            <a:endParaRPr lang="en-GB" sz="1400" dirty="0">
              <a:solidFill>
                <a:schemeClr val="bg1"/>
              </a:solidFill>
            </a:endParaRPr>
          </a:p>
        </p:txBody>
      </p:sp>
    </p:spTree>
    <p:extLst>
      <p:ext uri="{BB962C8B-B14F-4D97-AF65-F5344CB8AC3E}">
        <p14:creationId xmlns:p14="http://schemas.microsoft.com/office/powerpoint/2010/main" val="188238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Westminster Abbey West Door.jpg">
            <a:extLst>
              <a:ext uri="{FF2B5EF4-FFF2-40B4-BE49-F238E27FC236}">
                <a16:creationId xmlns:a16="http://schemas.microsoft.com/office/drawing/2014/main" id="{623886DD-E42C-4568-BA83-273AA88D0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68" y="600877"/>
            <a:ext cx="3787336" cy="4492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C0D96B5-E0F7-4DD8-A053-DCE157531D63}"/>
              </a:ext>
            </a:extLst>
          </p:cNvPr>
          <p:cNvSpPr/>
          <p:nvPr/>
        </p:nvSpPr>
        <p:spPr>
          <a:xfrm>
            <a:off x="720968" y="4816184"/>
            <a:ext cx="1465979" cy="276999"/>
          </a:xfrm>
          <a:prstGeom prst="rect">
            <a:avLst/>
          </a:prstGeom>
        </p:spPr>
        <p:txBody>
          <a:bodyPr wrap="none">
            <a:spAutoFit/>
          </a:bodyPr>
          <a:lstStyle/>
          <a:p>
            <a:r>
              <a:rPr lang="en-GB" sz="1200" b="0" i="0" u="none" strike="noStrike" dirty="0">
                <a:solidFill>
                  <a:schemeClr val="bg1"/>
                </a:solidFill>
                <a:effectLst/>
                <a:latin typeface="Gill Sans MT" panose="020B0502020104020203" pitchFamily="34" charset="0"/>
                <a:hlinkClick r:id="rId3" tooltip="User:Jdforrester">
                  <a:extLst>
                    <a:ext uri="{A12FA001-AC4F-418D-AE19-62706E023703}">
                      <ahyp:hlinkClr xmlns:ahyp="http://schemas.microsoft.com/office/drawing/2018/hyperlinkcolor" val="tx"/>
                    </a:ext>
                  </a:extLst>
                </a:hlinkClick>
              </a:rPr>
              <a:t>Photo by </a:t>
            </a:r>
            <a:r>
              <a:rPr lang="en-GB" sz="1200" b="0" i="0" u="none" strike="noStrike" dirty="0" err="1">
                <a:solidFill>
                  <a:schemeClr val="bg1"/>
                </a:solidFill>
                <a:effectLst/>
                <a:latin typeface="Gill Sans MT" panose="020B0502020104020203" pitchFamily="34" charset="0"/>
                <a:hlinkClick r:id="rId3" tooltip="User:Jdforrester">
                  <a:extLst>
                    <a:ext uri="{A12FA001-AC4F-418D-AE19-62706E023703}">
                      <ahyp:hlinkClr xmlns:ahyp="http://schemas.microsoft.com/office/drawing/2018/hyperlinkcolor" val="tx"/>
                    </a:ext>
                  </a:extLst>
                </a:hlinkClick>
              </a:rPr>
              <a:t>Jdforrester</a:t>
            </a:r>
            <a:endParaRPr lang="en-GB" sz="1200" dirty="0">
              <a:solidFill>
                <a:schemeClr val="bg1"/>
              </a:solidFill>
              <a:latin typeface="Gill Sans MT" panose="020B0502020104020203" pitchFamily="34" charset="0"/>
            </a:endParaRPr>
          </a:p>
        </p:txBody>
      </p:sp>
      <p:sp>
        <p:nvSpPr>
          <p:cNvPr id="6" name="Rectangle 5">
            <a:extLst>
              <a:ext uri="{FF2B5EF4-FFF2-40B4-BE49-F238E27FC236}">
                <a16:creationId xmlns:a16="http://schemas.microsoft.com/office/drawing/2014/main" id="{63352E1A-7CAF-4E14-BD81-A42482FE6818}"/>
              </a:ext>
            </a:extLst>
          </p:cNvPr>
          <p:cNvSpPr/>
          <p:nvPr/>
        </p:nvSpPr>
        <p:spPr>
          <a:xfrm>
            <a:off x="4990317" y="5566678"/>
            <a:ext cx="6499273" cy="690445"/>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800"/>
              </a:spcAft>
            </a:pPr>
            <a:endParaRPr lang="en-GB" sz="300" i="1" dirty="0">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i="1" dirty="0">
                <a:latin typeface="Gill Sans MT" panose="020B0502020104020203" pitchFamily="34" charset="0"/>
                <a:ea typeface="Calibri" panose="020F0502020204030204" pitchFamily="34" charset="0"/>
                <a:cs typeface="Times New Roman" panose="02020603050405020304" pitchFamily="18" charset="0"/>
              </a:rPr>
              <a:t>Why do you think people dress and act in certain ways at funerals?</a:t>
            </a:r>
          </a:p>
          <a:p>
            <a:pPr algn="ctr">
              <a:lnSpc>
                <a:spcPct val="107000"/>
              </a:lnSpc>
              <a:spcAft>
                <a:spcPts val="800"/>
              </a:spcAft>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4" name="Picture 6" descr="Funeral choices - Neville Funerals">
            <a:extLst>
              <a:ext uri="{FF2B5EF4-FFF2-40B4-BE49-F238E27FC236}">
                <a16:creationId xmlns:a16="http://schemas.microsoft.com/office/drawing/2014/main" id="{FB5B5868-E8E7-407E-87C2-068AE88A4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317" y="600877"/>
            <a:ext cx="4173021" cy="2783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7B1DA4-0511-4B76-AA22-69926E0878F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6665" y="2433039"/>
            <a:ext cx="2983131" cy="2660144"/>
          </a:xfrm>
          <a:prstGeom prst="rect">
            <a:avLst/>
          </a:prstGeom>
          <a:noFill/>
          <a:ln>
            <a:noFill/>
          </a:ln>
        </p:spPr>
      </p:pic>
      <p:pic>
        <p:nvPicPr>
          <p:cNvPr id="7" name="Content Placeholder 4" descr="A close up of a box&#10;&#10;Description automatically generated">
            <a:extLst>
              <a:ext uri="{FF2B5EF4-FFF2-40B4-BE49-F238E27FC236}">
                <a16:creationId xmlns:a16="http://schemas.microsoft.com/office/drawing/2014/main" id="{D5D62D41-E638-43B7-926B-D5A1F3ECF9C7}"/>
              </a:ext>
            </a:extLst>
          </p:cNvPr>
          <p:cNvPicPr>
            <a:picLocks noGrp="1" noChangeAspect="1"/>
          </p:cNvPicPr>
          <p:nvPr>
            <p:ph idx="1"/>
          </p:nvPr>
        </p:nvPicPr>
        <p:blipFill>
          <a:blip r:embed="rId6"/>
          <a:stretch>
            <a:fillRect/>
          </a:stretch>
        </p:blipFill>
        <p:spPr>
          <a:xfrm>
            <a:off x="613978" y="532654"/>
            <a:ext cx="4001315" cy="535292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8" name="Picture 7" descr="A group of people standing next to a person&#10;&#10;Description automatically generated">
            <a:extLst>
              <a:ext uri="{FF2B5EF4-FFF2-40B4-BE49-F238E27FC236}">
                <a16:creationId xmlns:a16="http://schemas.microsoft.com/office/drawing/2014/main" id="{DA2012EE-7BC3-4327-9994-D8C3C9D6B818}"/>
              </a:ext>
            </a:extLst>
          </p:cNvPr>
          <p:cNvPicPr>
            <a:picLocks noChangeAspect="1"/>
          </p:cNvPicPr>
          <p:nvPr/>
        </p:nvPicPr>
        <p:blipFill>
          <a:blip r:embed="rId7"/>
          <a:stretch>
            <a:fillRect/>
          </a:stretch>
        </p:blipFill>
        <p:spPr>
          <a:xfrm>
            <a:off x="5669263" y="2778163"/>
            <a:ext cx="1907446" cy="255176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898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yalty-free last supper photos free download | Pxfuel">
            <a:extLst>
              <a:ext uri="{FF2B5EF4-FFF2-40B4-BE49-F238E27FC236}">
                <a16:creationId xmlns:a16="http://schemas.microsoft.com/office/drawing/2014/main" id="{454475FD-BA97-420A-B795-D9581775D9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37" y="1266412"/>
            <a:ext cx="3895799" cy="3178980"/>
          </a:xfrm>
          <a:prstGeom prst="rect">
            <a:avLst/>
          </a:prstGeom>
          <a:noFill/>
          <a:ln>
            <a:noFill/>
          </a:ln>
        </p:spPr>
      </p:pic>
      <p:sp>
        <p:nvSpPr>
          <p:cNvPr id="9" name="Rectangle 8">
            <a:extLst>
              <a:ext uri="{FF2B5EF4-FFF2-40B4-BE49-F238E27FC236}">
                <a16:creationId xmlns:a16="http://schemas.microsoft.com/office/drawing/2014/main" id="{6620C639-BA58-4CBF-998C-5F1DF8F71914}"/>
              </a:ext>
            </a:extLst>
          </p:cNvPr>
          <p:cNvSpPr/>
          <p:nvPr/>
        </p:nvSpPr>
        <p:spPr>
          <a:xfrm>
            <a:off x="4961205" y="1482693"/>
            <a:ext cx="6574303" cy="2677656"/>
          </a:xfrm>
          <a:prstGeom prst="rect">
            <a:avLst/>
          </a:prstGeom>
        </p:spPr>
        <p:txBody>
          <a:bodyPr wrap="square">
            <a:spAutoFit/>
          </a:bodyPr>
          <a:lstStyle/>
          <a:p>
            <a:r>
              <a:rPr lang="en-GB" sz="2400" dirty="0">
                <a:solidFill>
                  <a:srgbClr val="000000"/>
                </a:solidFill>
                <a:latin typeface="Gill Sans MT" panose="020B0502020104020203" pitchFamily="34" charset="0"/>
                <a:ea typeface="Calibri" panose="020F0502020204030204" pitchFamily="34" charset="0"/>
                <a:cs typeface="Calibri" panose="020F0502020204030204" pitchFamily="34" charset="0"/>
              </a:rPr>
              <a:t>“Do not be worried and upset,” Jesus told them. “Believe in God and believe also in me. There are many rooms in my Father's house, and I am going to prepare a place for you. I would not tell you this if it were not so.  And after I go and prepare a place for you, I will come back and take you to myself, so that you will be where I am.” (John 14: 1-3)</a:t>
            </a:r>
            <a:endParaRPr lang="en-GB" sz="2400" dirty="0"/>
          </a:p>
        </p:txBody>
      </p:sp>
      <p:sp>
        <p:nvSpPr>
          <p:cNvPr id="12" name="TextBox 11">
            <a:extLst>
              <a:ext uri="{FF2B5EF4-FFF2-40B4-BE49-F238E27FC236}">
                <a16:creationId xmlns:a16="http://schemas.microsoft.com/office/drawing/2014/main" id="{82263521-F377-48BE-BFEC-5385B6761C33}"/>
              </a:ext>
            </a:extLst>
          </p:cNvPr>
          <p:cNvSpPr txBox="1"/>
          <p:nvPr/>
        </p:nvSpPr>
        <p:spPr>
          <a:xfrm>
            <a:off x="2576732" y="5144474"/>
            <a:ext cx="7038536" cy="461665"/>
          </a:xfrm>
          <a:prstGeom prst="rect">
            <a:avLst/>
          </a:prstGeom>
          <a:noFill/>
        </p:spPr>
        <p:txBody>
          <a:bodyPr wrap="square" rtlCol="0">
            <a:spAutoFit/>
          </a:bodyPr>
          <a:lstStyle/>
          <a:p>
            <a:r>
              <a:rPr lang="en-GB" sz="2400" dirty="0">
                <a:solidFill>
                  <a:srgbClr val="7030A0"/>
                </a:solidFill>
                <a:latin typeface="Gill Sans MT" panose="020B0502020104020203" pitchFamily="34" charset="0"/>
                <a:ea typeface="Calibri" panose="020F0502020204030204" pitchFamily="34" charset="0"/>
                <a:cs typeface="Calibri" panose="020F0502020204030204" pitchFamily="34" charset="0"/>
              </a:rPr>
              <a:t>I wonder what words stand out to you in these verses?</a:t>
            </a:r>
            <a:endParaRPr lang="en-GB"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60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17EDAA-C867-441A-9220-8EE261907053}"/>
              </a:ext>
            </a:extLst>
          </p:cNvPr>
          <p:cNvGrpSpPr/>
          <p:nvPr/>
        </p:nvGrpSpPr>
        <p:grpSpPr>
          <a:xfrm>
            <a:off x="1038663" y="582639"/>
            <a:ext cx="1198099" cy="990086"/>
            <a:chOff x="0" y="0"/>
            <a:chExt cx="914400" cy="742950"/>
          </a:xfrm>
        </p:grpSpPr>
        <p:pic>
          <p:nvPicPr>
            <p:cNvPr id="12" name="Graphic 6" descr="Heart">
              <a:extLst>
                <a:ext uri="{FF2B5EF4-FFF2-40B4-BE49-F238E27FC236}">
                  <a16:creationId xmlns:a16="http://schemas.microsoft.com/office/drawing/2014/main" id="{095D46D1-781F-472E-AB19-44A50E1AAC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175" y="0"/>
              <a:ext cx="352425" cy="352425"/>
            </a:xfrm>
            <a:prstGeom prst="rect">
              <a:avLst/>
            </a:prstGeom>
          </p:spPr>
        </p:pic>
        <p:pic>
          <p:nvPicPr>
            <p:cNvPr id="13" name="Graphic 7" descr="Open hand">
              <a:extLst>
                <a:ext uri="{FF2B5EF4-FFF2-40B4-BE49-F238E27FC236}">
                  <a16:creationId xmlns:a16="http://schemas.microsoft.com/office/drawing/2014/main" id="{947F0906-B925-4DED-B295-0CA5940B5F4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3958"/>
            <a:stretch/>
          </p:blipFill>
          <p:spPr bwMode="auto">
            <a:xfrm>
              <a:off x="0" y="47625"/>
              <a:ext cx="914400" cy="695325"/>
            </a:xfrm>
            <a:prstGeom prst="rect">
              <a:avLst/>
            </a:prstGeom>
            <a:ln>
              <a:noFill/>
            </a:ln>
            <a:extLst>
              <a:ext uri="{53640926-AAD7-44D8-BBD7-CCE9431645EC}">
                <a14:shadowObscured xmlns:a14="http://schemas.microsoft.com/office/drawing/2010/main"/>
              </a:ext>
            </a:extLst>
          </p:spPr>
        </p:pic>
      </p:grpSp>
      <p:pic>
        <p:nvPicPr>
          <p:cNvPr id="10" name="Picture 9">
            <a:extLst>
              <a:ext uri="{FF2B5EF4-FFF2-40B4-BE49-F238E27FC236}">
                <a16:creationId xmlns:a16="http://schemas.microsoft.com/office/drawing/2014/main" id="{FF7A59C5-30FF-40CA-A7F9-892617F62F9A}"/>
              </a:ext>
            </a:extLst>
          </p:cNvPr>
          <p:cNvPicPr/>
          <p:nvPr/>
        </p:nvPicPr>
        <p:blipFill rotWithShape="1">
          <a:blip r:embed="rId6" cstate="print">
            <a:extLst>
              <a:ext uri="{28A0092B-C50C-407E-A947-70E740481C1C}">
                <a14:useLocalDpi xmlns:a14="http://schemas.microsoft.com/office/drawing/2010/main" val="0"/>
              </a:ext>
            </a:extLst>
          </a:blip>
          <a:srcRect l="13717" t="15486" r="13495" b="33407"/>
          <a:stretch/>
        </p:blipFill>
        <p:spPr bwMode="auto">
          <a:xfrm>
            <a:off x="1038664" y="4276211"/>
            <a:ext cx="1198098" cy="926619"/>
          </a:xfrm>
          <a:prstGeom prst="rect">
            <a:avLst/>
          </a:prstGeom>
          <a:noFill/>
          <a:ln>
            <a:noFill/>
          </a:ln>
          <a:extLst>
            <a:ext uri="{53640926-AAD7-44D8-BBD7-CCE9431645EC}">
              <a14:shadowObscured xmlns:a14="http://schemas.microsoft.com/office/drawing/2010/main"/>
            </a:ext>
          </a:extLst>
        </p:spPr>
      </p:pic>
      <p:pic>
        <p:nvPicPr>
          <p:cNvPr id="11" name="Picture 10" descr="trust Icon 3338147">
            <a:extLst>
              <a:ext uri="{FF2B5EF4-FFF2-40B4-BE49-F238E27FC236}">
                <a16:creationId xmlns:a16="http://schemas.microsoft.com/office/drawing/2014/main" id="{6F41A092-5E1C-416A-B6DA-AF30F2852C1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8663" y="2361577"/>
            <a:ext cx="1003863" cy="1125782"/>
          </a:xfrm>
          <a:prstGeom prst="rect">
            <a:avLst/>
          </a:prstGeom>
          <a:noFill/>
          <a:ln>
            <a:noFill/>
          </a:ln>
        </p:spPr>
      </p:pic>
      <p:sp>
        <p:nvSpPr>
          <p:cNvPr id="7" name="Rectangle 6">
            <a:extLst>
              <a:ext uri="{FF2B5EF4-FFF2-40B4-BE49-F238E27FC236}">
                <a16:creationId xmlns:a16="http://schemas.microsoft.com/office/drawing/2014/main" id="{A1BC5369-0CFB-4663-ACEF-235B3638845C}"/>
              </a:ext>
            </a:extLst>
          </p:cNvPr>
          <p:cNvSpPr/>
          <p:nvPr/>
        </p:nvSpPr>
        <p:spPr>
          <a:xfrm>
            <a:off x="2921390" y="425015"/>
            <a:ext cx="6813452" cy="1559722"/>
          </a:xfrm>
          <a:prstGeom prst="rect">
            <a:avLst/>
          </a:prstGeom>
        </p:spPr>
        <p:txBody>
          <a:bodyPr wrap="square">
            <a:spAutoFit/>
          </a:bodyPr>
          <a:lstStyle/>
          <a:p>
            <a:pPr lvl="0">
              <a:lnSpc>
                <a:spcPct val="107000"/>
              </a:lnSpc>
              <a:spcAft>
                <a:spcPts val="0"/>
              </a:spcAft>
            </a:pPr>
            <a:r>
              <a:rPr lang="en-GB" b="1" dirty="0">
                <a:latin typeface="Gill Sans MT" panose="020B0502020104020203" pitchFamily="34" charset="0"/>
                <a:ea typeface="Calibri" panose="020F0502020204030204" pitchFamily="34" charset="0"/>
                <a:cs typeface="Calibri" panose="020F0502020204030204" pitchFamily="34" charset="0"/>
              </a:rPr>
              <a:t>Thanking</a:t>
            </a:r>
          </a:p>
          <a:p>
            <a:pPr lvl="0">
              <a:lnSpc>
                <a:spcPct val="107000"/>
              </a:lnSpc>
              <a:spcAft>
                <a:spcPts val="0"/>
              </a:spcAft>
            </a:pPr>
            <a:endParaRPr lang="en-GB" dirty="0">
              <a:latin typeface="Gill Sans MT" panose="020B0502020104020203"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Courier New" panose="02070309020205020404" pitchFamily="49" charset="0"/>
              <a:buChar char="o"/>
            </a:pPr>
            <a:r>
              <a:rPr lang="en-GB" dirty="0">
                <a:latin typeface="Gill Sans MT" panose="020B0502020104020203" pitchFamily="34" charset="0"/>
                <a:ea typeface="Calibri" panose="020F0502020204030204" pitchFamily="34" charset="0"/>
                <a:cs typeface="Calibri" panose="020F0502020204030204" pitchFamily="34" charset="0"/>
              </a:rPr>
              <a:t>to remember the life of the person who died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ourier New" panose="02070309020205020404" pitchFamily="49" charset="0"/>
              <a:buChar char="o"/>
            </a:pPr>
            <a:r>
              <a:rPr lang="en-GB" dirty="0">
                <a:latin typeface="Gill Sans MT" panose="020B0502020104020203" pitchFamily="34" charset="0"/>
                <a:ea typeface="Calibri" panose="020F0502020204030204" pitchFamily="34" charset="0"/>
                <a:cs typeface="Calibri" panose="020F0502020204030204" pitchFamily="34" charset="0"/>
              </a:rPr>
              <a:t>to thank God for the gift of their life and treasured memories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dirty="0">
                <a:latin typeface="Gill Sans MT" panose="020B0502020104020203" pitchFamily="34" charset="0"/>
                <a:ea typeface="Calibri" panose="020F0502020204030204" pitchFamily="34" charset="0"/>
                <a:cs typeface="Calibri" panose="020F0502020204030204" pitchFamily="34" charset="0"/>
              </a:rPr>
              <a:t>to thank God for their hope in the life to come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6E0BCCA-6F11-470F-B6C0-32885CB8BE6B}"/>
              </a:ext>
            </a:extLst>
          </p:cNvPr>
          <p:cNvSpPr/>
          <p:nvPr/>
        </p:nvSpPr>
        <p:spPr>
          <a:xfrm>
            <a:off x="2921389" y="2361577"/>
            <a:ext cx="7235483" cy="773225"/>
          </a:xfrm>
          <a:prstGeom prst="rect">
            <a:avLst/>
          </a:prstGeom>
        </p:spPr>
        <p:txBody>
          <a:bodyPr wrap="square">
            <a:spAutoFit/>
          </a:bodyPr>
          <a:lstStyle/>
          <a:p>
            <a:pPr lvl="0">
              <a:lnSpc>
                <a:spcPct val="107000"/>
              </a:lnSpc>
              <a:spcAft>
                <a:spcPts val="800"/>
              </a:spcAft>
            </a:pPr>
            <a:r>
              <a:rPr lang="en-GB" b="1" dirty="0">
                <a:latin typeface="Gill Sans MT" panose="020B0502020104020203" pitchFamily="34" charset="0"/>
                <a:ea typeface="Calibri" panose="020F0502020204030204" pitchFamily="34" charset="0"/>
                <a:cs typeface="Calibri" panose="020F0502020204030204" pitchFamily="34" charset="0"/>
              </a:rPr>
              <a:t>Commending</a:t>
            </a:r>
          </a:p>
          <a:p>
            <a:pPr marL="342900" lvl="0" indent="-342900">
              <a:lnSpc>
                <a:spcPct val="107000"/>
              </a:lnSpc>
              <a:spcAft>
                <a:spcPts val="800"/>
              </a:spcAft>
              <a:buFont typeface="Courier New" panose="02070309020205020404" pitchFamily="49" charset="0"/>
              <a:buChar char="o"/>
            </a:pPr>
            <a:r>
              <a:rPr lang="en-GB" dirty="0">
                <a:latin typeface="Gill Sans MT" panose="020B0502020104020203" pitchFamily="34" charset="0"/>
                <a:ea typeface="Calibri" panose="020F0502020204030204" pitchFamily="34" charset="0"/>
                <a:cs typeface="Calibri" panose="020F0502020204030204" pitchFamily="34" charset="0"/>
              </a:rPr>
              <a:t>a collective entrusting of the person to God and to the hope of new life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190408F-C05F-422A-B1D6-1E78D2C7D80E}"/>
              </a:ext>
            </a:extLst>
          </p:cNvPr>
          <p:cNvSpPr/>
          <p:nvPr/>
        </p:nvSpPr>
        <p:spPr>
          <a:xfrm>
            <a:off x="2921389" y="3808005"/>
            <a:ext cx="8515643" cy="1662315"/>
          </a:xfrm>
          <a:prstGeom prst="rect">
            <a:avLst/>
          </a:prstGeom>
        </p:spPr>
        <p:txBody>
          <a:bodyPr wrap="square">
            <a:spAutoFit/>
          </a:bodyPr>
          <a:lstStyle/>
          <a:p>
            <a:pPr>
              <a:lnSpc>
                <a:spcPct val="107000"/>
              </a:lnSpc>
              <a:spcAft>
                <a:spcPts val="800"/>
              </a:spcAft>
            </a:pPr>
            <a:r>
              <a:rPr lang="en-GB" b="1" dirty="0">
                <a:latin typeface="Gill Sans MT" panose="020B0502020104020203" pitchFamily="34" charset="0"/>
                <a:ea typeface="Calibri" panose="020F0502020204030204" pitchFamily="34" charset="0"/>
                <a:cs typeface="Calibri" panose="020F0502020204030204" pitchFamily="34" charset="0"/>
              </a:rPr>
              <a:t>Comforting</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ourier New" panose="02070309020205020404" pitchFamily="49" charset="0"/>
              <a:buChar char="o"/>
            </a:pPr>
            <a:r>
              <a:rPr lang="en-GB" dirty="0">
                <a:latin typeface="Gill Sans MT" panose="020B0502020104020203" pitchFamily="34" charset="0"/>
                <a:ea typeface="Calibri" panose="020F0502020204030204" pitchFamily="34" charset="0"/>
                <a:cs typeface="Calibri" panose="020F0502020204030204" pitchFamily="34" charset="0"/>
              </a:rPr>
              <a:t>words of hope are shared – the hope of new life and that God’s love is with all, always (Romans 8: 38, 39)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dirty="0">
                <a:latin typeface="Gill Sans MT" panose="020B0502020104020203" pitchFamily="34" charset="0"/>
                <a:ea typeface="Calibri" panose="020F0502020204030204" pitchFamily="34" charset="0"/>
                <a:cs typeface="Times New Roman" panose="02020603050405020304" pitchFamily="18" charset="0"/>
              </a:rPr>
              <a:t>prayers that God would comfort those who mourn and give them strength at this difficult time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1C8386E-79E6-4DD9-ADA1-0BA939E2BFCC}"/>
              </a:ext>
            </a:extLst>
          </p:cNvPr>
          <p:cNvSpPr/>
          <p:nvPr/>
        </p:nvSpPr>
        <p:spPr>
          <a:xfrm>
            <a:off x="2747887" y="5639132"/>
            <a:ext cx="7526215" cy="95321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07000"/>
              </a:lnSpc>
              <a:spcAft>
                <a:spcPts val="800"/>
              </a:spcAft>
            </a:pPr>
            <a:endParaRPr lang="en-GB" sz="300" i="1" dirty="0">
              <a:latin typeface="Gill Sans MT" panose="020B0502020104020203" pitchFamily="34" charset="0"/>
              <a:ea typeface="Calibri" panose="020F0502020204030204" pitchFamily="34" charset="0"/>
              <a:cs typeface="Times New Roman" panose="02020603050405020304" pitchFamily="18" charset="0"/>
            </a:endParaRPr>
          </a:p>
          <a:p>
            <a:r>
              <a:rPr lang="en-GB" i="1" dirty="0"/>
              <a:t>       I wonder, what do you find comforting in times of sadness and grief?</a:t>
            </a:r>
            <a:endParaRPr lang="en-GB" dirty="0"/>
          </a:p>
          <a:p>
            <a:r>
              <a:rPr lang="en-GB" i="1" dirty="0"/>
              <a:t>       How might we comfort one another?</a:t>
            </a:r>
          </a:p>
          <a:p>
            <a:endParaRPr lang="en-GB" sz="700" dirty="0"/>
          </a:p>
          <a:p>
            <a:pPr algn="ctr">
              <a:lnSpc>
                <a:spcPct val="107000"/>
              </a:lnSpc>
              <a:spcAft>
                <a:spcPts val="800"/>
              </a:spcAft>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2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34ED17-41F4-479A-AA39-8024C6A8E06C}"/>
              </a:ext>
            </a:extLst>
          </p:cNvPr>
          <p:cNvGrpSpPr/>
          <p:nvPr/>
        </p:nvGrpSpPr>
        <p:grpSpPr>
          <a:xfrm>
            <a:off x="1117597" y="1781779"/>
            <a:ext cx="1198099" cy="990086"/>
            <a:chOff x="0" y="0"/>
            <a:chExt cx="914400" cy="742950"/>
          </a:xfrm>
        </p:grpSpPr>
        <p:pic>
          <p:nvPicPr>
            <p:cNvPr id="5" name="Graphic 6" descr="Heart">
              <a:extLst>
                <a:ext uri="{FF2B5EF4-FFF2-40B4-BE49-F238E27FC236}">
                  <a16:creationId xmlns:a16="http://schemas.microsoft.com/office/drawing/2014/main" id="{E5AAC74F-B10C-4F2B-BFC9-1117091CF0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175" y="0"/>
              <a:ext cx="352425" cy="352425"/>
            </a:xfrm>
            <a:prstGeom prst="rect">
              <a:avLst/>
            </a:prstGeom>
          </p:spPr>
        </p:pic>
        <p:pic>
          <p:nvPicPr>
            <p:cNvPr id="6" name="Graphic 7" descr="Open hand">
              <a:extLst>
                <a:ext uri="{FF2B5EF4-FFF2-40B4-BE49-F238E27FC236}">
                  <a16:creationId xmlns:a16="http://schemas.microsoft.com/office/drawing/2014/main" id="{0ABA9D39-1711-459D-8EA6-CD74A85B14B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3958"/>
            <a:stretch/>
          </p:blipFill>
          <p:spPr bwMode="auto">
            <a:xfrm>
              <a:off x="0" y="47625"/>
              <a:ext cx="914400" cy="695325"/>
            </a:xfrm>
            <a:prstGeom prst="rect">
              <a:avLst/>
            </a:prstGeom>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A7E76806-AB07-43BE-BE6D-8FF183D9BA65}"/>
              </a:ext>
            </a:extLst>
          </p:cNvPr>
          <p:cNvPicPr/>
          <p:nvPr/>
        </p:nvPicPr>
        <p:blipFill rotWithShape="1">
          <a:blip r:embed="rId6" cstate="print">
            <a:extLst>
              <a:ext uri="{28A0092B-C50C-407E-A947-70E740481C1C}">
                <a14:useLocalDpi xmlns:a14="http://schemas.microsoft.com/office/drawing/2010/main" val="0"/>
              </a:ext>
            </a:extLst>
          </a:blip>
          <a:srcRect l="13717" t="15486" r="13495" b="33407"/>
          <a:stretch/>
        </p:blipFill>
        <p:spPr bwMode="auto">
          <a:xfrm>
            <a:off x="1117597" y="4303380"/>
            <a:ext cx="1198098" cy="926619"/>
          </a:xfrm>
          <a:prstGeom prst="rect">
            <a:avLst/>
          </a:prstGeom>
          <a:noFill/>
          <a:ln>
            <a:noFill/>
          </a:ln>
          <a:extLst>
            <a:ext uri="{53640926-AAD7-44D8-BBD7-CCE9431645EC}">
              <a14:shadowObscured xmlns:a14="http://schemas.microsoft.com/office/drawing/2010/main"/>
            </a:ext>
          </a:extLst>
        </p:spPr>
      </p:pic>
      <p:pic>
        <p:nvPicPr>
          <p:cNvPr id="8" name="Picture 7" descr="Travel Monuments, World Travel, Icons, Monument">
            <a:extLst>
              <a:ext uri="{FF2B5EF4-FFF2-40B4-BE49-F238E27FC236}">
                <a16:creationId xmlns:a16="http://schemas.microsoft.com/office/drawing/2014/main" id="{28A05C49-A7B1-4892-A21D-3A45CFAC2A1B}"/>
              </a:ext>
            </a:extLst>
          </p:cNvPr>
          <p:cNvPicPr/>
          <p:nvPr/>
        </p:nvPicPr>
        <p:blipFill rotWithShape="1">
          <a:blip r:embed="rId7" cstate="print">
            <a:extLst>
              <a:ext uri="{28A0092B-C50C-407E-A947-70E740481C1C}">
                <a14:useLocalDpi xmlns:a14="http://schemas.microsoft.com/office/drawing/2010/main" val="0"/>
              </a:ext>
            </a:extLst>
          </a:blip>
          <a:srcRect l="35027" b="48867"/>
          <a:stretch/>
        </p:blipFill>
        <p:spPr bwMode="auto">
          <a:xfrm>
            <a:off x="3885809" y="2983230"/>
            <a:ext cx="1016000" cy="799465"/>
          </a:xfrm>
          <a:prstGeom prst="rect">
            <a:avLst/>
          </a:prstGeom>
          <a:noFill/>
        </p:spPr>
      </p:pic>
      <p:pic>
        <p:nvPicPr>
          <p:cNvPr id="9" name="Picture 8" descr="Chef Hat, Toque, Cook, Isolated, Cooking, Kitchen">
            <a:extLst>
              <a:ext uri="{FF2B5EF4-FFF2-40B4-BE49-F238E27FC236}">
                <a16:creationId xmlns:a16="http://schemas.microsoft.com/office/drawing/2014/main" id="{F04A006F-3B60-4080-A7B6-3B33BB5184A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1809" y="2983230"/>
            <a:ext cx="1171575" cy="861060"/>
          </a:xfrm>
          <a:prstGeom prst="rect">
            <a:avLst/>
          </a:prstGeom>
          <a:noFill/>
        </p:spPr>
      </p:pic>
      <p:pic>
        <p:nvPicPr>
          <p:cNvPr id="10" name="Picture 9" descr="Glue, Tube, Open, Leaking, Squeeze, Adhesive, Sticky">
            <a:extLst>
              <a:ext uri="{FF2B5EF4-FFF2-40B4-BE49-F238E27FC236}">
                <a16:creationId xmlns:a16="http://schemas.microsoft.com/office/drawing/2014/main" id="{0AF02CD9-EFAB-4EA7-9ECB-E9D6177F530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3384" y="2983230"/>
            <a:ext cx="877570" cy="933450"/>
          </a:xfrm>
          <a:prstGeom prst="rect">
            <a:avLst/>
          </a:prstGeom>
          <a:noFill/>
        </p:spPr>
      </p:pic>
      <p:pic>
        <p:nvPicPr>
          <p:cNvPr id="11" name="Picture 10" descr="person holding brown eyeglasses with green trees background">
            <a:extLst>
              <a:ext uri="{FF2B5EF4-FFF2-40B4-BE49-F238E27FC236}">
                <a16:creationId xmlns:a16="http://schemas.microsoft.com/office/drawing/2014/main" id="{CC25F99D-6C73-4F0A-BBF0-12FFDD19A1DF}"/>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9384" y="3073400"/>
            <a:ext cx="853440" cy="680720"/>
          </a:xfrm>
          <a:prstGeom prst="rect">
            <a:avLst/>
          </a:prstGeom>
          <a:noFill/>
        </p:spPr>
      </p:pic>
      <p:pic>
        <p:nvPicPr>
          <p:cNvPr id="12" name="Picture 11" descr="Shell, Scallop, Pilgrim Shell, Pecten Maximus, Ornament">
            <a:extLst>
              <a:ext uri="{FF2B5EF4-FFF2-40B4-BE49-F238E27FC236}">
                <a16:creationId xmlns:a16="http://schemas.microsoft.com/office/drawing/2014/main" id="{C119532F-9953-4341-9B37-FB9090D7EEBD}"/>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8247648" y="3013710"/>
            <a:ext cx="986155" cy="830580"/>
          </a:xfrm>
          <a:prstGeom prst="rect">
            <a:avLst/>
          </a:prstGeom>
          <a:noFill/>
        </p:spPr>
      </p:pic>
      <p:sp>
        <p:nvSpPr>
          <p:cNvPr id="14" name="TextBox 13">
            <a:extLst>
              <a:ext uri="{FF2B5EF4-FFF2-40B4-BE49-F238E27FC236}">
                <a16:creationId xmlns:a16="http://schemas.microsoft.com/office/drawing/2014/main" id="{0F862375-BC35-4503-9D6C-31DE77AE5289}"/>
              </a:ext>
            </a:extLst>
          </p:cNvPr>
          <p:cNvSpPr txBox="1"/>
          <p:nvPr/>
        </p:nvSpPr>
        <p:spPr>
          <a:xfrm>
            <a:off x="2932332" y="766941"/>
            <a:ext cx="7805106" cy="4493538"/>
          </a:xfrm>
          <a:prstGeom prst="rect">
            <a:avLst/>
          </a:prstGeom>
          <a:noFill/>
        </p:spPr>
        <p:txBody>
          <a:bodyPr wrap="square" rtlCol="0">
            <a:spAutoFit/>
          </a:bodyPr>
          <a:lstStyle/>
          <a:p>
            <a:r>
              <a:rPr lang="en-GB" dirty="0">
                <a:latin typeface="Gill Sans MT" panose="020B0502020104020203" pitchFamily="34" charset="0"/>
                <a:ea typeface="Calibri" panose="020F0502020204030204" pitchFamily="34" charset="0"/>
                <a:cs typeface="Times New Roman" panose="02020603050405020304" pitchFamily="18" charset="0"/>
              </a:rPr>
              <a:t>As we and others prepare for the funeral of Queen Elizabeth II, let us spend a moment of silence together – to remember the Queen…</a:t>
            </a:r>
          </a:p>
          <a:p>
            <a:endParaRPr lang="en-GB" dirty="0">
              <a:latin typeface="Gill Sans MT" panose="020B0502020104020203" pitchFamily="34" charset="0"/>
              <a:ea typeface="Calibri" panose="020F0502020204030204" pitchFamily="34" charset="0"/>
              <a:cs typeface="Times New Roman" panose="02020603050405020304" pitchFamily="18" charset="0"/>
            </a:endParaRPr>
          </a:p>
          <a:p>
            <a:endParaRPr lang="en-GB" sz="1600" dirty="0">
              <a:effectLst/>
              <a:latin typeface="Gill Sans MT" panose="020B0502020104020203" pitchFamily="34" charset="0"/>
              <a:ea typeface="Calibri" panose="020F0502020204030204" pitchFamily="34" charset="0"/>
              <a:cs typeface="Times New Roman" panose="02020603050405020304" pitchFamily="18" charset="0"/>
            </a:endParaRPr>
          </a:p>
          <a:p>
            <a:r>
              <a:rPr lang="en-GB" dirty="0">
                <a:latin typeface="Gill Sans MT" panose="020B0502020104020203" pitchFamily="34" charset="0"/>
              </a:rPr>
              <a:t>… we can use this opportunity to be thankful for her life and all she did…</a:t>
            </a:r>
          </a:p>
          <a:p>
            <a:r>
              <a:rPr lang="en-GB" dirty="0">
                <a:latin typeface="Gill Sans MT" panose="020B0502020104020203" pitchFamily="34" charset="0"/>
              </a:rPr>
              <a:t>… how she was ‘a good and faithful servant’ who led with love to make the world a better place for all…</a:t>
            </a:r>
            <a:endParaRPr lang="en-GB"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endParaRPr lang="en-GB" dirty="0">
              <a:latin typeface="Gill Sans MT" panose="020B0502020104020203" pitchFamily="34" charset="0"/>
            </a:endParaRPr>
          </a:p>
          <a:p>
            <a:r>
              <a:rPr lang="en-GB" dirty="0">
                <a:latin typeface="Gill Sans MT" panose="020B0502020104020203" pitchFamily="34" charset="0"/>
              </a:rPr>
              <a:t>…at this time of great sadness for us as a nation, we think of those who need comforting and strengthening. We think particularly of her family at this difficult time…</a:t>
            </a:r>
          </a:p>
        </p:txBody>
      </p:sp>
    </p:spTree>
    <p:extLst>
      <p:ext uri="{BB962C8B-B14F-4D97-AF65-F5344CB8AC3E}">
        <p14:creationId xmlns:p14="http://schemas.microsoft.com/office/powerpoint/2010/main" val="38667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AA806-3426-44C8-BC26-4BCBE2739D9A}"/>
              </a:ext>
            </a:extLst>
          </p:cNvPr>
          <p:cNvSpPr>
            <a:spLocks noGrp="1"/>
          </p:cNvSpPr>
          <p:nvPr>
            <p:ph idx="1"/>
          </p:nvPr>
        </p:nvSpPr>
        <p:spPr>
          <a:xfrm>
            <a:off x="4360985" y="461057"/>
            <a:ext cx="7174523" cy="5320766"/>
          </a:xfrm>
          <a:solidFill>
            <a:schemeClr val="accent4">
              <a:lumMod val="40000"/>
              <a:lumOff val="60000"/>
            </a:schemeClr>
          </a:solidFill>
        </p:spPr>
        <p:txBody>
          <a:bodyPr>
            <a:normAutofit/>
          </a:bodyPr>
          <a:lstStyle/>
          <a:p>
            <a:pPr marL="0" indent="0">
              <a:buNone/>
            </a:pPr>
            <a:r>
              <a:rPr lang="en-GB" dirty="0">
                <a:solidFill>
                  <a:schemeClr val="accent4">
                    <a:lumMod val="40000"/>
                    <a:lumOff val="60000"/>
                  </a:schemeClr>
                </a:solidFill>
              </a:rPr>
              <a:t>…</a:t>
            </a:r>
          </a:p>
        </p:txBody>
      </p:sp>
      <p:sp>
        <p:nvSpPr>
          <p:cNvPr id="6" name="TextBox 5">
            <a:extLst>
              <a:ext uri="{FF2B5EF4-FFF2-40B4-BE49-F238E27FC236}">
                <a16:creationId xmlns:a16="http://schemas.microsoft.com/office/drawing/2014/main" id="{C7ED02C7-0FC2-4930-8E06-35341420C63F}"/>
              </a:ext>
            </a:extLst>
          </p:cNvPr>
          <p:cNvSpPr txBox="1">
            <a:spLocks noChangeArrowheads="1"/>
          </p:cNvSpPr>
          <p:nvPr/>
        </p:nvSpPr>
        <p:spPr bwMode="auto">
          <a:xfrm>
            <a:off x="11023380" y="6596063"/>
            <a:ext cx="158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Source Sans Pro" panose="020B0503030403020204" pitchFamily="34" charset="0"/>
                <a:ea typeface="Source Sans Pro" panose="020B0503030403020204" pitchFamily="34" charset="0"/>
              </a:rPr>
              <a:t>© www.royal.uk</a:t>
            </a:r>
          </a:p>
        </p:txBody>
      </p:sp>
      <p:sp>
        <p:nvSpPr>
          <p:cNvPr id="5" name="TextBox 4">
            <a:extLst>
              <a:ext uri="{FF2B5EF4-FFF2-40B4-BE49-F238E27FC236}">
                <a16:creationId xmlns:a16="http://schemas.microsoft.com/office/drawing/2014/main" id="{266E3639-2789-4D64-9033-AC5DDF55F261}"/>
              </a:ext>
            </a:extLst>
          </p:cNvPr>
          <p:cNvSpPr txBox="1"/>
          <p:nvPr/>
        </p:nvSpPr>
        <p:spPr>
          <a:xfrm>
            <a:off x="4670473" y="672732"/>
            <a:ext cx="6555545" cy="5109091"/>
          </a:xfrm>
          <a:prstGeom prst="rect">
            <a:avLst/>
          </a:prstGeom>
          <a:noFill/>
        </p:spPr>
        <p:txBody>
          <a:bodyPr wrap="square" rtlCol="0">
            <a:spAutoFit/>
          </a:bodyPr>
          <a:lstStyle/>
          <a:p>
            <a:r>
              <a:rPr lang="en-GB" sz="2200" dirty="0">
                <a:latin typeface="Gill Sans MT" panose="020B0502020104020203" pitchFamily="34" charset="0"/>
              </a:rPr>
              <a:t>“I know just how much I rely on my own faith to    guide me through the good times and the bad. Each day is a new beginning, I know that the only way to live my life is to try to do what is right, to take the long view, to give of my best in all that the day brings, and to put my trust in God. Like others of you who draw inspiration from your own faith, I draw strength from the message of hope in the Christian gospel.”</a:t>
            </a:r>
          </a:p>
          <a:p>
            <a:r>
              <a:rPr lang="en-GB" sz="2200" dirty="0">
                <a:solidFill>
                  <a:srgbClr val="FF0000"/>
                </a:solidFill>
                <a:latin typeface="Gill Sans MT" panose="020B0502020104020203" pitchFamily="34" charset="0"/>
              </a:rPr>
              <a:t>The Queen’s Christmas Message, 2002</a:t>
            </a:r>
          </a:p>
          <a:p>
            <a:endParaRPr lang="en-GB" sz="2200" i="1" dirty="0">
              <a:latin typeface="Gill Sans MT" panose="020B0502020104020203" pitchFamily="34" charset="0"/>
            </a:endParaRPr>
          </a:p>
          <a:p>
            <a:endParaRPr lang="en-GB" sz="2200" i="1" dirty="0">
              <a:latin typeface="Gill Sans MT" panose="020B0502020104020203" pitchFamily="34" charset="0"/>
            </a:endParaRPr>
          </a:p>
          <a:p>
            <a:r>
              <a:rPr lang="en-GB" sz="2200" dirty="0">
                <a:solidFill>
                  <a:srgbClr val="7030A0"/>
                </a:solidFill>
                <a:latin typeface="Gill Sans MT" panose="020B0502020104020203" pitchFamily="34" charset="0"/>
              </a:rPr>
              <a:t>As we prepare for the Queen’s funeral, I wonder which of these words particularly stand out to you?</a:t>
            </a:r>
          </a:p>
          <a:p>
            <a:r>
              <a:rPr lang="en-GB" sz="2200" dirty="0">
                <a:solidFill>
                  <a:srgbClr val="7030A0"/>
                </a:solidFill>
                <a:latin typeface="Gill Sans MT" panose="020B0502020104020203" pitchFamily="34" charset="0"/>
              </a:rPr>
              <a:t>Where do you draw strength from?</a:t>
            </a:r>
          </a:p>
          <a:p>
            <a:endParaRPr lang="en-GB" dirty="0"/>
          </a:p>
        </p:txBody>
      </p:sp>
    </p:spTree>
    <p:extLst>
      <p:ext uri="{BB962C8B-B14F-4D97-AF65-F5344CB8AC3E}">
        <p14:creationId xmlns:p14="http://schemas.microsoft.com/office/powerpoint/2010/main" val="267122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38BAF-28B1-430E-8D89-17C60DCFDEC3}"/>
              </a:ext>
            </a:extLst>
          </p:cNvPr>
          <p:cNvSpPr>
            <a:spLocks noGrp="1"/>
          </p:cNvSpPr>
          <p:nvPr>
            <p:ph idx="1"/>
          </p:nvPr>
        </p:nvSpPr>
        <p:spPr>
          <a:xfrm>
            <a:off x="838200" y="1108173"/>
            <a:ext cx="10515600" cy="4351338"/>
          </a:xfrm>
        </p:spPr>
        <p:txBody>
          <a:bodyPr/>
          <a:lstStyle/>
          <a:p>
            <a:pPr marL="0" indent="0">
              <a:buNone/>
            </a:pPr>
            <a:r>
              <a:rPr lang="en-GB" dirty="0"/>
              <a:t>Dear God,</a:t>
            </a:r>
          </a:p>
          <a:p>
            <a:pPr marL="0" indent="0">
              <a:buNone/>
            </a:pPr>
            <a:r>
              <a:rPr lang="en-GB" dirty="0"/>
              <a:t>Thank you for the gift of life you gave to Queen Elizabeth II.</a:t>
            </a:r>
          </a:p>
          <a:p>
            <a:pPr marL="0" indent="0">
              <a:buNone/>
            </a:pPr>
            <a:r>
              <a:rPr lang="en-GB" dirty="0"/>
              <a:t>We remember all the ways in which she cared for and loved others.</a:t>
            </a:r>
          </a:p>
          <a:p>
            <a:pPr marL="0" indent="0">
              <a:buNone/>
            </a:pPr>
            <a:r>
              <a:rPr lang="en-GB" dirty="0"/>
              <a:t>Please comfort and give strength to all who mourn at this time,</a:t>
            </a:r>
          </a:p>
          <a:p>
            <a:pPr marL="0" indent="0">
              <a:buNone/>
            </a:pPr>
            <a:r>
              <a:rPr lang="en-GB" dirty="0"/>
              <a:t>And remind them of the hope that you have prepared a place for the Queen.</a:t>
            </a:r>
          </a:p>
          <a:p>
            <a:pPr marL="0" indent="0">
              <a:buNone/>
            </a:pPr>
            <a:r>
              <a:rPr lang="en-GB" dirty="0"/>
              <a:t>In Jesus’ name we pray,</a:t>
            </a:r>
          </a:p>
          <a:p>
            <a:pPr marL="0" indent="0">
              <a:buNone/>
            </a:pPr>
            <a:r>
              <a:rPr lang="en-GB" dirty="0"/>
              <a:t>Amen.</a:t>
            </a:r>
          </a:p>
          <a:p>
            <a:pPr marL="0" indent="0">
              <a:buNone/>
            </a:pPr>
            <a:endParaRPr lang="en-GB" dirty="0"/>
          </a:p>
        </p:txBody>
      </p:sp>
    </p:spTree>
    <p:extLst>
      <p:ext uri="{BB962C8B-B14F-4D97-AF65-F5344CB8AC3E}">
        <p14:creationId xmlns:p14="http://schemas.microsoft.com/office/powerpoint/2010/main" val="268039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CF947A-A56F-4A5E-BAC4-B413963EB6A5}"/>
              </a:ext>
            </a:extLst>
          </p:cNvPr>
          <p:cNvSpPr/>
          <p:nvPr/>
        </p:nvSpPr>
        <p:spPr>
          <a:xfrm>
            <a:off x="740899" y="140777"/>
            <a:ext cx="4604825" cy="6717223"/>
          </a:xfrm>
          <a:prstGeom prst="rect">
            <a:avLst/>
          </a:prstGeom>
        </p:spPr>
        <p:txBody>
          <a:bodyPr wrap="square">
            <a:spAutoFit/>
          </a:bodyPr>
          <a:lstStyle/>
          <a:p>
            <a:r>
              <a:rPr lang="en-GB" sz="1550" b="1" i="0" dirty="0">
                <a:solidFill>
                  <a:srgbClr val="000000"/>
                </a:solidFill>
                <a:effectLst/>
                <a:latin typeface="Gill Sans MT" panose="020B0502020104020203" pitchFamily="34" charset="0"/>
              </a:rPr>
              <a:t>Praise, my soul, the King of heaven,</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to his feet your tribute bring;</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ransomed, healed, restored, forgiven,</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who like you his praise should sing?</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Alleluia, alleluia!</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praise the everlasting King.</a:t>
            </a:r>
            <a:br>
              <a:rPr lang="en-GB" sz="1550" b="1" dirty="0">
                <a:latin typeface="Gill Sans MT" panose="020B0502020104020203" pitchFamily="34" charset="0"/>
              </a:rPr>
            </a:b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Praise him for his grace and favour</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to our fathers in distress;</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praise him, still the same as ever,</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slow to blame and swift to bless;</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Alleluia, alleluia!</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glorious in his faithfulness.</a:t>
            </a:r>
            <a:br>
              <a:rPr lang="en-GB" sz="1550" b="1" dirty="0">
                <a:latin typeface="Gill Sans MT" panose="020B0502020104020203" pitchFamily="34" charset="0"/>
              </a:rPr>
            </a:br>
            <a:br>
              <a:rPr lang="en-GB" sz="1550" b="1" dirty="0">
                <a:latin typeface="Gill Sans MT" panose="020B0502020104020203" pitchFamily="34" charset="0"/>
              </a:rPr>
            </a:br>
            <a:r>
              <a:rPr lang="en-GB" sz="1550" b="1" i="0" dirty="0">
                <a:solidFill>
                  <a:srgbClr val="7030A0"/>
                </a:solidFill>
                <a:effectLst/>
                <a:latin typeface="Gill Sans MT" panose="020B0502020104020203" pitchFamily="34" charset="0"/>
              </a:rPr>
              <a:t>Father-like, he tends and spares us,</a:t>
            </a:r>
            <a:br>
              <a:rPr lang="en-GB" sz="1550" b="1" dirty="0">
                <a:solidFill>
                  <a:srgbClr val="7030A0"/>
                </a:solidFill>
                <a:latin typeface="Gill Sans MT" panose="020B0502020104020203" pitchFamily="34" charset="0"/>
              </a:rPr>
            </a:br>
            <a:r>
              <a:rPr lang="en-GB" sz="1550" b="1" i="0" dirty="0">
                <a:solidFill>
                  <a:srgbClr val="7030A0"/>
                </a:solidFill>
                <a:effectLst/>
                <a:latin typeface="Gill Sans MT" panose="020B0502020104020203" pitchFamily="34" charset="0"/>
              </a:rPr>
              <a:t>All our hopes and fears he knows;</a:t>
            </a:r>
            <a:br>
              <a:rPr lang="en-GB" sz="1550" b="1" dirty="0">
                <a:solidFill>
                  <a:srgbClr val="7030A0"/>
                </a:solidFill>
                <a:latin typeface="Gill Sans MT" panose="020B0502020104020203" pitchFamily="34" charset="0"/>
              </a:rPr>
            </a:br>
            <a:r>
              <a:rPr lang="en-GB" sz="1550" b="1" i="0" dirty="0">
                <a:solidFill>
                  <a:srgbClr val="7030A0"/>
                </a:solidFill>
                <a:effectLst/>
                <a:latin typeface="Gill Sans MT" panose="020B0502020104020203" pitchFamily="34" charset="0"/>
              </a:rPr>
              <a:t>in his hands he gently bears us,</a:t>
            </a:r>
            <a:br>
              <a:rPr lang="en-GB" sz="1550" b="1" dirty="0">
                <a:solidFill>
                  <a:srgbClr val="7030A0"/>
                </a:solidFill>
                <a:latin typeface="Gill Sans MT" panose="020B0502020104020203" pitchFamily="34" charset="0"/>
              </a:rPr>
            </a:br>
            <a:r>
              <a:rPr lang="en-GB" sz="1550" b="1" i="0" dirty="0">
                <a:solidFill>
                  <a:srgbClr val="7030A0"/>
                </a:solidFill>
                <a:effectLst/>
                <a:latin typeface="Gill Sans MT" panose="020B0502020104020203" pitchFamily="34" charset="0"/>
              </a:rPr>
              <a:t>rescues us from all our foes:</a:t>
            </a:r>
            <a:br>
              <a:rPr lang="en-GB" sz="1550" b="1" dirty="0">
                <a:solidFill>
                  <a:srgbClr val="7030A0"/>
                </a:solidFill>
                <a:latin typeface="Gill Sans MT" panose="020B0502020104020203" pitchFamily="34" charset="0"/>
              </a:rPr>
            </a:br>
            <a:r>
              <a:rPr lang="en-GB" sz="1550" b="1" i="0" dirty="0">
                <a:solidFill>
                  <a:srgbClr val="7030A0"/>
                </a:solidFill>
                <a:effectLst/>
                <a:latin typeface="Gill Sans MT" panose="020B0502020104020203" pitchFamily="34" charset="0"/>
              </a:rPr>
              <a:t>Alleluia, alleluia!</a:t>
            </a:r>
            <a:br>
              <a:rPr lang="en-GB" sz="1550" b="1" dirty="0">
                <a:solidFill>
                  <a:srgbClr val="7030A0"/>
                </a:solidFill>
                <a:latin typeface="Gill Sans MT" panose="020B0502020104020203" pitchFamily="34" charset="0"/>
              </a:rPr>
            </a:br>
            <a:r>
              <a:rPr lang="en-GB" sz="1550" b="1" i="0" dirty="0">
                <a:solidFill>
                  <a:srgbClr val="7030A0"/>
                </a:solidFill>
                <a:effectLst/>
                <a:latin typeface="Gill Sans MT" panose="020B0502020104020203" pitchFamily="34" charset="0"/>
              </a:rPr>
              <a:t>widely as his mercy flows.</a:t>
            </a:r>
            <a:br>
              <a:rPr lang="en-GB" sz="1550" b="1" dirty="0">
                <a:latin typeface="Gill Sans MT" panose="020B0502020104020203" pitchFamily="34" charset="0"/>
              </a:rPr>
            </a:b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Angels, help us to adore him;</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you behold him face to face;</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sun and moon, bow down before him,</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praise him all in time and space.</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Alleluia, alleluia!</a:t>
            </a:r>
            <a:br>
              <a:rPr lang="en-GB" sz="1550" b="1" dirty="0">
                <a:latin typeface="Gill Sans MT" panose="020B0502020104020203" pitchFamily="34" charset="0"/>
              </a:rPr>
            </a:br>
            <a:r>
              <a:rPr lang="en-GB" sz="1550" b="1" i="0" dirty="0">
                <a:solidFill>
                  <a:srgbClr val="000000"/>
                </a:solidFill>
                <a:effectLst/>
                <a:latin typeface="Gill Sans MT" panose="020B0502020104020203" pitchFamily="34" charset="0"/>
              </a:rPr>
              <a:t>praise with us the God of grace.</a:t>
            </a:r>
            <a:endParaRPr lang="en-GB" sz="1200" dirty="0"/>
          </a:p>
        </p:txBody>
      </p:sp>
      <p:sp>
        <p:nvSpPr>
          <p:cNvPr id="5" name="Rectangle 4">
            <a:extLst>
              <a:ext uri="{FF2B5EF4-FFF2-40B4-BE49-F238E27FC236}">
                <a16:creationId xmlns:a16="http://schemas.microsoft.com/office/drawing/2014/main" id="{3E0F2FF2-EB9A-4EBB-97E1-54500EA00DBF}"/>
              </a:ext>
            </a:extLst>
          </p:cNvPr>
          <p:cNvSpPr/>
          <p:nvPr/>
        </p:nvSpPr>
        <p:spPr>
          <a:xfrm>
            <a:off x="7036904" y="428178"/>
            <a:ext cx="6096000" cy="6001643"/>
          </a:xfrm>
          <a:prstGeom prst="rect">
            <a:avLst/>
          </a:prstGeom>
        </p:spPr>
        <p:txBody>
          <a:bodyPr>
            <a:spAutoFit/>
          </a:bodyPr>
          <a:lstStyle/>
          <a:p>
            <a:pPr>
              <a:spcBef>
                <a:spcPct val="0"/>
              </a:spcBef>
              <a:buFontTx/>
              <a:buNone/>
            </a:pPr>
            <a:r>
              <a:rPr lang="en-GB" altLang="en-US" sz="1600" b="1" dirty="0">
                <a:latin typeface="Gill Sans MT" panose="020B0502020104020203" pitchFamily="34" charset="0"/>
                <a:ea typeface="Source Sans Pro" panose="020B0503030403020204" pitchFamily="34" charset="0"/>
              </a:rPr>
              <a:t>The Lord's my shepherd, I'll not want;</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He makes me down to lie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In pastures green; he leadeth me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The quiet waters by.</a:t>
            </a:r>
            <a:br>
              <a:rPr lang="en-GB" altLang="en-US" sz="1600" b="1" dirty="0">
                <a:latin typeface="Gill Sans MT" panose="020B0502020104020203" pitchFamily="34" charset="0"/>
                <a:ea typeface="Source Sans Pro" panose="020B0503030403020204" pitchFamily="34" charset="0"/>
              </a:rPr>
            </a:b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My soul he doth restore again,</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And me to walk doth make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Within the paths of righteousness,</a:t>
            </a:r>
            <a:br>
              <a:rPr lang="en-GB" altLang="en-US" sz="1600" b="1" dirty="0">
                <a:latin typeface="Gill Sans MT" panose="020B0502020104020203" pitchFamily="34" charset="0"/>
                <a:ea typeface="Source Sans Pro" panose="020B0503030403020204" pitchFamily="34" charset="0"/>
              </a:rPr>
            </a:br>
            <a:r>
              <a:rPr lang="en-GB" altLang="en-US" sz="1600" b="1" dirty="0" err="1">
                <a:latin typeface="Gill Sans MT" panose="020B0502020104020203" pitchFamily="34" charset="0"/>
                <a:ea typeface="Source Sans Pro" panose="020B0503030403020204" pitchFamily="34" charset="0"/>
              </a:rPr>
              <a:t>E'en</a:t>
            </a:r>
            <a:r>
              <a:rPr lang="en-GB" altLang="en-US" sz="1600" b="1" dirty="0">
                <a:latin typeface="Gill Sans MT" panose="020B0502020104020203" pitchFamily="34" charset="0"/>
                <a:ea typeface="Source Sans Pro" panose="020B0503030403020204" pitchFamily="34" charset="0"/>
              </a:rPr>
              <a:t> for his own name's sake.</a:t>
            </a:r>
            <a:br>
              <a:rPr lang="en-GB" altLang="en-US" sz="1600" b="1" dirty="0">
                <a:latin typeface="Gill Sans MT" panose="020B0502020104020203" pitchFamily="34" charset="0"/>
                <a:ea typeface="Source Sans Pro" panose="020B0503030403020204" pitchFamily="34" charset="0"/>
              </a:rPr>
            </a:b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Yea, though I walk in death's dark vale,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Yet will I fear no ill:</a:t>
            </a:r>
            <a:br>
              <a:rPr lang="en-GB" altLang="en-US" sz="1600" b="1" dirty="0">
                <a:latin typeface="Gill Sans MT" panose="020B0502020104020203" pitchFamily="34" charset="0"/>
                <a:ea typeface="Source Sans Pro" panose="020B0503030403020204" pitchFamily="34" charset="0"/>
              </a:rPr>
            </a:br>
            <a:r>
              <a:rPr lang="en-GB" altLang="en-US" sz="1600" b="1" dirty="0">
                <a:solidFill>
                  <a:srgbClr val="7030A0"/>
                </a:solidFill>
                <a:latin typeface="Gill Sans MT" panose="020B0502020104020203" pitchFamily="34" charset="0"/>
                <a:ea typeface="Source Sans Pro" panose="020B0503030403020204" pitchFamily="34" charset="0"/>
              </a:rPr>
              <a:t>For thou art with me, and thy rod</a:t>
            </a:r>
            <a:br>
              <a:rPr lang="en-GB" altLang="en-US" sz="1600" b="1" dirty="0">
                <a:solidFill>
                  <a:srgbClr val="7030A0"/>
                </a:solidFill>
                <a:latin typeface="Gill Sans MT" panose="020B0502020104020203" pitchFamily="34" charset="0"/>
                <a:ea typeface="Source Sans Pro" panose="020B0503030403020204" pitchFamily="34" charset="0"/>
              </a:rPr>
            </a:br>
            <a:r>
              <a:rPr lang="en-GB" altLang="en-US" sz="1600" b="1" dirty="0">
                <a:solidFill>
                  <a:srgbClr val="7030A0"/>
                </a:solidFill>
                <a:latin typeface="Gill Sans MT" panose="020B0502020104020203" pitchFamily="34" charset="0"/>
                <a:ea typeface="Source Sans Pro" panose="020B0503030403020204" pitchFamily="34" charset="0"/>
              </a:rPr>
              <a:t>And staff me comfort still.</a:t>
            </a:r>
            <a:br>
              <a:rPr lang="en-GB" altLang="en-US" sz="1600" b="1" dirty="0">
                <a:latin typeface="Gill Sans MT" panose="020B0502020104020203" pitchFamily="34" charset="0"/>
                <a:ea typeface="Source Sans Pro" panose="020B0503030403020204" pitchFamily="34" charset="0"/>
              </a:rPr>
            </a:b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My table thou hast furnished</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In presence of my foes;</a:t>
            </a:r>
            <a:br>
              <a:rPr lang="en-GB" altLang="en-US" sz="1600" b="1" dirty="0">
                <a:latin typeface="Gill Sans MT" panose="020B0502020104020203" pitchFamily="34" charset="0"/>
              </a:rPr>
            </a:br>
            <a:r>
              <a:rPr lang="en-GB" altLang="en-US" sz="1600" b="1" dirty="0">
                <a:latin typeface="Gill Sans MT" panose="020B0502020104020203" pitchFamily="34" charset="0"/>
                <a:ea typeface="Source Sans Pro" panose="020B0503030403020204" pitchFamily="34" charset="0"/>
              </a:rPr>
              <a:t>My head thou dost with oil anoint</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And my cup overflows.</a:t>
            </a:r>
            <a:br>
              <a:rPr lang="en-GB" altLang="en-US" sz="1600" b="1" dirty="0">
                <a:latin typeface="Gill Sans MT" panose="020B0502020104020203" pitchFamily="34" charset="0"/>
                <a:ea typeface="Source Sans Pro" panose="020B0503030403020204" pitchFamily="34" charset="0"/>
              </a:rPr>
            </a:b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Goodness and mercy all my life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Shall surely follow me;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And in God's house for evermore</a:t>
            </a:r>
            <a:br>
              <a:rPr lang="en-GB" altLang="en-US" sz="1600" b="1" dirty="0">
                <a:latin typeface="Gill Sans MT" panose="020B0502020104020203" pitchFamily="34" charset="0"/>
                <a:ea typeface="Source Sans Pro" panose="020B0503030403020204" pitchFamily="34" charset="0"/>
              </a:rPr>
            </a:br>
            <a:r>
              <a:rPr lang="en-GB" altLang="en-US" sz="1600" b="1" dirty="0">
                <a:latin typeface="Gill Sans MT" panose="020B0502020104020203" pitchFamily="34" charset="0"/>
                <a:ea typeface="Source Sans Pro" panose="020B0503030403020204" pitchFamily="34" charset="0"/>
              </a:rPr>
              <a:t>My dwelling-place shall be.</a:t>
            </a:r>
          </a:p>
        </p:txBody>
      </p:sp>
      <p:cxnSp>
        <p:nvCxnSpPr>
          <p:cNvPr id="7" name="Straight Connector 6">
            <a:extLst>
              <a:ext uri="{FF2B5EF4-FFF2-40B4-BE49-F238E27FC236}">
                <a16:creationId xmlns:a16="http://schemas.microsoft.com/office/drawing/2014/main" id="{34CAE0EE-690C-46A6-9EEB-A0B1801F6823}"/>
              </a:ext>
            </a:extLst>
          </p:cNvPr>
          <p:cNvCxnSpPr/>
          <p:nvPr/>
        </p:nvCxnSpPr>
        <p:spPr>
          <a:xfrm>
            <a:off x="5764696" y="1219200"/>
            <a:ext cx="0" cy="37503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083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D8540B5BF282488ECC8CD3C4966458" ma:contentTypeVersion="13" ma:contentTypeDescription="Create a new document." ma:contentTypeScope="" ma:versionID="40c14c6bcc2add2dcd7493b8ab059722">
  <xsd:schema xmlns:xsd="http://www.w3.org/2001/XMLSchema" xmlns:xs="http://www.w3.org/2001/XMLSchema" xmlns:p="http://schemas.microsoft.com/office/2006/metadata/properties" xmlns:ns2="f3a3f4af-9df9-4e1d-8c69-a33c6e733a58" xmlns:ns3="9f06da45-68d2-458d-b3d3-8060d8b51a1e" targetNamespace="http://schemas.microsoft.com/office/2006/metadata/properties" ma:root="true" ma:fieldsID="8fb496139d2ff5dbc50d66ec85a16c2b" ns2:_="" ns3:_="">
    <xsd:import namespace="f3a3f4af-9df9-4e1d-8c69-a33c6e733a58"/>
    <xsd:import namespace="9f06da45-68d2-458d-b3d3-8060d8b51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3f4af-9df9-4e1d-8c69-a33c6e733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6da45-68d2-458d-b3d3-8060d8b51a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3827A7-D37B-4551-AE13-3D45A2902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3f4af-9df9-4e1d-8c69-a33c6e733a58"/>
    <ds:schemaRef ds:uri="9f06da45-68d2-458d-b3d3-8060d8b51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69C34A-084B-45F2-8DFA-4B88BB580EA4}">
  <ds:schemaRefs>
    <ds:schemaRef ds:uri="http://schemas.microsoft.com/sharepoint/v3/contenttype/forms"/>
  </ds:schemaRefs>
</ds:datastoreItem>
</file>

<file path=customXml/itemProps3.xml><?xml version="1.0" encoding="utf-8"?>
<ds:datastoreItem xmlns:ds="http://schemas.openxmlformats.org/officeDocument/2006/customXml" ds:itemID="{CD21319B-6213-4D27-85C2-985A5B1BE92E}">
  <ds:schemaRefs>
    <ds:schemaRef ds:uri="f3a3f4af-9df9-4e1d-8c69-a33c6e733a58"/>
    <ds:schemaRef ds:uri="http://schemas.microsoft.com/office/infopath/2007/PartnerControls"/>
    <ds:schemaRef ds:uri="http://schemas.openxmlformats.org/package/2006/metadata/core-properties"/>
    <ds:schemaRef ds:uri="http://schemas.microsoft.com/office/2006/documentManagement/types"/>
    <ds:schemaRef ds:uri="9f06da45-68d2-458d-b3d3-8060d8b51a1e"/>
    <ds:schemaRef ds:uri="http://purl.org/dc/elements/1.1/"/>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Courier New</vt:lpstr>
      <vt:lpstr>fsalbertregular</vt:lpstr>
      <vt:lpstr>Gill Sans MT</vt:lpstr>
      <vt:lpstr>Source Sans Pro</vt:lpstr>
      <vt:lpstr>Office Theme</vt:lpstr>
      <vt:lpstr>Christian hope – how does faith help Christians navigate grief and loss?  Preparing for the funeral of HM Queen Elizabeth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hope – how does faith help Christians navigate grief and loss?  Preparing for the funeral of HRH Queen Elizabeth II</dc:title>
  <dc:creator>Ryan Parker</dc:creator>
  <cp:lastModifiedBy>Nigel Genders</cp:lastModifiedBy>
  <cp:revision>9</cp:revision>
  <dcterms:created xsi:type="dcterms:W3CDTF">2021-08-18T08:19:08Z</dcterms:created>
  <dcterms:modified xsi:type="dcterms:W3CDTF">2022-03-01T15:05:43Z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0x010100FCD8540B5BF282488ECC8CD3C4966458</vt:lpwstr>
  </property>
</Properties>
</file>