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81" r:id="rId6"/>
    <p:sldId id="257" r:id="rId7"/>
    <p:sldId id="258" r:id="rId8"/>
    <p:sldId id="259" r:id="rId9"/>
    <p:sldId id="260" r:id="rId10"/>
    <p:sldId id="282" r:id="rId11"/>
    <p:sldId id="261" r:id="rId12"/>
    <p:sldId id="262" r:id="rId13"/>
    <p:sldId id="280" r:id="rId14"/>
    <p:sldId id="264" r:id="rId15"/>
    <p:sldId id="265" r:id="rId16"/>
    <p:sldId id="266" r:id="rId17"/>
    <p:sldId id="267" r:id="rId18"/>
    <p:sldId id="268" r:id="rId19"/>
    <p:sldId id="283" r:id="rId20"/>
    <p:sldId id="288" r:id="rId21"/>
    <p:sldId id="295" r:id="rId22"/>
    <p:sldId id="294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9024E2-030B-B6A5-248C-F213E079A2F6}" name="Simon Atkinson" initials="SA" userId="S::simon.atkinson@churchofengland.org::524c4925-9124-45f9-8ca0-e509ee59e4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1432"/>
    <a:srgbClr val="721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1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A2BD8-D563-4996-8880-1B34263F4298}" type="datetimeFigureOut">
              <a:rPr lang="en-GB" smtClean="0"/>
              <a:t>05/04/2023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0FA9-DFB3-4F7E-9258-361C6367F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60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541D930-6C09-E31A-2530-BF4480F35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C243150-1746-9AD2-DE2F-C5BB2FD64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6016" y="4184374"/>
            <a:ext cx="8275984" cy="107342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1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A27CB2F-B2FC-FA31-38B3-72B6AF2C5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0F8916-2E61-7371-4C04-A69516B9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278" y="365125"/>
            <a:ext cx="8133522" cy="572756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7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3F765-1435-3BE1-3E78-A323BBAC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54FF8-C363-DA78-E2B6-8B325C604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06813-5E24-433D-9D8F-2C0E54FF9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0E6A4-225A-264B-9504-012D5F1F39C9}" type="datetimeFigureOut">
              <a:rPr lang="en-US" smtClean="0"/>
              <a:t>4/5/23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C217E-F4CA-BB15-B82B-3D05A3071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9BEE-1BAC-E57C-2B57-73CCEA7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F050F-870B-964C-8407-30ED3CC26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1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cIAZd8p5fQ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7C9072-6359-B08B-C30A-3918949C97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Primary School Collective Worship</a:t>
            </a:r>
          </a:p>
        </p:txBody>
      </p:sp>
    </p:spTree>
    <p:extLst>
      <p:ext uri="{BB962C8B-B14F-4D97-AF65-F5344CB8AC3E}">
        <p14:creationId xmlns:p14="http://schemas.microsoft.com/office/powerpoint/2010/main" val="186883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70BAE5-C3E2-33BB-4797-A49F7AC35381}"/>
              </a:ext>
            </a:extLst>
          </p:cNvPr>
          <p:cNvSpPr txBox="1">
            <a:spLocks/>
          </p:cNvSpPr>
          <p:nvPr/>
        </p:nvSpPr>
        <p:spPr>
          <a:xfrm>
            <a:off x="3467100" y="285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>
                <a:latin typeface="Gill Sans MT" panose="020B0502020104020203" pitchFamily="34" charset="0"/>
              </a:rPr>
              <a:t>The Coronation Service</a:t>
            </a:r>
            <a:br>
              <a:rPr lang="en-GB">
                <a:latin typeface="Gill Sans MT" panose="020B0502020104020203" pitchFamily="34" charset="0"/>
              </a:rPr>
            </a:br>
            <a:r>
              <a:rPr lang="en-GB">
                <a:latin typeface="Gill Sans MT" panose="020B0502020104020203" pitchFamily="34" charset="0"/>
              </a:rPr>
              <a:t>The Investiture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6BBD1-F9D3-968B-4805-327455FBA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6"/>
          <a:stretch/>
        </p:blipFill>
        <p:spPr>
          <a:xfrm>
            <a:off x="2637560" y="1099475"/>
            <a:ext cx="2281507" cy="2882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F484E-7AA3-1D0C-59F2-DFAA514D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432" y="1099475"/>
            <a:ext cx="2159688" cy="2876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EA321-D472-832D-AB35-D6EF2140F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289" y="4551913"/>
            <a:ext cx="5565913" cy="1943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9B0495-D38B-51F9-33F3-CDBA9D641B4C}"/>
              </a:ext>
            </a:extLst>
          </p:cNvPr>
          <p:cNvSpPr txBox="1"/>
          <p:nvPr/>
        </p:nvSpPr>
        <p:spPr>
          <a:xfrm>
            <a:off x="2549103" y="4020704"/>
            <a:ext cx="215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Sovereign’s Orb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4A582-4EAC-72BA-8911-486F06CCF447}"/>
              </a:ext>
            </a:extLst>
          </p:cNvPr>
          <p:cNvSpPr txBox="1"/>
          <p:nvPr/>
        </p:nvSpPr>
        <p:spPr>
          <a:xfrm>
            <a:off x="5410246" y="4020704"/>
            <a:ext cx="227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St. Edward’s Crown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5C333-9FAF-1A50-3DC7-AC3FC8F430AE}"/>
              </a:ext>
            </a:extLst>
          </p:cNvPr>
          <p:cNvSpPr txBox="1"/>
          <p:nvPr/>
        </p:nvSpPr>
        <p:spPr>
          <a:xfrm>
            <a:off x="8322157" y="4612785"/>
            <a:ext cx="168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Sovereign's Sceptre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55CC9-DA6C-B208-F0EC-9F1EB48A8AD7}"/>
              </a:ext>
            </a:extLst>
          </p:cNvPr>
          <p:cNvSpPr txBox="1"/>
          <p:nvPr/>
        </p:nvSpPr>
        <p:spPr>
          <a:xfrm>
            <a:off x="7983489" y="3023562"/>
            <a:ext cx="38698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>
                <a:solidFill>
                  <a:srgbClr val="771432"/>
                </a:solidFill>
                <a:effectLst/>
                <a:latin typeface="Gill Sans MT" panose="020B0502020104020203" pitchFamily="34" charset="0"/>
              </a:rPr>
              <a:t>Why do you think these symbols are so important to the King?</a:t>
            </a:r>
            <a:endParaRPr lang="en-GB">
              <a:solidFill>
                <a:srgbClr val="7714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B275344D-9324-F6DE-ADE1-BF668276A827}"/>
              </a:ext>
            </a:extLst>
          </p:cNvPr>
          <p:cNvSpPr txBox="1"/>
          <p:nvPr/>
        </p:nvSpPr>
        <p:spPr>
          <a:xfrm>
            <a:off x="2251626" y="1267605"/>
            <a:ext cx="8404443" cy="15153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enthronement and homage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 </a:t>
            </a:r>
            <a:r>
              <a:rPr lang="en-GB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 III will then move from the Coronation Chair to the throne. Those gathered will kneel before the sovereign to pay respect and special honour to the King.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22FD5D7-8776-BCE4-9192-4C4480BB9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69" y="1895862"/>
            <a:ext cx="10001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92F5B-7C6D-50E1-AFF0-D064B082DA7C}"/>
              </a:ext>
            </a:extLst>
          </p:cNvPr>
          <p:cNvSpPr txBox="1"/>
          <p:nvPr/>
        </p:nvSpPr>
        <p:spPr>
          <a:xfrm>
            <a:off x="2251626" y="3527949"/>
            <a:ext cx="80523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We can see within the Coronation the ways in which the King will express the ways he wishes to follow Jesus’ teaching and example as given in the Beatitudes: </a:t>
            </a:r>
            <a:r>
              <a:rPr lang="en-GB" b="0" i="1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be merciful; be pure in heart; be a peacemaker, and hunger and thirst for righteousness. </a:t>
            </a:r>
            <a:r>
              <a:rPr lang="en-US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 u="none" strike="noStrike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Through the Coronation, the King will express what he wants ‘to do’ and who he wants ‘to be’ as he rules.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D0839-20BF-D3E5-360E-9E363D083B01}"/>
              </a:ext>
            </a:extLst>
          </p:cNvPr>
          <p:cNvSpPr txBox="1"/>
          <p:nvPr/>
        </p:nvSpPr>
        <p:spPr>
          <a:xfrm>
            <a:off x="2185819" y="256681"/>
            <a:ext cx="9470375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Coronation Service</a:t>
            </a:r>
          </a:p>
        </p:txBody>
      </p:sp>
    </p:spTree>
    <p:extLst>
      <p:ext uri="{BB962C8B-B14F-4D97-AF65-F5344CB8AC3E}">
        <p14:creationId xmlns:p14="http://schemas.microsoft.com/office/powerpoint/2010/main" val="76011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67605A1F-DFBE-B528-FB48-4F8A1336312B}"/>
              </a:ext>
            </a:extLst>
          </p:cNvPr>
          <p:cNvSpPr txBox="1"/>
          <p:nvPr/>
        </p:nvSpPr>
        <p:spPr>
          <a:xfrm>
            <a:off x="2493650" y="2049773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spc="3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his first Christmas message the new King talked about his and his mother’s belief in the power of everlasting light of Jesus: </a:t>
            </a:r>
          </a:p>
          <a:p>
            <a:endParaRPr lang="en-GB" i="1" spc="30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i="1" spc="3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“It is a belief in the extraordinary ability of each person to touch, with goodness and compassion, the lives of others, and to shine a light in the world around them.</a:t>
            </a:r>
            <a:r>
              <a:rPr lang="en-GB" sz="1800" i="1" spc="3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This is the essence of our community and the very foundation of our society.”</a:t>
            </a:r>
          </a:p>
          <a:p>
            <a:endParaRPr lang="en-GB" i="1" spc="30" dirty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r>
              <a:rPr lang="en-GB" i="1" spc="30" dirty="0">
                <a:solidFill>
                  <a:srgbClr val="72143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How can we play our part in creating the kind of world God wants alongside the King?</a:t>
            </a:r>
          </a:p>
          <a:p>
            <a:endParaRPr lang="en-GB" i="1" spc="30" dirty="0">
              <a:solidFill>
                <a:srgbClr val="72143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r>
              <a:rPr lang="en-GB" i="1" spc="30" dirty="0">
                <a:solidFill>
                  <a:srgbClr val="721430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How can we all ‘touch the world with goodness and compassion’ today and beyond?</a:t>
            </a:r>
          </a:p>
          <a:p>
            <a:endParaRPr lang="en-GB" dirty="0"/>
          </a:p>
        </p:txBody>
      </p:sp>
      <p:pic>
        <p:nvPicPr>
          <p:cNvPr id="6" name="Picture 5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BB21FDDB-75D0-2784-2A44-ABF610A08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8792291" y="1650965"/>
            <a:ext cx="2989031" cy="2989031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77C1-CF8A-849F-EF75-BCD8AAD2AF38}"/>
              </a:ext>
            </a:extLst>
          </p:cNvPr>
          <p:cNvSpPr txBox="1"/>
          <p:nvPr/>
        </p:nvSpPr>
        <p:spPr>
          <a:xfrm>
            <a:off x="2424358" y="165029"/>
            <a:ext cx="9470375" cy="15974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King’s Christmas Message</a:t>
            </a:r>
          </a:p>
        </p:txBody>
      </p:sp>
    </p:spTree>
    <p:extLst>
      <p:ext uri="{BB962C8B-B14F-4D97-AF65-F5344CB8AC3E}">
        <p14:creationId xmlns:p14="http://schemas.microsoft.com/office/powerpoint/2010/main" val="252314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A77288B-718B-2B35-717E-97F5F64BF566}"/>
              </a:ext>
            </a:extLst>
          </p:cNvPr>
          <p:cNvSpPr txBox="1"/>
          <p:nvPr/>
        </p:nvSpPr>
        <p:spPr>
          <a:xfrm>
            <a:off x="2363730" y="1406248"/>
            <a:ext cx="9285020" cy="6706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well as being important for the King, the Coronation offers an opportunity for us to reflect on our own ‘to be’ and ‘to do’ list.  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22999-BE79-68BA-F224-013F94616174}"/>
              </a:ext>
            </a:extLst>
          </p:cNvPr>
          <p:cNvSpPr txBox="1"/>
          <p:nvPr/>
        </p:nvSpPr>
        <p:spPr>
          <a:xfrm>
            <a:off x="2363730" y="2384449"/>
            <a:ext cx="90886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b="0" i="1" u="none" strike="noStrike">
                <a:solidFill>
                  <a:srgbClr val="771432"/>
                </a:solidFill>
                <a:effectLst/>
                <a:latin typeface="Gill Sans MT" panose="020B0502020104020203" pitchFamily="34" charset="0"/>
              </a:rPr>
              <a:t>I wonder what you would put on your list? Is there anything you feel called ‘to be’?</a:t>
            </a:r>
            <a:r>
              <a:rPr lang="en-GB" b="0" i="0">
                <a:solidFill>
                  <a:srgbClr val="771432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GB" b="0" i="0">
              <a:solidFill>
                <a:srgbClr val="771432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0">
                <a:solidFill>
                  <a:srgbClr val="771432"/>
                </a:solidFill>
                <a:effectLst/>
                <a:latin typeface="Gill Sans MT" panose="020B0502020104020203" pitchFamily="34" charset="0"/>
              </a:rPr>
              <a:t>​</a:t>
            </a:r>
            <a:endParaRPr lang="en-GB" b="0" i="0">
              <a:solidFill>
                <a:srgbClr val="771432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b="0" i="1" u="none" strike="noStrike">
                <a:solidFill>
                  <a:srgbClr val="771432"/>
                </a:solidFill>
                <a:effectLst/>
                <a:latin typeface="Gill Sans MT" panose="020B0502020104020203" pitchFamily="34" charset="0"/>
              </a:rPr>
              <a:t>I wonder why you have chosen these? How might they help you (and us as a school community) ‘shine as a light’ in the world?</a:t>
            </a:r>
            <a:endParaRPr lang="en-GB" b="0" i="0">
              <a:solidFill>
                <a:srgbClr val="771432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F19897B-95F3-B237-A0A6-C3D5D3A1A3EB}"/>
              </a:ext>
            </a:extLst>
          </p:cNvPr>
          <p:cNvSpPr txBox="1"/>
          <p:nvPr/>
        </p:nvSpPr>
        <p:spPr>
          <a:xfrm>
            <a:off x="1973801" y="4089998"/>
            <a:ext cx="8105775" cy="27680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be: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peacemaker?					</a:t>
            </a:r>
            <a:r>
              <a:rPr lang="en-GB" i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Loving?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Merciful?					Patient?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 in heart?					Wise?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1800" i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Hungry and thirsty for righteousness?		Courageous?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i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Something else?</a:t>
            </a:r>
            <a:endParaRPr lang="en-GB" sz="1800" i="1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i="1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6BB4975F-53C1-5E4A-4422-3AB49149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733" y="4199913"/>
            <a:ext cx="958753" cy="120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BC424-7A7D-9E1F-085F-54CC16EE7A5D}"/>
              </a:ext>
            </a:extLst>
          </p:cNvPr>
          <p:cNvSpPr txBox="1"/>
          <p:nvPr/>
        </p:nvSpPr>
        <p:spPr>
          <a:xfrm>
            <a:off x="2363730" y="328341"/>
            <a:ext cx="6096000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303443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9A68FCA0-F55E-5C42-1EEE-E86899F27FD1}"/>
              </a:ext>
            </a:extLst>
          </p:cNvPr>
          <p:cNvSpPr txBox="1"/>
          <p:nvPr/>
        </p:nvSpPr>
        <p:spPr>
          <a:xfrm>
            <a:off x="2528584" y="1697615"/>
            <a:ext cx="8457467" cy="30643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Dear God,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thank you for your teaching and example through Jesus.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pray for the King as he prepares for his Coronation.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you help him to be </a:t>
            </a:r>
            <a:r>
              <a:rPr lang="en-GB" sz="1800" i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peacemaker, pure in heart, merciful and hungry for righteousness.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pray that you will also help us to shine brightly in the world around us, and ‘be’ who you have called us to be as we all work together for a hopeful future in which all creation can flourish.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Amen</a:t>
            </a:r>
            <a:endParaRPr lang="en-GB" sz="16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33F65-49E2-3520-4451-323E91D5DCDC}"/>
              </a:ext>
            </a:extLst>
          </p:cNvPr>
          <p:cNvSpPr txBox="1"/>
          <p:nvPr/>
        </p:nvSpPr>
        <p:spPr>
          <a:xfrm>
            <a:off x="2471531" y="514194"/>
            <a:ext cx="6096000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Prayerful Reflection</a:t>
            </a:r>
          </a:p>
        </p:txBody>
      </p:sp>
    </p:spTree>
    <p:extLst>
      <p:ext uri="{BB962C8B-B14F-4D97-AF65-F5344CB8AC3E}">
        <p14:creationId xmlns:p14="http://schemas.microsoft.com/office/powerpoint/2010/main" val="93243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8BCEF83-74A5-47B0-50E5-866D6B545CE9}"/>
              </a:ext>
            </a:extLst>
          </p:cNvPr>
          <p:cNvSpPr txBox="1"/>
          <p:nvPr/>
        </p:nvSpPr>
        <p:spPr>
          <a:xfrm>
            <a:off x="2343150" y="1861547"/>
            <a:ext cx="9848850" cy="3742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 thought deeply in this act of worship on what is on the King’s – and our – to do and be list.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ABCB9C5-9AFC-697D-EB69-1D966E1ED8DE}"/>
              </a:ext>
            </a:extLst>
          </p:cNvPr>
          <p:cNvSpPr txBox="1"/>
          <p:nvPr/>
        </p:nvSpPr>
        <p:spPr>
          <a:xfrm>
            <a:off x="2413233" y="2818932"/>
            <a:ext cx="87344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i="1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us continue thinking over the Coronation weekend: </a:t>
            </a:r>
          </a:p>
          <a:p>
            <a:endParaRPr lang="en-GB" i="1">
              <a:solidFill>
                <a:srgbClr val="771432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i="1">
                <a:solidFill>
                  <a:srgbClr val="771432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800" i="1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 can we play our part in creating the kind of world God wants alongside the King? </a:t>
            </a:r>
          </a:p>
          <a:p>
            <a:endParaRPr lang="en-GB" i="1">
              <a:solidFill>
                <a:srgbClr val="771432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i="1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all ‘touch the world with goodness and compassion’ today and beyond?</a:t>
            </a:r>
            <a:endParaRPr lang="en-GB">
              <a:solidFill>
                <a:srgbClr val="77143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775F9-04D0-27ED-F1FD-7CD2A327DFAC}"/>
              </a:ext>
            </a:extLst>
          </p:cNvPr>
          <p:cNvSpPr txBox="1"/>
          <p:nvPr/>
        </p:nvSpPr>
        <p:spPr>
          <a:xfrm>
            <a:off x="2413233" y="508093"/>
            <a:ext cx="6132442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Sending</a:t>
            </a:r>
          </a:p>
        </p:txBody>
      </p:sp>
    </p:spTree>
    <p:extLst>
      <p:ext uri="{BB962C8B-B14F-4D97-AF65-F5344CB8AC3E}">
        <p14:creationId xmlns:p14="http://schemas.microsoft.com/office/powerpoint/2010/main" val="417363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E298-5D2F-6C15-6E43-002C58F7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ill Sans MT" panose="020B0502020104020203" pitchFamily="34" charset="0"/>
              </a:rPr>
              <a:t>Practical ways to explore the themes of this collective worship</a:t>
            </a:r>
          </a:p>
        </p:txBody>
      </p:sp>
    </p:spTree>
    <p:extLst>
      <p:ext uri="{BB962C8B-B14F-4D97-AF65-F5344CB8AC3E}">
        <p14:creationId xmlns:p14="http://schemas.microsoft.com/office/powerpoint/2010/main" val="3324267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0B3CF7-E077-A66C-353F-BB9BA93D025F}"/>
              </a:ext>
            </a:extLst>
          </p:cNvPr>
          <p:cNvSpPr txBox="1">
            <a:spLocks/>
          </p:cNvSpPr>
          <p:nvPr/>
        </p:nvSpPr>
        <p:spPr>
          <a:xfrm>
            <a:off x="2673287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Gill Sans MT" panose="020B0502020104020203" pitchFamily="34" charset="0"/>
              </a:rPr>
              <a:t>Design </a:t>
            </a:r>
            <a:br>
              <a:rPr lang="en-GB">
                <a:latin typeface="Gill Sans MT" panose="020B0502020104020203" pitchFamily="34" charset="0"/>
              </a:rPr>
            </a:br>
            <a:r>
              <a:rPr lang="en-GB">
                <a:latin typeface="Gill Sans MT" panose="020B0502020104020203" pitchFamily="34" charset="0"/>
              </a:rPr>
              <a:t>an Emblem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90EA5F1-2C25-49D7-C595-4E6608330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887" y="1047791"/>
            <a:ext cx="5004826" cy="50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56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8D0C8-1269-0DCF-5162-E5D7CAD6A43E}"/>
              </a:ext>
            </a:extLst>
          </p:cNvPr>
          <p:cNvSpPr txBox="1">
            <a:spLocks/>
          </p:cNvSpPr>
          <p:nvPr/>
        </p:nvSpPr>
        <p:spPr>
          <a:xfrm>
            <a:off x="2498158" y="183923"/>
            <a:ext cx="7886700" cy="6490153"/>
          </a:xfrm>
          <a:prstGeom prst="rect">
            <a:avLst/>
          </a:prstGeom>
        </p:spPr>
        <p:txBody>
          <a:bodyPr numCol="2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b="1" dirty="0">
                <a:latin typeface="Gill Sans MT" panose="020B0502020104020203" pitchFamily="34" charset="0"/>
              </a:rPr>
              <a:t>OUR KING       </a:t>
            </a:r>
            <a:r>
              <a:rPr lang="en-GB" sz="6400" dirty="0">
                <a:latin typeface="Gill Sans MT" panose="020B0502020104020203" pitchFamily="34" charset="0"/>
              </a:rPr>
              <a:t>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56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Verse 1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It’s a day of celebration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For our country’s coronation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From every corner of the nation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We’ll celebrate our King!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Verse 2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It’s a day to come together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It’s a day we’ll all remember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From every corner of the nation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We’ll celebrate our King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Chorus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/>
              <a:t>Together we sing, God save the King!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/>
              <a:t>May he have wisdom every day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/>
              <a:t>In every decision that he makes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/>
              <a:t>Together we sing, God save the King!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/>
              <a:t>From every street and every town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/>
              <a:t>All of our voices will sing out, God save the King!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/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/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56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Verse 3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It’s a day of jubilation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As we mark this great occasion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From every corner of the nation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We’ll celebrate our King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Verse 4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So we’re praying for a blessing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May he grow to be a great King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As he serves us God be with him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Now and every day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Bridge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God bless the King, 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Long live the King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Oh let us sing!</a:t>
            </a: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God bless this coronation day (repeat)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4400" dirty="0">
              <a:latin typeface="Gill Sans MT" panose="020B05020201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444444"/>
                </a:solidFill>
                <a:latin typeface="Gill Sans MT" panose="020B0502020104020203" pitchFamily="34" charset="0"/>
                <a:ea typeface="Times New Roman" panose="02020603050405020304" pitchFamily="18" charset="0"/>
              </a:rPr>
              <a:t>© </a:t>
            </a:r>
            <a:r>
              <a:rPr lang="en-GB" sz="3600" dirty="0">
                <a:solidFill>
                  <a:srgbClr val="444444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2023 Worship for Everyone. CCLI 7215038</a:t>
            </a:r>
            <a:endParaRPr lang="en-GB" sz="3600" dirty="0">
              <a:effectLst/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444444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Writers: Becky Drake, Nick Drake, Alex Hart.</a:t>
            </a:r>
            <a:endParaRPr lang="en-GB" sz="3600" dirty="0">
              <a:effectLst/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3600" dirty="0">
                <a:solidFill>
                  <a:srgbClr val="444444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songsforschool.com</a:t>
            </a:r>
            <a:endParaRPr lang="en-GB" sz="3600" dirty="0">
              <a:effectLst/>
              <a:latin typeface="Gill Sans MT" panose="020B0502020104020203" pitchFamily="34" charset="0"/>
              <a:ea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6400" dirty="0">
                <a:latin typeface="Gill Sans MT" panose="020B0502020104020203" pitchFamily="34" charset="0"/>
              </a:rPr>
              <a:t> </a:t>
            </a:r>
          </a:p>
          <a:p>
            <a:pPr fontAlgn="base"/>
            <a:endParaRPr lang="en-GB" sz="6400" dirty="0">
              <a:latin typeface="Gill Sans MT" panose="020B05020201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6400" dirty="0">
              <a:latin typeface="Gill Sans MT" panose="020B05020201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60AD77-DFF8-4F30-0A82-726F2105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403" y="243559"/>
            <a:ext cx="231782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Song</a:t>
            </a:r>
            <a:br>
              <a:rPr lang="en-GB" b="1" dirty="0"/>
            </a:b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CAAF0-28AC-31FB-2C74-C9689555572D}"/>
              </a:ext>
            </a:extLst>
          </p:cNvPr>
          <p:cNvSpPr txBox="1"/>
          <p:nvPr/>
        </p:nvSpPr>
        <p:spPr>
          <a:xfrm>
            <a:off x="6352608" y="6420160"/>
            <a:ext cx="26940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2"/>
              </a:rPr>
              <a:t>https://www.youtube.com/watch?v=JcIAZd8p5fQ</a:t>
            </a:r>
            <a:endParaRPr lang="en-GB" sz="9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515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24803B2-F61F-3283-8C6C-2CAD363823D0}"/>
              </a:ext>
            </a:extLst>
          </p:cNvPr>
          <p:cNvSpPr txBox="1">
            <a:spLocks/>
          </p:cNvSpPr>
          <p:nvPr/>
        </p:nvSpPr>
        <p:spPr>
          <a:xfrm>
            <a:off x="2311894" y="1698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Gill Sans MT" panose="020B0502020104020203" pitchFamily="34" charset="0"/>
              </a:rPr>
              <a:t>Examen Prayer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C4BC26-BF34-A6B4-1EDA-307124E54708}"/>
              </a:ext>
            </a:extLst>
          </p:cNvPr>
          <p:cNvSpPr txBox="1">
            <a:spLocks/>
          </p:cNvSpPr>
          <p:nvPr/>
        </p:nvSpPr>
        <p:spPr>
          <a:xfrm>
            <a:off x="2462814" y="149537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4800">
                <a:latin typeface="Gill Sans MT" panose="020B0502020104020203" pitchFamily="34" charset="0"/>
              </a:rPr>
              <a:t>GIVE THANKS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4800">
                <a:latin typeface="Gill Sans MT" panose="020B0502020104020203" pitchFamily="34" charset="0"/>
              </a:rPr>
              <a:t>ASK FOR HELP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4800">
                <a:latin typeface="Gill Sans MT" panose="020B0502020104020203" pitchFamily="34" charset="0"/>
              </a:rPr>
              <a:t>REFLECT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4800">
                <a:latin typeface="Gill Sans MT" panose="020B0502020104020203" pitchFamily="34" charset="0"/>
              </a:rPr>
              <a:t>SAY SORRY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4800">
                <a:latin typeface="Gill Sans MT" panose="020B0502020104020203" pitchFamily="34" charset="0"/>
              </a:rPr>
              <a:t>DECIDE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03D0A-1959-B8E9-7EE8-59BDA5BED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902" y="1395710"/>
            <a:ext cx="3676207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28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4737AA-7BF8-A923-BE93-BEF6ECE9C948}"/>
              </a:ext>
            </a:extLst>
          </p:cNvPr>
          <p:cNvSpPr txBox="1"/>
          <p:nvPr/>
        </p:nvSpPr>
        <p:spPr>
          <a:xfrm>
            <a:off x="2413233" y="508093"/>
            <a:ext cx="6132442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Gathering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32741A4-2F00-B376-8F06-48B0AC3286F1}"/>
              </a:ext>
            </a:extLst>
          </p:cNvPr>
          <p:cNvSpPr txBox="1"/>
          <p:nvPr/>
        </p:nvSpPr>
        <p:spPr>
          <a:xfrm>
            <a:off x="2543131" y="2001523"/>
            <a:ext cx="73019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grace of our Lord Jesus Christ, the love of God and the fellowship of the Holy Spirit be with you.</a:t>
            </a:r>
          </a:p>
          <a:p>
            <a:endParaRPr lang="en-GB" sz="2000"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i="1">
                <a:solidFill>
                  <a:srgbClr val="72143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also with you. </a:t>
            </a:r>
            <a:r>
              <a:rPr lang="en-GB" sz="2000">
                <a:solidFill>
                  <a:srgbClr val="72143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000">
              <a:solidFill>
                <a:srgbClr val="72143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51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663F567-CE54-F65B-C1E9-76665FC38575}"/>
              </a:ext>
            </a:extLst>
          </p:cNvPr>
          <p:cNvSpPr txBox="1">
            <a:spLocks/>
          </p:cNvSpPr>
          <p:nvPr/>
        </p:nvSpPr>
        <p:spPr>
          <a:xfrm>
            <a:off x="2673286" y="365125"/>
            <a:ext cx="84709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Gill Sans MT" panose="020B0502020104020203" pitchFamily="34" charset="0"/>
              </a:rPr>
              <a:t>Conversations which connect communities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DA6F5-F0B9-B9C2-AAFD-36B37021F77C}"/>
              </a:ext>
            </a:extLst>
          </p:cNvPr>
          <p:cNvSpPr txBox="1"/>
          <p:nvPr/>
        </p:nvSpPr>
        <p:spPr>
          <a:xfrm>
            <a:off x="2381250" y="3994485"/>
            <a:ext cx="8470962" cy="185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8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</a:t>
            </a:r>
            <a:r>
              <a:rPr lang="en-GB" sz="1800" i="1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</a:t>
            </a:r>
            <a:r>
              <a:rPr lang="en-GB" sz="18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think are the most pressing issues in the world today?</a:t>
            </a:r>
            <a:endParaRPr lang="en-GB" sz="1600">
              <a:solidFill>
                <a:srgbClr val="771432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8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what ways could/should/must we ‘shine as lights in the world’ for a hopeful future?</a:t>
            </a:r>
            <a:endParaRPr lang="en-GB" sz="1600">
              <a:solidFill>
                <a:srgbClr val="771432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8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useful do you think it is to have a ‘to be’ list as well as a ‘to do’ list?</a:t>
            </a:r>
            <a:endParaRPr lang="en-GB" sz="1600">
              <a:solidFill>
                <a:srgbClr val="771432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GB" sz="18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could we work together as a United Kingdom, Commonwealth and more widely as humankind to bring about a hopeful future?</a:t>
            </a:r>
            <a:endParaRPr lang="en-GB" sz="1600">
              <a:solidFill>
                <a:srgbClr val="771432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GB" sz="18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Jesus call ‘to shine as a light in the world’ mean to you?</a:t>
            </a:r>
            <a:endParaRPr lang="en-GB" sz="1600">
              <a:solidFill>
                <a:srgbClr val="771432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D27D86-7BC9-0F28-2DC9-C6E78EDA3C5B}"/>
              </a:ext>
            </a:extLst>
          </p:cNvPr>
          <p:cNvSpPr txBox="1"/>
          <p:nvPr/>
        </p:nvSpPr>
        <p:spPr>
          <a:xfrm>
            <a:off x="4959381" y="198683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spc="3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[I share a belief] in the extraordinary ability of each person to touch, with goodness and compassion, the lives of others, and to shine a light in the world around them. This is the essence of our community and the very foundation of our society.”</a:t>
            </a:r>
          </a:p>
        </p:txBody>
      </p:sp>
      <p:pic>
        <p:nvPicPr>
          <p:cNvPr id="12" name="Picture 1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116D425-5764-8F4B-C9E8-6314A89E0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2673286" y="1690688"/>
            <a:ext cx="2049196" cy="204919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890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C159FDF8-AD99-D78D-5412-BA6C0962D875}"/>
              </a:ext>
            </a:extLst>
          </p:cNvPr>
          <p:cNvSpPr txBox="1"/>
          <p:nvPr/>
        </p:nvSpPr>
        <p:spPr>
          <a:xfrm>
            <a:off x="2510772" y="4068861"/>
            <a:ext cx="73019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72143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wonder what you think of when you hea</a:t>
            </a:r>
            <a:r>
              <a:rPr lang="en-GB" sz="2000">
                <a:solidFill>
                  <a:srgbClr val="72143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the word ‘king’?</a:t>
            </a:r>
          </a:p>
          <a:p>
            <a:endParaRPr lang="en-GB" sz="2000">
              <a:solidFill>
                <a:srgbClr val="72143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>
                <a:solidFill>
                  <a:srgbClr val="72143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GB" sz="2000">
                <a:solidFill>
                  <a:srgbClr val="72143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you think it means to be a ‘good’ king?</a:t>
            </a:r>
            <a:endParaRPr lang="en-GB" sz="2000">
              <a:solidFill>
                <a:srgbClr val="72143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8811C8-309A-9CFA-20B4-7DA921338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772" y="1875928"/>
            <a:ext cx="2028098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FFA85-B8F0-6374-67A9-8CDD6D4EA864}"/>
              </a:ext>
            </a:extLst>
          </p:cNvPr>
          <p:cNvSpPr txBox="1"/>
          <p:nvPr/>
        </p:nvSpPr>
        <p:spPr>
          <a:xfrm>
            <a:off x="2413233" y="508093"/>
            <a:ext cx="6132442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Gathering</a:t>
            </a:r>
          </a:p>
        </p:txBody>
      </p:sp>
    </p:spTree>
    <p:extLst>
      <p:ext uri="{BB962C8B-B14F-4D97-AF65-F5344CB8AC3E}">
        <p14:creationId xmlns:p14="http://schemas.microsoft.com/office/powerpoint/2010/main" val="277242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AA9AB3B-E88E-660B-3D90-9B12F01E81A0}"/>
              </a:ext>
            </a:extLst>
          </p:cNvPr>
          <p:cNvSpPr txBox="1"/>
          <p:nvPr/>
        </p:nvSpPr>
        <p:spPr>
          <a:xfrm>
            <a:off x="5566740" y="1261109"/>
            <a:ext cx="72258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Blessed are those who hunger and thirst for righteousness…</a:t>
            </a:r>
          </a:p>
          <a:p>
            <a:endParaRPr lang="en-GB" sz="2000">
              <a:effectLst/>
              <a:latin typeface="Gill Sans MT" panose="020B05020201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Gill Sans MT" panose="020B0502020104020203" pitchFamily="34" charset="0"/>
                <a:cs typeface="Calibri" panose="020F0502020204030204" pitchFamily="34" charset="0"/>
              </a:rPr>
              <a:t>Blessed are the merciful…</a:t>
            </a:r>
          </a:p>
          <a:p>
            <a:endParaRPr lang="en-GB" sz="2000"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Gill Sans MT" panose="020B0502020104020203" pitchFamily="34" charset="0"/>
                <a:cs typeface="Calibri" panose="020F0502020204030204" pitchFamily="34" charset="0"/>
              </a:rPr>
              <a:t>Blessed are the pure in heart…</a:t>
            </a:r>
          </a:p>
          <a:p>
            <a:endParaRPr lang="en-GB" sz="2000"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Gill Sans MT" panose="020B0502020104020203" pitchFamily="34" charset="0"/>
                <a:cs typeface="Calibri" panose="020F0502020204030204" pitchFamily="34" charset="0"/>
              </a:rPr>
              <a:t>Blessed are the peacemakers…</a:t>
            </a:r>
          </a:p>
          <a:p>
            <a:endParaRPr lang="en-GB" sz="2000"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GB" sz="1400">
                <a:latin typeface="Gill Sans MT" panose="020B0502020104020203" pitchFamily="34" charset="0"/>
                <a:cs typeface="Calibri" panose="020F0502020204030204" pitchFamily="34" charset="0"/>
              </a:rPr>
              <a:t>(Matthew 5: 6-9 – New International Version)</a:t>
            </a:r>
            <a:endParaRPr lang="en-GB" sz="1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398D8E-AABC-9C90-3430-1077EDD3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40" y="1102415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4902DF6-C5F2-F717-4FE8-D5DF1134566B}"/>
              </a:ext>
            </a:extLst>
          </p:cNvPr>
          <p:cNvSpPr txBox="1"/>
          <p:nvPr/>
        </p:nvSpPr>
        <p:spPr>
          <a:xfrm>
            <a:off x="2388700" y="4366867"/>
            <a:ext cx="7278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wonder…why do you think Jesus wanted to share these words with those who were with him?</a:t>
            </a:r>
            <a:endParaRPr lang="en-GB" sz="2000">
              <a:solidFill>
                <a:srgbClr val="771432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39A1132-1B65-97C4-EDEA-6F6B4F86918A}"/>
              </a:ext>
            </a:extLst>
          </p:cNvPr>
          <p:cNvSpPr txBox="1"/>
          <p:nvPr/>
        </p:nvSpPr>
        <p:spPr>
          <a:xfrm>
            <a:off x="2388699" y="5376793"/>
            <a:ext cx="5768014" cy="966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was inviting those with him to think not only of their ‘to do’ list, but also their ‘to be’ list:</a:t>
            </a:r>
            <a:r>
              <a:rPr lang="en-GB" sz="1800" i="1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merciful; be pure in heart; be a peacemaker, and hunger and thirst for righteousness. </a:t>
            </a:r>
            <a:endParaRPr lang="en-GB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13798C5-03DD-DD63-CF9E-1FEBE5F23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13" y="5376793"/>
            <a:ext cx="8191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701F5-DCAA-7BED-545C-BD5B49C8DA60}"/>
              </a:ext>
            </a:extLst>
          </p:cNvPr>
          <p:cNvSpPr txBox="1"/>
          <p:nvPr/>
        </p:nvSpPr>
        <p:spPr>
          <a:xfrm>
            <a:off x="2433846" y="332076"/>
            <a:ext cx="6132442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Words of Jesus</a:t>
            </a:r>
          </a:p>
        </p:txBody>
      </p:sp>
    </p:spTree>
    <p:extLst>
      <p:ext uri="{BB962C8B-B14F-4D97-AF65-F5344CB8AC3E}">
        <p14:creationId xmlns:p14="http://schemas.microsoft.com/office/powerpoint/2010/main" val="180203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9949982-7835-8321-DAFE-8398308D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01" y="1737024"/>
            <a:ext cx="1452661" cy="13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0FCCBA4-25D3-8100-836A-2A6CAA1FA486}"/>
              </a:ext>
            </a:extLst>
          </p:cNvPr>
          <p:cNvSpPr txBox="1"/>
          <p:nvPr/>
        </p:nvSpPr>
        <p:spPr>
          <a:xfrm>
            <a:off x="2637322" y="3461347"/>
            <a:ext cx="92595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“You are the light of the world.  A town built on a hill cannot be hidden. Neither do people light a lamp and put it under a bowl. Instead they put it on its stand, and it gives light to everyone in the house. In the same way, </a:t>
            </a:r>
            <a:r>
              <a:rPr lang="en-GB" sz="2000" b="1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let your light shine before others</a:t>
            </a:r>
            <a:r>
              <a:rPr lang="en-GB" sz="200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 that they may see your good deeds and glorify your Father in heaven.” </a:t>
            </a:r>
          </a:p>
          <a:p>
            <a:endParaRPr lang="en-GB" sz="200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en-GB" sz="140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Matthew 5: 14-16 – New International Version </a:t>
            </a:r>
            <a:endParaRPr lang="en-GB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8ACA5-DEC8-93DC-970F-D7FC846DCC72}"/>
              </a:ext>
            </a:extLst>
          </p:cNvPr>
          <p:cNvSpPr txBox="1"/>
          <p:nvPr/>
        </p:nvSpPr>
        <p:spPr>
          <a:xfrm>
            <a:off x="2433846" y="332076"/>
            <a:ext cx="6132442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Words of Jesus</a:t>
            </a:r>
          </a:p>
        </p:txBody>
      </p:sp>
    </p:spTree>
    <p:extLst>
      <p:ext uri="{BB962C8B-B14F-4D97-AF65-F5344CB8AC3E}">
        <p14:creationId xmlns:p14="http://schemas.microsoft.com/office/powerpoint/2010/main" val="161255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61CD9-429F-C4D3-CC97-225B80233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0159" y="3751181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E8DE887D-58D5-5983-FC2A-4236FEA562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2280104" y="1397058"/>
            <a:ext cx="3650276" cy="365027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C6DE265-B22F-0907-D383-292715F19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8179523" y="1397058"/>
            <a:ext cx="3650276" cy="365027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65A28-1CA5-4A47-7DAF-F9911BFD91FD}"/>
              </a:ext>
            </a:extLst>
          </p:cNvPr>
          <p:cNvSpPr txBox="1"/>
          <p:nvPr/>
        </p:nvSpPr>
        <p:spPr>
          <a:xfrm>
            <a:off x="2433846" y="332076"/>
            <a:ext cx="8996154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Coronation of King Charles III</a:t>
            </a:r>
          </a:p>
        </p:txBody>
      </p:sp>
    </p:spTree>
    <p:extLst>
      <p:ext uri="{BB962C8B-B14F-4D97-AF65-F5344CB8AC3E}">
        <p14:creationId xmlns:p14="http://schemas.microsoft.com/office/powerpoint/2010/main" val="43847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265A28-1CA5-4A47-7DAF-F9911BFD91FD}"/>
              </a:ext>
            </a:extLst>
          </p:cNvPr>
          <p:cNvSpPr txBox="1"/>
          <p:nvPr/>
        </p:nvSpPr>
        <p:spPr>
          <a:xfrm>
            <a:off x="2433846" y="332076"/>
            <a:ext cx="8996154" cy="77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 of the Commonwealth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E3ACC-22C4-D93C-EC42-83FA811381BC}"/>
              </a:ext>
            </a:extLst>
          </p:cNvPr>
          <p:cNvSpPr txBox="1"/>
          <p:nvPr/>
        </p:nvSpPr>
        <p:spPr>
          <a:xfrm>
            <a:off x="2433846" y="1457739"/>
            <a:ext cx="9294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Gill Sans MT" panose="020B0502020104020203" pitchFamily="34" charset="0"/>
              </a:rPr>
              <a:t>The King is also the Head of the Commonwealth, a voluntary organisation of 54 independent and equal countries across the world.  These countries work together towards common goals and values.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337F2-5E33-7D00-FE15-C836297BF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458" y="3955937"/>
            <a:ext cx="2100351" cy="1050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92F04-A4F7-621D-8881-FBE111BF2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413" y="2730461"/>
            <a:ext cx="2049741" cy="1024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8432D-9259-2803-57B0-A25AF3E81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458" y="2730461"/>
            <a:ext cx="2100349" cy="1050175"/>
          </a:xfrm>
          <a:prstGeom prst="rect">
            <a:avLst/>
          </a:prstGeom>
        </p:spPr>
      </p:pic>
      <p:pic>
        <p:nvPicPr>
          <p:cNvPr id="1026" name="Picture 2" descr="Free Flag Jamaica vector and picture">
            <a:extLst>
              <a:ext uri="{FF2B5EF4-FFF2-40B4-BE49-F238E27FC236}">
                <a16:creationId xmlns:a16="http://schemas.microsoft.com/office/drawing/2014/main" id="{8A28F620-E46A-957F-7123-7E1FDA01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399" y="5128811"/>
            <a:ext cx="2374990" cy="118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go Flag vector and picture">
            <a:extLst>
              <a:ext uri="{FF2B5EF4-FFF2-40B4-BE49-F238E27FC236}">
                <a16:creationId xmlns:a16="http://schemas.microsoft.com/office/drawing/2014/main" id="{2A921C7E-0F32-5CA5-7D28-DAD26822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413" y="4030583"/>
            <a:ext cx="1716844" cy="11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5D3D2B-10C7-A6A6-C71B-32FF500A3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070" y="5128811"/>
            <a:ext cx="1979160" cy="1187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58F17D-D10F-3838-CE99-42D7C16C11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916" y="2730461"/>
            <a:ext cx="3729644" cy="186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16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1EB02E0-2D99-F059-8678-7AADE528BAE9}"/>
              </a:ext>
            </a:extLst>
          </p:cNvPr>
          <p:cNvSpPr txBox="1"/>
          <p:nvPr/>
        </p:nvSpPr>
        <p:spPr>
          <a:xfrm>
            <a:off x="2354981" y="419802"/>
            <a:ext cx="6096000" cy="7816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latin typeface="Gill Sans MT" panose="020B0502020104020203" pitchFamily="34" charset="0"/>
              </a:rPr>
              <a:t>The Coronation Service</a:t>
            </a:r>
            <a:endParaRPr lang="en-GB" sz="4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B566DE7-1A52-248E-5E2C-7E83E7A14A5E}"/>
              </a:ext>
            </a:extLst>
          </p:cNvPr>
          <p:cNvSpPr txBox="1"/>
          <p:nvPr/>
        </p:nvSpPr>
        <p:spPr>
          <a:xfrm>
            <a:off x="2414617" y="1294617"/>
            <a:ext cx="7082440" cy="1794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recognition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 Charles will be presented to those gathered in the Abbey by the Archbishop of Canterbury. The congregation will shout ‘God save King Charles!’ and trumpets will sound.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FFA3B52-CB00-F07A-3168-6FF5C531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17" y="1294617"/>
            <a:ext cx="1492029" cy="150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928C840-E458-A31D-3334-65C89F88178C}"/>
              </a:ext>
            </a:extLst>
          </p:cNvPr>
          <p:cNvSpPr txBox="1"/>
          <p:nvPr/>
        </p:nvSpPr>
        <p:spPr>
          <a:xfrm>
            <a:off x="3965609" y="3275080"/>
            <a:ext cx="7740566" cy="1794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tabLst>
                <a:tab pos="1104900" algn="l"/>
              </a:tabLst>
            </a:pPr>
            <a:r>
              <a:rPr lang="en-GB" sz="4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oath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4900" algn="l"/>
              </a:tabLst>
            </a:pPr>
            <a:r>
              <a:rPr lang="en-GB" sz="18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will then make a Coronation Oath. The exact words of this promise – to people and to God – has changed over the centuries. Queen Elizabeth II swore to rule with justice and mercy.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24CC2E-2A40-1DD9-84C6-31F0535A3CDF}"/>
              </a:ext>
            </a:extLst>
          </p:cNvPr>
          <p:cNvGrpSpPr/>
          <p:nvPr/>
        </p:nvGrpSpPr>
        <p:grpSpPr>
          <a:xfrm>
            <a:off x="2414617" y="3505245"/>
            <a:ext cx="1382989" cy="1457694"/>
            <a:chOff x="0" y="0"/>
            <a:chExt cx="822960" cy="822960"/>
          </a:xfrm>
        </p:grpSpPr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0DAFF2E-27E5-D99A-DF74-FEB1C90B5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39" t="16110" r="19450" b="15717"/>
            <a:stretch/>
          </p:blipFill>
          <p:spPr bwMode="auto">
            <a:xfrm>
              <a:off x="525780" y="358140"/>
              <a:ext cx="137160" cy="1543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A5BB362-A21E-9222-CEBA-3FE9514D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22960" cy="8229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A3678317-DC10-C391-A4BF-8A217403172A}"/>
              </a:ext>
            </a:extLst>
          </p:cNvPr>
          <p:cNvSpPr txBox="1"/>
          <p:nvPr/>
        </p:nvSpPr>
        <p:spPr>
          <a:xfrm>
            <a:off x="2414617" y="55188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wonder what you commit to doing in your words and actions? </a:t>
            </a:r>
            <a:endParaRPr lang="en-GB" dirty="0">
              <a:solidFill>
                <a:srgbClr val="7714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5F3552D4-3D7D-5FE4-33FA-DD6B866F748E}"/>
              </a:ext>
            </a:extLst>
          </p:cNvPr>
          <p:cNvSpPr txBox="1"/>
          <p:nvPr/>
        </p:nvSpPr>
        <p:spPr>
          <a:xfrm>
            <a:off x="2377941" y="1624816"/>
            <a:ext cx="7436117" cy="3219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GB" sz="44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The anointing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After the oath, the King sits in the Coronation Chair.  The Archbishop of Canterbury will anoint the King with holy oil and bless him. 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This anointing with oil goes back to the practices described in the Old Testament of setting something apart as special for God’s purposes.  A gold cloth has traditionally been held over </a:t>
            </a:r>
            <a:r>
              <a:rPr lang="en-GB" sz="180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and around the </a:t>
            </a:r>
            <a:r>
              <a:rPr lang="en-GB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chair to conceal this sacred event.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8B3D1F4-FF02-1BBC-4B8B-55DC37B7B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878" y="2714625"/>
            <a:ext cx="9715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BDF1669A-DF17-29B5-21C0-15C086F34146}"/>
              </a:ext>
            </a:extLst>
          </p:cNvPr>
          <p:cNvSpPr txBox="1"/>
          <p:nvPr/>
        </p:nvSpPr>
        <p:spPr>
          <a:xfrm>
            <a:off x="2470706" y="56059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rgbClr val="771432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you think the anointing has been done privately?</a:t>
            </a:r>
            <a:endParaRPr lang="en-GB">
              <a:solidFill>
                <a:srgbClr val="77143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0A13C-3420-2CE2-3616-A1708FC260E3}"/>
              </a:ext>
            </a:extLst>
          </p:cNvPr>
          <p:cNvSpPr txBox="1"/>
          <p:nvPr/>
        </p:nvSpPr>
        <p:spPr>
          <a:xfrm>
            <a:off x="2354981" y="419802"/>
            <a:ext cx="6096000" cy="7816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>
                <a:latin typeface="Gill Sans MT" panose="020B0502020104020203" pitchFamily="34" charset="0"/>
              </a:rPr>
              <a:t>The Coronation Service</a:t>
            </a:r>
            <a:endParaRPr lang="en-GB" sz="4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55C7B467AFA045B311901BE13A2404" ma:contentTypeVersion="12" ma:contentTypeDescription="Create a new document." ma:contentTypeScope="" ma:versionID="1f7ca94b0d997a3cf2edb09fb2903802">
  <xsd:schema xmlns:xsd="http://www.w3.org/2001/XMLSchema" xmlns:xs="http://www.w3.org/2001/XMLSchema" xmlns:p="http://schemas.microsoft.com/office/2006/metadata/properties" xmlns:ns2="b77e63f3-463a-48f2-af4f-dd21ffe333f8" xmlns:ns3="2f4ed505-7171-43be-8ee8-c15c98cbd63a" targetNamespace="http://schemas.microsoft.com/office/2006/metadata/properties" ma:root="true" ma:fieldsID="dd0d9e3ffa67cd52c1215d457818f0c4" ns2:_="" ns3:_="">
    <xsd:import namespace="b77e63f3-463a-48f2-af4f-dd21ffe333f8"/>
    <xsd:import namespace="2f4ed505-7171-43be-8ee8-c15c98cbd6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e63f3-463a-48f2-af4f-dd21ffe333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ed505-7171-43be-8ee8-c15c98cbd6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94b45d9-8c57-4fd6-b654-f5f612a54198}" ma:internalName="TaxCatchAll" ma:showField="CatchAllData" ma:web="2f4ed505-7171-43be-8ee8-c15c98cbd6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4ed505-7171-43be-8ee8-c15c98cbd63a" xsi:nil="true"/>
    <lcf76f155ced4ddcb4097134ff3c332f xmlns="b77e63f3-463a-48f2-af4f-dd21ffe333f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3C188C-37FB-4891-8FFE-FF05D3ABABE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77e63f3-463a-48f2-af4f-dd21ffe333f8"/>
    <ds:schemaRef ds:uri="2f4ed505-7171-43be-8ee8-c15c98cbd63a"/>
  </ds:schemaRefs>
</ds:datastoreItem>
</file>

<file path=customXml/itemProps2.xml><?xml version="1.0" encoding="utf-8"?>
<ds:datastoreItem xmlns:ds="http://schemas.openxmlformats.org/officeDocument/2006/customXml" ds:itemID="{12CFE1FF-1792-432C-A2F5-5B3E7D52F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B0E056-820F-4BD5-BE73-28B3BB63133A}">
  <ds:schemaRefs>
    <ds:schemaRef ds:uri="http://schemas.microsoft.com/office/2006/metadata/properties"/>
    <ds:schemaRef ds:uri="http://www.w3.org/2000/xmlns/"/>
    <ds:schemaRef ds:uri="2f4ed505-7171-43be-8ee8-c15c98cbd63a"/>
    <ds:schemaRef ds:uri="http://www.w3.org/2001/XMLSchema-instance"/>
    <ds:schemaRef ds:uri="b77e63f3-463a-48f2-af4f-dd21ffe333f8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1435</Words>
  <Application>Microsoft Office PowerPoint</Application>
  <PresentationFormat>Widescreen</PresentationFormat>
  <Paragraphs>156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ways to explore the themes of this collective worship</vt:lpstr>
      <vt:lpstr>PowerPoint Presentation</vt:lpstr>
      <vt:lpstr>Song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Bailey</dc:creator>
  <cp:lastModifiedBy>Simon Atkinson</cp:lastModifiedBy>
  <cp:revision>3</cp:revision>
  <dcterms:created xsi:type="dcterms:W3CDTF">2023-02-24T08:10:34Z</dcterms:created>
  <dcterms:modified xsi:type="dcterms:W3CDTF">2023-04-05T08:18:14Z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0x0101003655C7B467AFA045B311901BE13A2404</vt:lpwstr>
  </property>
  <property fmtid="{D5CDD505-2E9C-101B-9397-08002B2CF9AE}" pid="3" name="MediaServiceImageTags">
    <vt:lpwstr/>
  </property>
</Properties>
</file>