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91" r:id="rId6"/>
    <p:sldId id="292" r:id="rId7"/>
    <p:sldId id="290" r:id="rId8"/>
    <p:sldId id="289" r:id="rId9"/>
    <p:sldId id="288" r:id="rId10"/>
    <p:sldId id="298" r:id="rId11"/>
    <p:sldId id="296" r:id="rId12"/>
    <p:sldId id="287" r:id="rId13"/>
    <p:sldId id="286" r:id="rId14"/>
    <p:sldId id="285" r:id="rId15"/>
    <p:sldId id="284" r:id="rId16"/>
    <p:sldId id="280" r:id="rId17"/>
    <p:sldId id="282" r:id="rId18"/>
    <p:sldId id="277" r:id="rId19"/>
    <p:sldId id="278" r:id="rId20"/>
    <p:sldId id="283" r:id="rId21"/>
    <p:sldId id="279" r:id="rId22"/>
    <p:sldId id="293" r:id="rId23"/>
    <p:sldId id="297" r:id="rId24"/>
    <p:sldId id="299" r:id="rId25"/>
    <p:sldId id="29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1635"/>
    <a:srgbClr val="FFFFFF"/>
    <a:srgbClr val="721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F541D930-6C09-E31A-2530-BF4480F356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C243150-1746-9AD2-DE2F-C5BB2FD64060}"/>
              </a:ext>
            </a:extLst>
          </p:cNvPr>
          <p:cNvSpPr>
            <a:spLocks noGrp="1"/>
          </p:cNvSpPr>
          <p:nvPr>
            <p:ph type="subTitle" idx="1"/>
          </p:nvPr>
        </p:nvSpPr>
        <p:spPr>
          <a:xfrm>
            <a:off x="3916016" y="4184374"/>
            <a:ext cx="8275984" cy="107342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39871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5A27CB2F-B2FC-FA31-38B3-72B6AF2C5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0F8916-2E61-7371-4C04-A69516B9161F}"/>
              </a:ext>
            </a:extLst>
          </p:cNvPr>
          <p:cNvSpPr>
            <a:spLocks noGrp="1"/>
          </p:cNvSpPr>
          <p:nvPr>
            <p:ph type="title"/>
          </p:nvPr>
        </p:nvSpPr>
        <p:spPr>
          <a:xfrm>
            <a:off x="3220278" y="365125"/>
            <a:ext cx="8133522" cy="5727562"/>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016579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3F765-1435-3BE1-3E78-A323BBACD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A54FF8-C363-DA78-E2B6-8B325C604B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F06813-5E24-433D-9D8F-2C0E54FF9B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0E6A4-225A-264B-9504-012D5F1F39C9}" type="datetimeFigureOut">
              <a:rPr lang="en-US" smtClean="0"/>
              <a:t>4/5/23</a:t>
            </a:fld>
            <a:endParaRPr lang="en-US"/>
          </a:p>
        </p:txBody>
      </p:sp>
      <p:sp>
        <p:nvSpPr>
          <p:cNvPr id="5" name="Footer Placeholder 4">
            <a:extLst>
              <a:ext uri="{FF2B5EF4-FFF2-40B4-BE49-F238E27FC236}">
                <a16:creationId xmlns:a16="http://schemas.microsoft.com/office/drawing/2014/main" id="{FE7C217E-F4CA-BB15-B82B-3D05A30717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249BEE-1BAC-E57C-2B57-73CCEA7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F050F-870B-964C-8407-30ED3CC26E05}" type="slidenum">
              <a:rPr lang="en-US" smtClean="0"/>
              <a:t>‹#›</a:t>
            </a:fld>
            <a:endParaRPr lang="en-US"/>
          </a:p>
        </p:txBody>
      </p:sp>
    </p:spTree>
    <p:extLst>
      <p:ext uri="{BB962C8B-B14F-4D97-AF65-F5344CB8AC3E}">
        <p14:creationId xmlns:p14="http://schemas.microsoft.com/office/powerpoint/2010/main" val="2811611331"/>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cIAZd8p5fQ"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_RjndG0IX8"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wwZmHYaB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H50zuS8DD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matthew+20%3A20-28&amp;version=MSG" TargetMode="External"/><Relationship Id="rId2" Type="http://schemas.openxmlformats.org/officeDocument/2006/relationships/hyperlink" Target="https://www.biblegateway.com/passage/?search=matthew+20%3A20-28&amp;version=NI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royal.uk/50-facts-about-queens-coronation-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7C9072-6359-B08B-C30A-3918949C97CE}"/>
              </a:ext>
            </a:extLst>
          </p:cNvPr>
          <p:cNvSpPr>
            <a:spLocks noGrp="1"/>
          </p:cNvSpPr>
          <p:nvPr>
            <p:ph type="subTitle" idx="1"/>
          </p:nvPr>
        </p:nvSpPr>
        <p:spPr/>
        <p:txBody>
          <a:bodyPr/>
          <a:lstStyle/>
          <a:p>
            <a:r>
              <a:rPr lang="en-US" dirty="0"/>
              <a:t>Secondary School Collective Worship</a:t>
            </a:r>
          </a:p>
        </p:txBody>
      </p:sp>
    </p:spTree>
    <p:extLst>
      <p:ext uri="{BB962C8B-B14F-4D97-AF65-F5344CB8AC3E}">
        <p14:creationId xmlns:p14="http://schemas.microsoft.com/office/powerpoint/2010/main" val="18688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4D58B8-2A41-65C3-983E-8AEE12D86961}"/>
              </a:ext>
            </a:extLst>
          </p:cNvPr>
          <p:cNvSpPr txBox="1">
            <a:spLocks/>
          </p:cNvSpPr>
          <p:nvPr/>
        </p:nvSpPr>
        <p:spPr>
          <a:xfrm>
            <a:off x="2520007" y="27516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Gill Sans MT" panose="020B0502020104020203" pitchFamily="34" charset="0"/>
              </a:rPr>
              <a:t>The Coronation Service</a:t>
            </a:r>
            <a:br>
              <a:rPr lang="en-GB" dirty="0">
                <a:latin typeface="Gill Sans MT" panose="020B0502020104020203" pitchFamily="34" charset="0"/>
              </a:rPr>
            </a:br>
            <a:r>
              <a:rPr lang="en-GB" dirty="0">
                <a:latin typeface="Gill Sans MT" panose="020B0502020104020203" pitchFamily="34" charset="0"/>
              </a:rPr>
              <a:t>The Recognition</a:t>
            </a:r>
          </a:p>
        </p:txBody>
      </p:sp>
      <p:sp>
        <p:nvSpPr>
          <p:cNvPr id="5" name="Rectangle 4">
            <a:extLst>
              <a:ext uri="{FF2B5EF4-FFF2-40B4-BE49-F238E27FC236}">
                <a16:creationId xmlns:a16="http://schemas.microsoft.com/office/drawing/2014/main" id="{82BC7F4D-2C48-D8E3-C806-32017084B41B}"/>
              </a:ext>
            </a:extLst>
          </p:cNvPr>
          <p:cNvSpPr/>
          <p:nvPr/>
        </p:nvSpPr>
        <p:spPr>
          <a:xfrm>
            <a:off x="5935409" y="1934451"/>
            <a:ext cx="4750904" cy="3748270"/>
          </a:xfrm>
          <a:prstGeom prst="rect">
            <a:avLst/>
          </a:prstGeom>
        </p:spPr>
        <p:txBody>
          <a:bodyPr wrap="square">
            <a:spAutoFit/>
          </a:bodyPr>
          <a:lstStyle/>
          <a:p>
            <a:pPr>
              <a:lnSpc>
                <a:spcPct val="107000"/>
              </a:lnSpc>
              <a:spcAft>
                <a:spcPts val="800"/>
              </a:spcAft>
            </a:pPr>
            <a:r>
              <a:rPr lang="en-GB" i="1" dirty="0">
                <a:latin typeface="Gill Sans MT" panose="020B0502020104020203" pitchFamily="34" charset="0"/>
                <a:ea typeface="Calibri" panose="020F0502020204030204" pitchFamily="34" charset="0"/>
                <a:cs typeface="Times New Roman" panose="02020603050405020304" pitchFamily="18" charset="0"/>
              </a:rPr>
              <a:t>Spiritual Significance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Right from the start of the service it is recognised that the King is under the authority of God. Trumpets in the Bible are used at significant festivals, to call people to gather, or to assemble for battle.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i="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solidFill>
                  <a:srgbClr val="721430"/>
                </a:solidFill>
                <a:latin typeface="Gill Sans MT" panose="020B0502020104020203" pitchFamily="34" charset="0"/>
                <a:ea typeface="Calibri" panose="020F0502020204030204" pitchFamily="34" charset="0"/>
                <a:cs typeface="Times New Roman" panose="02020603050405020304" pitchFamily="18" charset="0"/>
              </a:rPr>
              <a:t>Question for me</a:t>
            </a:r>
            <a:endParaRPr lang="en-GB" sz="1600" dirty="0">
              <a:solidFill>
                <a:srgbClr val="72143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721430"/>
                </a:solidFill>
                <a:latin typeface="Gill Sans MT" panose="020B0502020104020203" pitchFamily="34" charset="0"/>
                <a:ea typeface="Calibri" panose="020F0502020204030204" pitchFamily="34" charset="0"/>
                <a:cs typeface="Times New Roman" panose="02020603050405020304" pitchFamily="18" charset="0"/>
              </a:rPr>
              <a:t>Whose authority do I fall under? Think widely. Am I happy under their authority? Do I make their job an easy or a difficult one? </a:t>
            </a:r>
            <a:endParaRPr lang="en-GB" sz="1600" dirty="0">
              <a:solidFill>
                <a:srgbClr val="72143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hape&#10;&#10;Description automatically generated with low confidence">
            <a:extLst>
              <a:ext uri="{FF2B5EF4-FFF2-40B4-BE49-F238E27FC236}">
                <a16:creationId xmlns:a16="http://schemas.microsoft.com/office/drawing/2014/main" id="{570E58A7-B331-97C5-4D81-D22C16345BEB}"/>
              </a:ext>
            </a:extLst>
          </p:cNvPr>
          <p:cNvPicPr/>
          <p:nvPr/>
        </p:nvPicPr>
        <p:blipFill rotWithShape="1">
          <a:blip r:embed="rId2" cstate="screen">
            <a:extLst>
              <a:ext uri="{28A0092B-C50C-407E-A947-70E740481C1C}">
                <a14:useLocalDpi xmlns:a14="http://schemas.microsoft.com/office/drawing/2010/main"/>
              </a:ext>
            </a:extLst>
          </a:blip>
          <a:srcRect l="6907" t="9309" r="8708" b="4805"/>
          <a:stretch/>
        </p:blipFill>
        <p:spPr bwMode="auto">
          <a:xfrm>
            <a:off x="2790410" y="2064026"/>
            <a:ext cx="2597924" cy="27299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593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BB2D8F-2FD5-A097-3CEB-654F0B6DAF24}"/>
              </a:ext>
            </a:extLst>
          </p:cNvPr>
          <p:cNvSpPr>
            <a:spLocks noGrp="1"/>
          </p:cNvSpPr>
          <p:nvPr>
            <p:ph type="title"/>
          </p:nvPr>
        </p:nvSpPr>
        <p:spPr>
          <a:xfrm>
            <a:off x="2461817" y="333353"/>
            <a:ext cx="7886700" cy="1325563"/>
          </a:xfrm>
        </p:spPr>
        <p:txBody>
          <a:bodyPr/>
          <a:lstStyle/>
          <a:p>
            <a:r>
              <a:rPr lang="en-GB" dirty="0">
                <a:latin typeface="Gill Sans MT" panose="020B0502020104020203" pitchFamily="34" charset="0"/>
              </a:rPr>
              <a:t>The Coronation Service</a:t>
            </a:r>
            <a:br>
              <a:rPr lang="en-GB" dirty="0">
                <a:latin typeface="Gill Sans MT" panose="020B0502020104020203" pitchFamily="34" charset="0"/>
              </a:rPr>
            </a:br>
            <a:r>
              <a:rPr lang="en-GB" dirty="0">
                <a:latin typeface="Gill Sans MT" panose="020B0502020104020203" pitchFamily="34" charset="0"/>
              </a:rPr>
              <a:t>The Oath</a:t>
            </a:r>
          </a:p>
        </p:txBody>
      </p:sp>
      <p:sp>
        <p:nvSpPr>
          <p:cNvPr id="4" name="Rectangle 3">
            <a:extLst>
              <a:ext uri="{FF2B5EF4-FFF2-40B4-BE49-F238E27FC236}">
                <a16:creationId xmlns:a16="http://schemas.microsoft.com/office/drawing/2014/main" id="{FA24C032-878E-9602-7CAF-1FAEA7A0C110}"/>
              </a:ext>
            </a:extLst>
          </p:cNvPr>
          <p:cNvSpPr/>
          <p:nvPr/>
        </p:nvSpPr>
        <p:spPr>
          <a:xfrm>
            <a:off x="2621240" y="1920279"/>
            <a:ext cx="4572000" cy="4524315"/>
          </a:xfrm>
          <a:prstGeom prst="rect">
            <a:avLst/>
          </a:prstGeom>
        </p:spPr>
        <p:txBody>
          <a:bodyPr>
            <a:spAutoFit/>
          </a:bodyPr>
          <a:lstStyle/>
          <a:p>
            <a:r>
              <a:rPr lang="en-GB" i="1" dirty="0">
                <a:latin typeface="Gill Sans MT" panose="020B0502020104020203" pitchFamily="34" charset="0"/>
                <a:ea typeface="Times New Roman" panose="02020603050405020304" pitchFamily="18" charset="0"/>
                <a:cs typeface="Segoe UI" panose="020B0502040204020203" pitchFamily="34" charset="0"/>
              </a:rPr>
              <a:t>Spiritual Significance</a:t>
            </a:r>
            <a:endParaRPr lang="en-GB" dirty="0">
              <a:latin typeface="Gill Sans MT" panose="020B0502020104020203" pitchFamily="34" charset="0"/>
              <a:ea typeface="Times New Roman" panose="02020603050405020304" pitchFamily="18" charset="0"/>
            </a:endParaRPr>
          </a:p>
          <a:p>
            <a:r>
              <a:rPr lang="en-GB" dirty="0">
                <a:latin typeface="Gill Sans MT" panose="020B0502020104020203" pitchFamily="34" charset="0"/>
                <a:ea typeface="Times New Roman" panose="02020603050405020304" pitchFamily="18" charset="0"/>
                <a:cs typeface="Segoe UI" panose="020B0502040204020203" pitchFamily="34" charset="0"/>
              </a:rPr>
              <a:t>The Bible details many promises made between God and man (covenants). Some of these are private, however they always have a significance for the wider community. For example, the Abrahamic Covenant where God promised to provide protection and land for Abraham and God’s people, if they followed His path. The oath here is very public and the signing of an oath to serve people is only seen at the Coronation service and nowhere else. </a:t>
            </a:r>
            <a:endParaRPr lang="en-GB" dirty="0">
              <a:latin typeface="Gill Sans MT" panose="020B0502020104020203" pitchFamily="34" charset="0"/>
              <a:ea typeface="Times New Roman" panose="02020603050405020304" pitchFamily="18" charset="0"/>
            </a:endParaRPr>
          </a:p>
          <a:p>
            <a:endParaRPr lang="en-GB" i="1" dirty="0">
              <a:latin typeface="Gill Sans MT" panose="020B0502020104020203" pitchFamily="34" charset="0"/>
              <a:ea typeface="Times New Roman" panose="02020603050405020304" pitchFamily="18" charset="0"/>
              <a:cs typeface="Segoe UI" panose="020B0502040204020203" pitchFamily="34" charset="0"/>
            </a:endParaRPr>
          </a:p>
          <a:p>
            <a:r>
              <a:rPr lang="en-GB" i="1" dirty="0">
                <a:solidFill>
                  <a:srgbClr val="721430"/>
                </a:solidFill>
                <a:latin typeface="Gill Sans MT" panose="020B0502020104020203" pitchFamily="34" charset="0"/>
                <a:ea typeface="Times New Roman" panose="02020603050405020304" pitchFamily="18" charset="0"/>
                <a:cs typeface="Segoe UI" panose="020B0502040204020203" pitchFamily="34" charset="0"/>
              </a:rPr>
              <a:t>A Question for me</a:t>
            </a:r>
            <a:endParaRPr lang="en-GB" dirty="0">
              <a:solidFill>
                <a:srgbClr val="721430"/>
              </a:solidFill>
              <a:latin typeface="Gill Sans MT" panose="020B0502020104020203" pitchFamily="34" charset="0"/>
              <a:ea typeface="Times New Roman" panose="02020603050405020304" pitchFamily="18" charset="0"/>
            </a:endParaRPr>
          </a:p>
          <a:p>
            <a:r>
              <a:rPr lang="en-GB" dirty="0">
                <a:solidFill>
                  <a:srgbClr val="721430"/>
                </a:solidFill>
                <a:latin typeface="Gill Sans MT" panose="020B0502020104020203" pitchFamily="34" charset="0"/>
                <a:ea typeface="Times New Roman" panose="02020603050405020304" pitchFamily="18" charset="0"/>
                <a:cs typeface="Segoe UI" panose="020B0502040204020203" pitchFamily="34" charset="0"/>
              </a:rPr>
              <a:t>When I make a promise, do I make them seriously and with the right heart? Am I a person of integrity in my words and actions?</a:t>
            </a:r>
            <a:endParaRPr lang="en-GB" dirty="0">
              <a:solidFill>
                <a:srgbClr val="721430"/>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5EFB66DB-6243-38A4-02AF-5099DFB569E2}"/>
              </a:ext>
            </a:extLst>
          </p:cNvPr>
          <p:cNvGrpSpPr/>
          <p:nvPr/>
        </p:nvGrpSpPr>
        <p:grpSpPr>
          <a:xfrm>
            <a:off x="8029190" y="2187242"/>
            <a:ext cx="2200525" cy="2207466"/>
            <a:chOff x="0" y="0"/>
            <a:chExt cx="822960" cy="822960"/>
          </a:xfrm>
        </p:grpSpPr>
        <p:pic>
          <p:nvPicPr>
            <p:cNvPr id="6" name="Picture 5" descr="Shape&#10;&#10;Description automatically generated with low confidence">
              <a:extLst>
                <a:ext uri="{FF2B5EF4-FFF2-40B4-BE49-F238E27FC236}">
                  <a16:creationId xmlns:a16="http://schemas.microsoft.com/office/drawing/2014/main" id="{E484A819-9CF6-264D-F35F-3ABD963CB8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039" t="16110" r="19450" b="15717"/>
            <a:stretch/>
          </p:blipFill>
          <p:spPr bwMode="auto">
            <a:xfrm>
              <a:off x="525780" y="358140"/>
              <a:ext cx="137160" cy="154305"/>
            </a:xfrm>
            <a:prstGeom prst="rect">
              <a:avLst/>
            </a:prstGeom>
            <a:noFill/>
            <a:ln>
              <a:noFill/>
            </a:ln>
            <a:extLst>
              <a:ext uri="{53640926-AAD7-44D8-BBD7-CCE9431645EC}">
                <a14:shadowObscured xmlns:a14="http://schemas.microsoft.com/office/drawing/2010/main"/>
              </a:ext>
            </a:extLst>
          </p:spPr>
        </p:pic>
        <p:pic>
          <p:nvPicPr>
            <p:cNvPr id="7" name="Picture 6" descr="Shape&#10;&#10;Description automatically generated with low confidence">
              <a:extLst>
                <a:ext uri="{FF2B5EF4-FFF2-40B4-BE49-F238E27FC236}">
                  <a16:creationId xmlns:a16="http://schemas.microsoft.com/office/drawing/2014/main" id="{3FE45EF1-4621-3029-5C5D-2DCE21440DE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822960" cy="822960"/>
            </a:xfrm>
            <a:prstGeom prst="rect">
              <a:avLst/>
            </a:prstGeom>
            <a:noFill/>
            <a:ln>
              <a:noFill/>
            </a:ln>
          </p:spPr>
        </p:pic>
      </p:grpSp>
    </p:spTree>
    <p:extLst>
      <p:ext uri="{BB962C8B-B14F-4D97-AF65-F5344CB8AC3E}">
        <p14:creationId xmlns:p14="http://schemas.microsoft.com/office/powerpoint/2010/main" val="40420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77AA2B-55D4-B972-18D2-6E32F002DABE}"/>
              </a:ext>
            </a:extLst>
          </p:cNvPr>
          <p:cNvSpPr>
            <a:spLocks noGrp="1"/>
          </p:cNvSpPr>
          <p:nvPr>
            <p:ph type="title"/>
          </p:nvPr>
        </p:nvSpPr>
        <p:spPr>
          <a:xfrm>
            <a:off x="2410248" y="263927"/>
            <a:ext cx="7886700" cy="1325563"/>
          </a:xfrm>
        </p:spPr>
        <p:txBody>
          <a:bodyPr/>
          <a:lstStyle/>
          <a:p>
            <a:r>
              <a:rPr lang="en-GB" dirty="0">
                <a:latin typeface="Gill Sans MT" panose="020B0502020104020203" pitchFamily="34" charset="0"/>
              </a:rPr>
              <a:t>The Coronation Service</a:t>
            </a:r>
            <a:br>
              <a:rPr lang="en-GB" dirty="0">
                <a:latin typeface="Gill Sans MT" panose="020B0502020104020203" pitchFamily="34" charset="0"/>
              </a:rPr>
            </a:br>
            <a:r>
              <a:rPr lang="en-GB" dirty="0">
                <a:latin typeface="Gill Sans MT" panose="020B0502020104020203" pitchFamily="34" charset="0"/>
              </a:rPr>
              <a:t>The Anointing</a:t>
            </a:r>
          </a:p>
        </p:txBody>
      </p:sp>
      <p:sp>
        <p:nvSpPr>
          <p:cNvPr id="4" name="Rectangle 3">
            <a:extLst>
              <a:ext uri="{FF2B5EF4-FFF2-40B4-BE49-F238E27FC236}">
                <a16:creationId xmlns:a16="http://schemas.microsoft.com/office/drawing/2014/main" id="{BC6BFD76-2F2F-79BD-5E7C-3C382AFD5EAB}"/>
              </a:ext>
            </a:extLst>
          </p:cNvPr>
          <p:cNvSpPr/>
          <p:nvPr/>
        </p:nvSpPr>
        <p:spPr>
          <a:xfrm>
            <a:off x="6550217" y="1432883"/>
            <a:ext cx="4572000" cy="4582665"/>
          </a:xfrm>
          <a:prstGeom prst="rect">
            <a:avLst/>
          </a:prstGeom>
        </p:spPr>
        <p:txBody>
          <a:bodyPr>
            <a:spAutoFit/>
          </a:bodyPr>
          <a:lstStyle/>
          <a:p>
            <a:pPr>
              <a:lnSpc>
                <a:spcPct val="115000"/>
              </a:lnSpc>
              <a:spcAft>
                <a:spcPts val="1800"/>
              </a:spcAft>
            </a:pPr>
            <a:r>
              <a:rPr lang="en-GB" i="1" dirty="0">
                <a:latin typeface="Gill Sans MT" panose="020B0502020104020203" pitchFamily="34" charset="0"/>
                <a:ea typeface="Times New Roman" panose="02020603050405020304" pitchFamily="18" charset="0"/>
              </a:rPr>
              <a:t>Spiritual Significance</a:t>
            </a:r>
            <a:endParaRPr lang="en-GB" dirty="0">
              <a:latin typeface="Times New Roman" panose="02020603050405020304" pitchFamily="18" charset="0"/>
              <a:ea typeface="Times New Roman" panose="02020603050405020304" pitchFamily="18" charset="0"/>
            </a:endParaRPr>
          </a:p>
          <a:p>
            <a:pPr>
              <a:lnSpc>
                <a:spcPct val="115000"/>
              </a:lnSpc>
              <a:spcAft>
                <a:spcPts val="1800"/>
              </a:spcAft>
            </a:pPr>
            <a:r>
              <a:rPr lang="en-GB" dirty="0">
                <a:latin typeface="Gill Sans MT" panose="020B0502020104020203" pitchFamily="34" charset="0"/>
                <a:ea typeface="Times New Roman" panose="02020603050405020304" pitchFamily="18" charset="0"/>
              </a:rPr>
              <a:t>We see anointing with oil in the Old Testament of the Bible, when people are ‘set apart’ by God for a particular task. This is a sacramental act and an important and powerful moment that has similarities with when Christians are baptised, confirmed or ordained.</a:t>
            </a:r>
            <a:r>
              <a:rPr lang="en-GB" dirty="0">
                <a:latin typeface="Times New Roman" panose="02020603050405020304" pitchFamily="18" charset="0"/>
                <a:ea typeface="Times New Roman" panose="02020603050405020304" pitchFamily="18" charset="0"/>
              </a:rPr>
              <a:t> </a:t>
            </a:r>
          </a:p>
          <a:p>
            <a:pPr>
              <a:lnSpc>
                <a:spcPct val="115000"/>
              </a:lnSpc>
              <a:spcAft>
                <a:spcPts val="1800"/>
              </a:spcAft>
            </a:pPr>
            <a:r>
              <a:rPr lang="en-GB" i="1" dirty="0">
                <a:solidFill>
                  <a:srgbClr val="721430"/>
                </a:solidFill>
                <a:latin typeface="Gill Sans MT" panose="020B0502020104020203" pitchFamily="34" charset="0"/>
                <a:ea typeface="Times New Roman" panose="02020603050405020304" pitchFamily="18" charset="0"/>
              </a:rPr>
              <a:t>A Question for me</a:t>
            </a:r>
            <a:endParaRPr lang="en-GB" dirty="0">
              <a:solidFill>
                <a:srgbClr val="721430"/>
              </a:solidFill>
              <a:latin typeface="Times New Roman" panose="02020603050405020304" pitchFamily="18" charset="0"/>
              <a:ea typeface="Times New Roman" panose="02020603050405020304" pitchFamily="18" charset="0"/>
            </a:endParaRPr>
          </a:p>
          <a:p>
            <a:pPr>
              <a:lnSpc>
                <a:spcPct val="115000"/>
              </a:lnSpc>
              <a:spcAft>
                <a:spcPts val="1800"/>
              </a:spcAft>
            </a:pPr>
            <a:r>
              <a:rPr lang="en-GB" dirty="0">
                <a:solidFill>
                  <a:srgbClr val="721430"/>
                </a:solidFill>
                <a:latin typeface="Gill Sans MT" panose="020B0502020104020203" pitchFamily="34" charset="0"/>
                <a:ea typeface="Times New Roman" panose="02020603050405020304" pitchFamily="18" charset="0"/>
              </a:rPr>
              <a:t>Considering my gifts, talents and abilities, how am I ‘set aside’ by God? What are my spheres of influence and places where only I can make a difference?</a:t>
            </a:r>
            <a:endParaRPr lang="en-GB" dirty="0">
              <a:solidFill>
                <a:srgbClr val="721430"/>
              </a:solidFill>
              <a:latin typeface="Times New Roman" panose="02020603050405020304" pitchFamily="18" charset="0"/>
              <a:ea typeface="Times New Roman" panose="02020603050405020304" pitchFamily="18" charset="0"/>
            </a:endParaRPr>
          </a:p>
        </p:txBody>
      </p:sp>
      <p:pic>
        <p:nvPicPr>
          <p:cNvPr id="5" name="Picture 4" descr="Shape&#10;&#10;Description automatically generated with low confidence">
            <a:extLst>
              <a:ext uri="{FF2B5EF4-FFF2-40B4-BE49-F238E27FC236}">
                <a16:creationId xmlns:a16="http://schemas.microsoft.com/office/drawing/2014/main" id="{7D37B67D-32C7-8F03-5C4F-FE5AC8412AB9}"/>
              </a:ext>
            </a:extLst>
          </p:cNvPr>
          <p:cNvPicPr/>
          <p:nvPr/>
        </p:nvPicPr>
        <p:blipFill rotWithShape="1">
          <a:blip r:embed="rId2" cstate="screen">
            <a:extLst>
              <a:ext uri="{28A0092B-C50C-407E-A947-70E740481C1C}">
                <a14:useLocalDpi xmlns:a14="http://schemas.microsoft.com/office/drawing/2010/main"/>
              </a:ext>
            </a:extLst>
          </a:blip>
          <a:srcRect l="12956" r="19396"/>
          <a:stretch/>
        </p:blipFill>
        <p:spPr bwMode="auto">
          <a:xfrm>
            <a:off x="3473302" y="2508879"/>
            <a:ext cx="1671914" cy="20711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47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70BAE5-C3E2-33BB-4797-A49F7AC35381}"/>
              </a:ext>
            </a:extLst>
          </p:cNvPr>
          <p:cNvSpPr txBox="1">
            <a:spLocks/>
          </p:cNvSpPr>
          <p:nvPr/>
        </p:nvSpPr>
        <p:spPr>
          <a:xfrm>
            <a:off x="3467100" y="28540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latin typeface="Gill Sans MT" panose="020B0502020104020203" pitchFamily="34" charset="0"/>
              </a:rPr>
              <a:t>The Coronation Service</a:t>
            </a:r>
            <a:br>
              <a:rPr lang="en-GB">
                <a:latin typeface="Gill Sans MT" panose="020B0502020104020203" pitchFamily="34" charset="0"/>
              </a:rPr>
            </a:br>
            <a:r>
              <a:rPr lang="en-GB">
                <a:latin typeface="Gill Sans MT" panose="020B0502020104020203" pitchFamily="34" charset="0"/>
              </a:rPr>
              <a:t>The Investiture</a:t>
            </a:r>
            <a:endParaRPr lang="en-GB" dirty="0">
              <a:latin typeface="Gill Sans MT" panose="020B0502020104020203" pitchFamily="34" charset="0"/>
            </a:endParaRPr>
          </a:p>
        </p:txBody>
      </p:sp>
      <p:pic>
        <p:nvPicPr>
          <p:cNvPr id="4" name="Picture 3">
            <a:extLst>
              <a:ext uri="{FF2B5EF4-FFF2-40B4-BE49-F238E27FC236}">
                <a16:creationId xmlns:a16="http://schemas.microsoft.com/office/drawing/2014/main" id="{9E16BBD1-F9D3-968B-4805-327455FBA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37560" y="1099475"/>
            <a:ext cx="2281507" cy="2882630"/>
          </a:xfrm>
          <a:prstGeom prst="rect">
            <a:avLst/>
          </a:prstGeom>
        </p:spPr>
      </p:pic>
      <p:pic>
        <p:nvPicPr>
          <p:cNvPr id="5" name="Picture 4">
            <a:extLst>
              <a:ext uri="{FF2B5EF4-FFF2-40B4-BE49-F238E27FC236}">
                <a16:creationId xmlns:a16="http://schemas.microsoft.com/office/drawing/2014/main" id="{987F484E-7AA3-1D0C-59F2-DFAA514DE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432" y="1099475"/>
            <a:ext cx="2159688" cy="2876020"/>
          </a:xfrm>
          <a:prstGeom prst="rect">
            <a:avLst/>
          </a:prstGeom>
        </p:spPr>
      </p:pic>
      <p:pic>
        <p:nvPicPr>
          <p:cNvPr id="6" name="Picture 5">
            <a:extLst>
              <a:ext uri="{FF2B5EF4-FFF2-40B4-BE49-F238E27FC236}">
                <a16:creationId xmlns:a16="http://schemas.microsoft.com/office/drawing/2014/main" id="{6CFEA321-D472-832D-AB35-D6EF2140FF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7289" y="4551913"/>
            <a:ext cx="5565913" cy="1943788"/>
          </a:xfrm>
          <a:prstGeom prst="rect">
            <a:avLst/>
          </a:prstGeom>
        </p:spPr>
      </p:pic>
      <p:sp>
        <p:nvSpPr>
          <p:cNvPr id="8" name="TextBox 7">
            <a:extLst>
              <a:ext uri="{FF2B5EF4-FFF2-40B4-BE49-F238E27FC236}">
                <a16:creationId xmlns:a16="http://schemas.microsoft.com/office/drawing/2014/main" id="{CC9B0495-D38B-51F9-33F3-CDBA9D641B4C}"/>
              </a:ext>
            </a:extLst>
          </p:cNvPr>
          <p:cNvSpPr txBox="1"/>
          <p:nvPr/>
        </p:nvSpPr>
        <p:spPr>
          <a:xfrm>
            <a:off x="2549103" y="4020704"/>
            <a:ext cx="2159688" cy="369332"/>
          </a:xfrm>
          <a:prstGeom prst="rect">
            <a:avLst/>
          </a:prstGeom>
          <a:noFill/>
        </p:spPr>
        <p:txBody>
          <a:bodyPr wrap="square" rtlCol="0">
            <a:spAutoFit/>
          </a:bodyPr>
          <a:lstStyle/>
          <a:p>
            <a:r>
              <a:rPr lang="en-GB" dirty="0"/>
              <a:t>The Sovereign’s Orb</a:t>
            </a:r>
          </a:p>
        </p:txBody>
      </p:sp>
      <p:sp>
        <p:nvSpPr>
          <p:cNvPr id="9" name="TextBox 8">
            <a:extLst>
              <a:ext uri="{FF2B5EF4-FFF2-40B4-BE49-F238E27FC236}">
                <a16:creationId xmlns:a16="http://schemas.microsoft.com/office/drawing/2014/main" id="{BDB4A582-4EAC-72BA-8911-486F06CCF447}"/>
              </a:ext>
            </a:extLst>
          </p:cNvPr>
          <p:cNvSpPr txBox="1"/>
          <p:nvPr/>
        </p:nvSpPr>
        <p:spPr>
          <a:xfrm>
            <a:off x="5410246" y="4020704"/>
            <a:ext cx="2278260" cy="369332"/>
          </a:xfrm>
          <a:prstGeom prst="rect">
            <a:avLst/>
          </a:prstGeom>
          <a:noFill/>
        </p:spPr>
        <p:txBody>
          <a:bodyPr wrap="square" rtlCol="0">
            <a:spAutoFit/>
          </a:bodyPr>
          <a:lstStyle/>
          <a:p>
            <a:r>
              <a:rPr lang="en-GB" dirty="0"/>
              <a:t>St. Edward’s Crown</a:t>
            </a:r>
          </a:p>
        </p:txBody>
      </p:sp>
      <p:sp>
        <p:nvSpPr>
          <p:cNvPr id="10" name="TextBox 9">
            <a:extLst>
              <a:ext uri="{FF2B5EF4-FFF2-40B4-BE49-F238E27FC236}">
                <a16:creationId xmlns:a16="http://schemas.microsoft.com/office/drawing/2014/main" id="{4ED5C333-9FAF-1A50-3DC7-AC3FC8F430AE}"/>
              </a:ext>
            </a:extLst>
          </p:cNvPr>
          <p:cNvSpPr txBox="1"/>
          <p:nvPr/>
        </p:nvSpPr>
        <p:spPr>
          <a:xfrm>
            <a:off x="8322157" y="4612785"/>
            <a:ext cx="1689861" cy="646331"/>
          </a:xfrm>
          <a:prstGeom prst="rect">
            <a:avLst/>
          </a:prstGeom>
          <a:noFill/>
        </p:spPr>
        <p:txBody>
          <a:bodyPr wrap="square" rtlCol="0">
            <a:spAutoFit/>
          </a:bodyPr>
          <a:lstStyle/>
          <a:p>
            <a:r>
              <a:rPr lang="en-GB" dirty="0"/>
              <a:t>The Sovereign's Sceptre</a:t>
            </a:r>
          </a:p>
        </p:txBody>
      </p:sp>
    </p:spTree>
    <p:extLst>
      <p:ext uri="{BB962C8B-B14F-4D97-AF65-F5344CB8AC3E}">
        <p14:creationId xmlns:p14="http://schemas.microsoft.com/office/powerpoint/2010/main" val="14491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18B12D-1EB7-83DB-F612-66DF2D7F19D5}"/>
              </a:ext>
            </a:extLst>
          </p:cNvPr>
          <p:cNvSpPr txBox="1">
            <a:spLocks/>
          </p:cNvSpPr>
          <p:nvPr/>
        </p:nvSpPr>
        <p:spPr>
          <a:xfrm>
            <a:off x="2335561" y="23191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Gill Sans MT" panose="020B0502020104020203" pitchFamily="34" charset="0"/>
              </a:rPr>
              <a:t>The Coronation Service</a:t>
            </a:r>
            <a:br>
              <a:rPr lang="en-GB" dirty="0">
                <a:latin typeface="Gill Sans MT" panose="020B0502020104020203" pitchFamily="34" charset="0"/>
              </a:rPr>
            </a:br>
            <a:r>
              <a:rPr lang="en-GB" dirty="0">
                <a:latin typeface="Gill Sans MT" panose="020B0502020104020203" pitchFamily="34" charset="0"/>
              </a:rPr>
              <a:t>The Investiture</a:t>
            </a:r>
          </a:p>
        </p:txBody>
      </p:sp>
      <p:sp>
        <p:nvSpPr>
          <p:cNvPr id="4" name="Rectangle 3">
            <a:extLst>
              <a:ext uri="{FF2B5EF4-FFF2-40B4-BE49-F238E27FC236}">
                <a16:creationId xmlns:a16="http://schemas.microsoft.com/office/drawing/2014/main" id="{534D7E70-0C6F-B043-C297-54C6AC3CFC07}"/>
              </a:ext>
            </a:extLst>
          </p:cNvPr>
          <p:cNvSpPr/>
          <p:nvPr/>
        </p:nvSpPr>
        <p:spPr>
          <a:xfrm>
            <a:off x="6573079" y="1341182"/>
            <a:ext cx="5027512" cy="4340997"/>
          </a:xfrm>
          <a:prstGeom prst="rect">
            <a:avLst/>
          </a:prstGeom>
        </p:spPr>
        <p:txBody>
          <a:bodyPr wrap="square">
            <a:spAutoFit/>
          </a:bodyPr>
          <a:lstStyle/>
          <a:p>
            <a:pPr>
              <a:lnSpc>
                <a:spcPct val="107000"/>
              </a:lnSpc>
              <a:spcAft>
                <a:spcPts val="800"/>
              </a:spcAft>
            </a:pPr>
            <a:r>
              <a:rPr lang="en-GB" i="1" dirty="0">
                <a:latin typeface="Gill Sans MT" panose="020B0502020104020203" pitchFamily="34" charset="0"/>
                <a:ea typeface="Calibri" panose="020F0502020204030204" pitchFamily="34" charset="0"/>
                <a:cs typeface="Times New Roman" panose="02020603050405020304" pitchFamily="18" charset="0"/>
              </a:rPr>
              <a:t>Spiritual Significance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These three items contain a cross.  They signify elements of the reign of a King – his power, influence and responsibility. Yet the cross – the most important symbol in Christianity – features on them. King Charles is not on his own in his power, influence and responsibility. Ultimately the earth is God’s and God will help King Charles in his duties.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solidFill>
                  <a:srgbClr val="721430"/>
                </a:solidFill>
                <a:latin typeface="Gill Sans MT" panose="020B0502020104020203" pitchFamily="34" charset="0"/>
                <a:ea typeface="Calibri" panose="020F0502020204030204" pitchFamily="34" charset="0"/>
                <a:cs typeface="Times New Roman" panose="02020603050405020304" pitchFamily="18" charset="0"/>
              </a:rPr>
              <a:t>A question for me</a:t>
            </a:r>
            <a:endParaRPr lang="en-GB" sz="1600" dirty="0">
              <a:solidFill>
                <a:srgbClr val="72143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721430"/>
                </a:solidFill>
                <a:latin typeface="Gill Sans MT" panose="020B0502020104020203" pitchFamily="34" charset="0"/>
                <a:ea typeface="Calibri" panose="020F0502020204030204" pitchFamily="34" charset="0"/>
                <a:cs typeface="Times New Roman" panose="02020603050405020304" pitchFamily="18" charset="0"/>
              </a:rPr>
              <a:t>If there was a symbol above my head, the most important thing in my life that shapes my intentions, my thoughts and my actions, what would it be?</a:t>
            </a:r>
            <a:endParaRPr lang="en-GB" sz="1600" dirty="0">
              <a:solidFill>
                <a:srgbClr val="72143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Shape&#10;&#10;Description automatically generated with low confidence">
            <a:extLst>
              <a:ext uri="{FF2B5EF4-FFF2-40B4-BE49-F238E27FC236}">
                <a16:creationId xmlns:a16="http://schemas.microsoft.com/office/drawing/2014/main" id="{880B238A-0E6B-0E91-D8AB-3F599A4DCAAF}"/>
              </a:ext>
            </a:extLst>
          </p:cNvPr>
          <p:cNvPicPr/>
          <p:nvPr/>
        </p:nvPicPr>
        <p:blipFill rotWithShape="1">
          <a:blip r:embed="rId2" cstate="screen">
            <a:extLst>
              <a:ext uri="{28A0092B-C50C-407E-A947-70E740481C1C}">
                <a14:useLocalDpi xmlns:a14="http://schemas.microsoft.com/office/drawing/2010/main"/>
              </a:ext>
            </a:extLst>
          </a:blip>
          <a:srcRect l="6147" r="5532"/>
          <a:stretch/>
        </p:blipFill>
        <p:spPr bwMode="auto">
          <a:xfrm>
            <a:off x="3627799" y="2332383"/>
            <a:ext cx="1653043" cy="19716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648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F08AED-C21A-47AF-5949-5CD7D83C0872}"/>
              </a:ext>
            </a:extLst>
          </p:cNvPr>
          <p:cNvSpPr txBox="1">
            <a:spLocks/>
          </p:cNvSpPr>
          <p:nvPr/>
        </p:nvSpPr>
        <p:spPr>
          <a:xfrm>
            <a:off x="2461456"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Gill Sans MT" panose="020B0502020104020203" pitchFamily="34" charset="0"/>
              </a:rPr>
              <a:t>The Coronation Service</a:t>
            </a:r>
            <a:br>
              <a:rPr lang="en-GB">
                <a:latin typeface="Gill Sans MT" panose="020B0502020104020203" pitchFamily="34" charset="0"/>
              </a:rPr>
            </a:br>
            <a:r>
              <a:rPr lang="en-GB">
                <a:latin typeface="Gill Sans MT" panose="020B0502020104020203" pitchFamily="34" charset="0"/>
              </a:rPr>
              <a:t>The Enthronement and Homage</a:t>
            </a:r>
            <a:endParaRPr lang="en-GB" dirty="0">
              <a:latin typeface="Gill Sans MT" panose="020B0502020104020203" pitchFamily="34" charset="0"/>
            </a:endParaRPr>
          </a:p>
        </p:txBody>
      </p:sp>
      <p:sp>
        <p:nvSpPr>
          <p:cNvPr id="5" name="Rectangle 4">
            <a:extLst>
              <a:ext uri="{FF2B5EF4-FFF2-40B4-BE49-F238E27FC236}">
                <a16:creationId xmlns:a16="http://schemas.microsoft.com/office/drawing/2014/main" id="{2A522C93-BA59-4C9F-3B85-76918819E3F0}"/>
              </a:ext>
            </a:extLst>
          </p:cNvPr>
          <p:cNvSpPr/>
          <p:nvPr/>
        </p:nvSpPr>
        <p:spPr>
          <a:xfrm>
            <a:off x="2557670" y="1939873"/>
            <a:ext cx="4572000" cy="3715376"/>
          </a:xfrm>
          <a:prstGeom prst="rect">
            <a:avLst/>
          </a:prstGeom>
        </p:spPr>
        <p:txBody>
          <a:bodyPr>
            <a:spAutoFit/>
          </a:bodyPr>
          <a:lstStyle/>
          <a:p>
            <a:pPr>
              <a:lnSpc>
                <a:spcPct val="107000"/>
              </a:lnSpc>
              <a:spcAft>
                <a:spcPts val="800"/>
              </a:spcAft>
            </a:pPr>
            <a:r>
              <a:rPr lang="en-GB" i="1" dirty="0">
                <a:latin typeface="Gill Sans MT" panose="020B0502020104020203" pitchFamily="34" charset="0"/>
                <a:ea typeface="Calibri" panose="020F0502020204030204" pitchFamily="34" charset="0"/>
                <a:cs typeface="Times New Roman" panose="02020603050405020304" pitchFamily="18" charset="0"/>
              </a:rPr>
              <a:t>Spiritual Significance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Kneeling is a common act in Christianity and symbolises making ourselves low, so that God can be honoured and metaphorically lifted up. It symbolises coming under authority and humility.</a:t>
            </a: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solidFill>
                  <a:srgbClr val="721430"/>
                </a:solidFill>
                <a:latin typeface="Gill Sans MT" panose="020B0502020104020203" pitchFamily="34" charset="0"/>
                <a:ea typeface="Calibri" panose="020F0502020204030204" pitchFamily="34" charset="0"/>
                <a:cs typeface="Times New Roman" panose="02020603050405020304" pitchFamily="18" charset="0"/>
              </a:rPr>
              <a:t>A question for me</a:t>
            </a:r>
            <a:endParaRPr lang="en-GB" sz="1600" dirty="0">
              <a:solidFill>
                <a:srgbClr val="72143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721430"/>
                </a:solidFill>
                <a:latin typeface="Gill Sans MT" panose="020B0502020104020203" pitchFamily="34" charset="0"/>
                <a:ea typeface="Calibri" panose="020F0502020204030204" pitchFamily="34" charset="0"/>
                <a:cs typeface="Times New Roman" panose="02020603050405020304" pitchFamily="18" charset="0"/>
              </a:rPr>
              <a:t>Who or what do I swear allegiance to? Is this a helpful thing and if not, perhaps ask God to help you shift perspective and priorities.</a:t>
            </a:r>
            <a:endParaRPr lang="en-GB" sz="1600" dirty="0">
              <a:solidFill>
                <a:srgbClr val="72143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hape&#10;&#10;Description automatically generated with low confidence">
            <a:extLst>
              <a:ext uri="{FF2B5EF4-FFF2-40B4-BE49-F238E27FC236}">
                <a16:creationId xmlns:a16="http://schemas.microsoft.com/office/drawing/2014/main" id="{F8AC08D9-88CC-E2AB-370F-D6BA5138B233}"/>
              </a:ext>
            </a:extLst>
          </p:cNvPr>
          <p:cNvPicPr/>
          <p:nvPr/>
        </p:nvPicPr>
        <p:blipFill rotWithShape="1">
          <a:blip r:embed="rId2" cstate="screen">
            <a:extLst>
              <a:ext uri="{28A0092B-C50C-407E-A947-70E740481C1C}">
                <a14:useLocalDpi xmlns:a14="http://schemas.microsoft.com/office/drawing/2010/main"/>
              </a:ext>
            </a:extLst>
          </a:blip>
          <a:srcRect l="13730" r="15560"/>
          <a:stretch/>
        </p:blipFill>
        <p:spPr bwMode="auto">
          <a:xfrm>
            <a:off x="7876857" y="2673044"/>
            <a:ext cx="2234552" cy="2430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97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EA126-6853-9F18-D841-04EB47CA1D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83931" y="519773"/>
            <a:ext cx="4478385" cy="4528931"/>
          </a:xfrm>
          <a:prstGeom prst="rect">
            <a:avLst/>
          </a:prstGeom>
          <a:ln w="22225">
            <a:solidFill>
              <a:schemeClr val="tx1"/>
            </a:solidFill>
          </a:ln>
        </p:spPr>
      </p:pic>
      <p:sp>
        <p:nvSpPr>
          <p:cNvPr id="6" name="Title 1">
            <a:extLst>
              <a:ext uri="{FF2B5EF4-FFF2-40B4-BE49-F238E27FC236}">
                <a16:creationId xmlns:a16="http://schemas.microsoft.com/office/drawing/2014/main" id="{A1018762-B60C-721C-C83F-1ACBBAAF464D}"/>
              </a:ext>
            </a:extLst>
          </p:cNvPr>
          <p:cNvSpPr>
            <a:spLocks noGrp="1"/>
          </p:cNvSpPr>
          <p:nvPr>
            <p:ph type="title"/>
          </p:nvPr>
        </p:nvSpPr>
        <p:spPr>
          <a:xfrm>
            <a:off x="2539220" y="368091"/>
            <a:ext cx="7886700" cy="1325563"/>
          </a:xfrm>
        </p:spPr>
        <p:txBody>
          <a:bodyPr/>
          <a:lstStyle/>
          <a:p>
            <a:r>
              <a:rPr lang="en-GB" dirty="0">
                <a:latin typeface="Gill Sans MT" panose="020B0502020104020203" pitchFamily="34" charset="0"/>
              </a:rPr>
              <a:t>Response</a:t>
            </a:r>
            <a:br>
              <a:rPr lang="en-GB" dirty="0"/>
            </a:br>
            <a:endParaRPr lang="en-GB" dirty="0"/>
          </a:p>
        </p:txBody>
      </p:sp>
      <p:sp>
        <p:nvSpPr>
          <p:cNvPr id="8" name="TextBox 7">
            <a:extLst>
              <a:ext uri="{FF2B5EF4-FFF2-40B4-BE49-F238E27FC236}">
                <a16:creationId xmlns:a16="http://schemas.microsoft.com/office/drawing/2014/main" id="{A55FEEC6-5F46-D528-A27F-B1957B9FAA31}"/>
              </a:ext>
            </a:extLst>
          </p:cNvPr>
          <p:cNvSpPr txBox="1"/>
          <p:nvPr/>
        </p:nvSpPr>
        <p:spPr>
          <a:xfrm>
            <a:off x="2351193" y="5495114"/>
            <a:ext cx="6096000" cy="369332"/>
          </a:xfrm>
          <a:prstGeom prst="rect">
            <a:avLst/>
          </a:prstGeom>
          <a:noFill/>
        </p:spPr>
        <p:txBody>
          <a:bodyPr wrap="square">
            <a:spAutoFit/>
          </a:bodyPr>
          <a:lstStyle/>
          <a:p>
            <a:pPr marL="0" indent="0">
              <a:buNone/>
            </a:pPr>
            <a:r>
              <a:rPr lang="en-GB" sz="1800" u="sng" dirty="0">
                <a:solidFill>
                  <a:srgbClr val="444444"/>
                </a:solidFill>
                <a:effectLst/>
                <a:latin typeface="-apple-system"/>
                <a:ea typeface="Times New Roman" panose="02020603050405020304" pitchFamily="18" charset="0"/>
                <a:cs typeface="Calibri" panose="020F0502020204030204" pitchFamily="34" charset="0"/>
                <a:hlinkClick r:id="rId3"/>
              </a:rPr>
              <a:t>https://www.youtube.com/watch?v=JcIAZd8p5fQ</a:t>
            </a:r>
            <a:endParaRPr lang="en-GB" dirty="0"/>
          </a:p>
        </p:txBody>
      </p:sp>
    </p:spTree>
    <p:extLst>
      <p:ext uri="{BB962C8B-B14F-4D97-AF65-F5344CB8AC3E}">
        <p14:creationId xmlns:p14="http://schemas.microsoft.com/office/powerpoint/2010/main" val="356458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8D0C8-1269-0DCF-5162-E5D7CAD6A43E}"/>
              </a:ext>
            </a:extLst>
          </p:cNvPr>
          <p:cNvSpPr txBox="1">
            <a:spLocks/>
          </p:cNvSpPr>
          <p:nvPr/>
        </p:nvSpPr>
        <p:spPr>
          <a:xfrm>
            <a:off x="2618256" y="183923"/>
            <a:ext cx="7886700" cy="6490153"/>
          </a:xfrm>
          <a:prstGeom prst="rect">
            <a:avLst/>
          </a:prstGeom>
        </p:spPr>
        <p:txBody>
          <a:bodyPr numCol="2">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6400" b="1" dirty="0">
                <a:latin typeface="Gill Sans MT" panose="020B0502020104020203" pitchFamily="34" charset="0"/>
              </a:rPr>
              <a:t>OUR KING  </a:t>
            </a:r>
            <a:r>
              <a:rPr lang="en-GB" sz="6400" dirty="0">
                <a:latin typeface="Gill Sans MT" panose="020B0502020104020203" pitchFamily="34" charset="0"/>
              </a:rPr>
              <a:t> </a:t>
            </a: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r>
              <a:rPr lang="en-GB" sz="6400" dirty="0">
                <a:latin typeface="Gill Sans MT" panose="020B0502020104020203" pitchFamily="34" charset="0"/>
              </a:rPr>
              <a:t>Verse 1 </a:t>
            </a:r>
          </a:p>
          <a:p>
            <a:pPr marL="0" indent="0" fontAlgn="base">
              <a:buFont typeface="Arial" panose="020B0604020202020204" pitchFamily="34" charset="0"/>
              <a:buNone/>
            </a:pPr>
            <a:r>
              <a:rPr lang="en-GB" sz="6400" dirty="0">
                <a:latin typeface="Gill Sans MT" panose="020B0502020104020203" pitchFamily="34" charset="0"/>
              </a:rPr>
              <a:t>It’s a day of celebration</a:t>
            </a:r>
          </a:p>
          <a:p>
            <a:pPr marL="0" indent="0" fontAlgn="base">
              <a:buFont typeface="Arial" panose="020B0604020202020204" pitchFamily="34" charset="0"/>
              <a:buNone/>
            </a:pPr>
            <a:r>
              <a:rPr lang="en-GB" sz="6400" dirty="0">
                <a:latin typeface="Gill Sans MT" panose="020B0502020104020203" pitchFamily="34" charset="0"/>
              </a:rPr>
              <a:t>For our country’s coronation</a:t>
            </a:r>
          </a:p>
          <a:p>
            <a:pPr marL="0" indent="0" fontAlgn="base">
              <a:buFont typeface="Arial" panose="020B0604020202020204" pitchFamily="34" charset="0"/>
              <a:buNone/>
            </a:pPr>
            <a:r>
              <a:rPr lang="en-GB" sz="6400" dirty="0">
                <a:latin typeface="Gill Sans MT" panose="020B0502020104020203" pitchFamily="34" charset="0"/>
              </a:rPr>
              <a:t>From every corner of the nation</a:t>
            </a:r>
          </a:p>
          <a:p>
            <a:pPr marL="0" indent="0" fontAlgn="base">
              <a:buFont typeface="Arial" panose="020B0604020202020204" pitchFamily="34" charset="0"/>
              <a:buNone/>
            </a:pPr>
            <a:r>
              <a:rPr lang="en-GB" sz="6400" dirty="0">
                <a:latin typeface="Gill Sans MT" panose="020B0502020104020203" pitchFamily="34" charset="0"/>
              </a:rPr>
              <a:t>We’ll celebrate our King!</a:t>
            </a:r>
          </a:p>
          <a:p>
            <a:pPr marL="0" indent="0" fontAlgn="base">
              <a:buFont typeface="Arial" panose="020B0604020202020204" pitchFamily="34" charset="0"/>
              <a:buNone/>
            </a:pPr>
            <a:r>
              <a:rPr lang="en-GB" sz="6400" dirty="0">
                <a:latin typeface="Gill Sans MT" panose="020B0502020104020203" pitchFamily="34" charset="0"/>
              </a:rPr>
              <a:t> </a:t>
            </a:r>
          </a:p>
          <a:p>
            <a:pPr marL="0" indent="0" fontAlgn="base">
              <a:buFont typeface="Arial" panose="020B0604020202020204" pitchFamily="34" charset="0"/>
              <a:buNone/>
            </a:pPr>
            <a:r>
              <a:rPr lang="en-GB" sz="6400" dirty="0">
                <a:latin typeface="Gill Sans MT" panose="020B0502020104020203" pitchFamily="34" charset="0"/>
              </a:rPr>
              <a:t>Verse 2</a:t>
            </a:r>
          </a:p>
          <a:p>
            <a:pPr marL="0" indent="0" fontAlgn="base">
              <a:buFont typeface="Arial" panose="020B0604020202020204" pitchFamily="34" charset="0"/>
              <a:buNone/>
            </a:pPr>
            <a:r>
              <a:rPr lang="en-GB" sz="6400" dirty="0">
                <a:latin typeface="Gill Sans MT" panose="020B0502020104020203" pitchFamily="34" charset="0"/>
              </a:rPr>
              <a:t>It’s a day to come together</a:t>
            </a:r>
          </a:p>
          <a:p>
            <a:pPr marL="0" indent="0" fontAlgn="base">
              <a:buFont typeface="Arial" panose="020B0604020202020204" pitchFamily="34" charset="0"/>
              <a:buNone/>
            </a:pPr>
            <a:r>
              <a:rPr lang="en-GB" sz="6400" dirty="0">
                <a:latin typeface="Gill Sans MT" panose="020B0502020104020203" pitchFamily="34" charset="0"/>
              </a:rPr>
              <a:t>It’s a day we’ll all remember </a:t>
            </a:r>
          </a:p>
          <a:p>
            <a:pPr marL="0" indent="0" fontAlgn="base">
              <a:buFont typeface="Arial" panose="020B0604020202020204" pitchFamily="34" charset="0"/>
              <a:buNone/>
            </a:pPr>
            <a:r>
              <a:rPr lang="en-GB" sz="6400" dirty="0">
                <a:latin typeface="Gill Sans MT" panose="020B0502020104020203" pitchFamily="34" charset="0"/>
              </a:rPr>
              <a:t>From every corner of the nation</a:t>
            </a:r>
          </a:p>
          <a:p>
            <a:pPr marL="0" indent="0" fontAlgn="base">
              <a:buFont typeface="Arial" panose="020B0604020202020204" pitchFamily="34" charset="0"/>
              <a:buNone/>
            </a:pPr>
            <a:r>
              <a:rPr lang="en-GB" sz="6400" dirty="0">
                <a:latin typeface="Gill Sans MT" panose="020B0502020104020203" pitchFamily="34" charset="0"/>
              </a:rPr>
              <a:t>We’ll celebrate our King</a:t>
            </a: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r>
              <a:rPr lang="en-GB" sz="6400" dirty="0">
                <a:latin typeface="Gill Sans MT" panose="020B0502020104020203" pitchFamily="34" charset="0"/>
              </a:rPr>
              <a:t>Chorus</a:t>
            </a:r>
          </a:p>
          <a:p>
            <a:pPr marL="0" indent="0" fontAlgn="base">
              <a:buFont typeface="Arial" panose="020B0604020202020204" pitchFamily="34" charset="0"/>
              <a:buNone/>
            </a:pPr>
            <a:r>
              <a:rPr lang="en-GB" sz="6400" dirty="0"/>
              <a:t>Together we sing, God save the King! </a:t>
            </a:r>
          </a:p>
          <a:p>
            <a:pPr marL="0" indent="0" fontAlgn="base">
              <a:buFont typeface="Arial" panose="020B0604020202020204" pitchFamily="34" charset="0"/>
              <a:buNone/>
            </a:pPr>
            <a:r>
              <a:rPr lang="en-GB" sz="6400" dirty="0"/>
              <a:t>May he have wisdom every day</a:t>
            </a:r>
          </a:p>
          <a:p>
            <a:pPr marL="0" indent="0" fontAlgn="base">
              <a:buFont typeface="Arial" panose="020B0604020202020204" pitchFamily="34" charset="0"/>
              <a:buNone/>
            </a:pPr>
            <a:r>
              <a:rPr lang="en-GB" sz="6400" dirty="0"/>
              <a:t>In every decision that he makes</a:t>
            </a:r>
          </a:p>
          <a:p>
            <a:pPr marL="0" indent="0" fontAlgn="base">
              <a:buFont typeface="Arial" panose="020B0604020202020204" pitchFamily="34" charset="0"/>
              <a:buNone/>
            </a:pPr>
            <a:r>
              <a:rPr lang="en-GB" sz="6400" dirty="0"/>
              <a:t>Together we sing, God save the King!</a:t>
            </a:r>
          </a:p>
          <a:p>
            <a:pPr marL="0" indent="0" fontAlgn="base">
              <a:buFont typeface="Arial" panose="020B0604020202020204" pitchFamily="34" charset="0"/>
              <a:buNone/>
            </a:pPr>
            <a:r>
              <a:rPr lang="en-GB" sz="6400" dirty="0"/>
              <a:t>From every street and every town</a:t>
            </a:r>
          </a:p>
          <a:p>
            <a:pPr marL="0" indent="0" fontAlgn="base">
              <a:buFont typeface="Arial" panose="020B0604020202020204" pitchFamily="34" charset="0"/>
              <a:buNone/>
            </a:pPr>
            <a:r>
              <a:rPr lang="en-GB" sz="6400" dirty="0"/>
              <a:t>All of our voices will sing out, God save the King!</a:t>
            </a:r>
          </a:p>
          <a:p>
            <a:pPr marL="0" indent="0" fontAlgn="base">
              <a:buFont typeface="Arial" panose="020B0604020202020204" pitchFamily="34" charset="0"/>
              <a:buNone/>
            </a:pPr>
            <a:endParaRPr lang="en-GB" sz="6400" dirty="0"/>
          </a:p>
          <a:p>
            <a:pPr marL="0" indent="0" fontAlgn="base">
              <a:buFont typeface="Arial" panose="020B0604020202020204" pitchFamily="34" charset="0"/>
              <a:buNone/>
            </a:pPr>
            <a:endParaRPr lang="en-GB" sz="6400" dirty="0"/>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r>
              <a:rPr lang="en-GB" sz="6400" dirty="0">
                <a:latin typeface="Gill Sans MT" panose="020B0502020104020203" pitchFamily="34" charset="0"/>
              </a:rPr>
              <a:t>Verse 3</a:t>
            </a:r>
          </a:p>
          <a:p>
            <a:pPr marL="0" indent="0" fontAlgn="base">
              <a:buFont typeface="Arial" panose="020B0604020202020204" pitchFamily="34" charset="0"/>
              <a:buNone/>
            </a:pPr>
            <a:r>
              <a:rPr lang="en-GB" sz="6400" dirty="0">
                <a:latin typeface="Gill Sans MT" panose="020B0502020104020203" pitchFamily="34" charset="0"/>
              </a:rPr>
              <a:t>It’s a day of jubilation</a:t>
            </a:r>
          </a:p>
          <a:p>
            <a:pPr marL="0" indent="0" fontAlgn="base">
              <a:buFont typeface="Arial" panose="020B0604020202020204" pitchFamily="34" charset="0"/>
              <a:buNone/>
            </a:pPr>
            <a:r>
              <a:rPr lang="en-GB" sz="6400" dirty="0">
                <a:latin typeface="Gill Sans MT" panose="020B0502020104020203" pitchFamily="34" charset="0"/>
              </a:rPr>
              <a:t>As we mark this great occasion</a:t>
            </a:r>
          </a:p>
          <a:p>
            <a:pPr marL="0" indent="0" fontAlgn="base">
              <a:buFont typeface="Arial" panose="020B0604020202020204" pitchFamily="34" charset="0"/>
              <a:buNone/>
            </a:pPr>
            <a:r>
              <a:rPr lang="en-GB" sz="6400" dirty="0">
                <a:latin typeface="Gill Sans MT" panose="020B0502020104020203" pitchFamily="34" charset="0"/>
              </a:rPr>
              <a:t>From every corner of the nation</a:t>
            </a:r>
          </a:p>
          <a:p>
            <a:pPr marL="0" indent="0" fontAlgn="base">
              <a:buFont typeface="Arial" panose="020B0604020202020204" pitchFamily="34" charset="0"/>
              <a:buNone/>
            </a:pPr>
            <a:r>
              <a:rPr lang="en-GB" sz="6400" dirty="0">
                <a:latin typeface="Gill Sans MT" panose="020B0502020104020203" pitchFamily="34" charset="0"/>
              </a:rPr>
              <a:t>We’ll celebrate our King</a:t>
            </a:r>
          </a:p>
          <a:p>
            <a:pPr marL="0" indent="0" fontAlgn="base">
              <a:buFont typeface="Arial" panose="020B0604020202020204" pitchFamily="34" charset="0"/>
              <a:buNone/>
            </a:pPr>
            <a:r>
              <a:rPr lang="en-GB" sz="6400" dirty="0">
                <a:latin typeface="Gill Sans MT" panose="020B0502020104020203" pitchFamily="34" charset="0"/>
              </a:rPr>
              <a:t> </a:t>
            </a:r>
          </a:p>
          <a:p>
            <a:pPr marL="0" indent="0" fontAlgn="base">
              <a:buFont typeface="Arial" panose="020B0604020202020204" pitchFamily="34" charset="0"/>
              <a:buNone/>
            </a:pPr>
            <a:r>
              <a:rPr lang="en-GB" sz="6400" dirty="0">
                <a:latin typeface="Gill Sans MT" panose="020B0502020104020203" pitchFamily="34" charset="0"/>
              </a:rPr>
              <a:t>Verse 4</a:t>
            </a:r>
          </a:p>
          <a:p>
            <a:pPr marL="0" indent="0" fontAlgn="base">
              <a:buFont typeface="Arial" panose="020B0604020202020204" pitchFamily="34" charset="0"/>
              <a:buNone/>
            </a:pPr>
            <a:r>
              <a:rPr lang="en-GB" sz="6400" dirty="0">
                <a:latin typeface="Gill Sans MT" panose="020B0502020104020203" pitchFamily="34" charset="0"/>
              </a:rPr>
              <a:t>So we’re praying for a blessing </a:t>
            </a:r>
          </a:p>
          <a:p>
            <a:pPr marL="0" indent="0" fontAlgn="base">
              <a:buFont typeface="Arial" panose="020B0604020202020204" pitchFamily="34" charset="0"/>
              <a:buNone/>
            </a:pPr>
            <a:r>
              <a:rPr lang="en-GB" sz="6400" dirty="0">
                <a:latin typeface="Gill Sans MT" panose="020B0502020104020203" pitchFamily="34" charset="0"/>
              </a:rPr>
              <a:t>May he grow to be a great King</a:t>
            </a:r>
          </a:p>
          <a:p>
            <a:pPr marL="0" indent="0" fontAlgn="base">
              <a:buFont typeface="Arial" panose="020B0604020202020204" pitchFamily="34" charset="0"/>
              <a:buNone/>
            </a:pPr>
            <a:r>
              <a:rPr lang="en-GB" sz="6400" dirty="0">
                <a:latin typeface="Gill Sans MT" panose="020B0502020104020203" pitchFamily="34" charset="0"/>
              </a:rPr>
              <a:t>As he serves us God be with him</a:t>
            </a:r>
          </a:p>
          <a:p>
            <a:pPr marL="0" indent="0" fontAlgn="base">
              <a:buFont typeface="Arial" panose="020B0604020202020204" pitchFamily="34" charset="0"/>
              <a:buNone/>
            </a:pPr>
            <a:r>
              <a:rPr lang="en-GB" sz="6400" dirty="0">
                <a:latin typeface="Gill Sans MT" panose="020B0502020104020203" pitchFamily="34" charset="0"/>
              </a:rPr>
              <a:t>Now and every day </a:t>
            </a: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r>
              <a:rPr lang="en-GB" sz="6400" dirty="0">
                <a:latin typeface="Gill Sans MT" panose="020B0502020104020203" pitchFamily="34" charset="0"/>
              </a:rPr>
              <a:t>Bridge</a:t>
            </a:r>
          </a:p>
          <a:p>
            <a:pPr marL="0" indent="0" fontAlgn="base">
              <a:buFont typeface="Arial" panose="020B0604020202020204" pitchFamily="34" charset="0"/>
              <a:buNone/>
            </a:pPr>
            <a:r>
              <a:rPr lang="en-GB" sz="6400" dirty="0">
                <a:latin typeface="Gill Sans MT" panose="020B0502020104020203" pitchFamily="34" charset="0"/>
              </a:rPr>
              <a:t>God bless the King, </a:t>
            </a:r>
          </a:p>
          <a:p>
            <a:pPr marL="0" indent="0" fontAlgn="base">
              <a:buFont typeface="Arial" panose="020B0604020202020204" pitchFamily="34" charset="0"/>
              <a:buNone/>
            </a:pPr>
            <a:r>
              <a:rPr lang="en-GB" sz="6400" dirty="0">
                <a:latin typeface="Gill Sans MT" panose="020B0502020104020203" pitchFamily="34" charset="0"/>
              </a:rPr>
              <a:t>Long live the King</a:t>
            </a:r>
          </a:p>
          <a:p>
            <a:pPr marL="0" indent="0" fontAlgn="base">
              <a:buFont typeface="Arial" panose="020B0604020202020204" pitchFamily="34" charset="0"/>
              <a:buNone/>
            </a:pPr>
            <a:r>
              <a:rPr lang="en-GB" sz="6400" dirty="0">
                <a:latin typeface="Gill Sans MT" panose="020B0502020104020203" pitchFamily="34" charset="0"/>
              </a:rPr>
              <a:t>Oh let us sing!</a:t>
            </a:r>
          </a:p>
          <a:p>
            <a:pPr marL="0" indent="0" fontAlgn="base">
              <a:buFont typeface="Arial" panose="020B0604020202020204" pitchFamily="34" charset="0"/>
              <a:buNone/>
            </a:pPr>
            <a:r>
              <a:rPr lang="en-GB" sz="6400" dirty="0">
                <a:latin typeface="Gill Sans MT" panose="020B0502020104020203" pitchFamily="34" charset="0"/>
              </a:rPr>
              <a:t>God bless this coronation day (repeat)</a:t>
            </a:r>
          </a:p>
          <a:p>
            <a:pPr marL="0" indent="0" fontAlgn="base">
              <a:buFont typeface="Arial" panose="020B0604020202020204" pitchFamily="34" charset="0"/>
              <a:buNone/>
            </a:pPr>
            <a:endParaRPr lang="en-GB" sz="4400" dirty="0">
              <a:latin typeface="Gill Sans MT" panose="020B0502020104020203" pitchFamily="34" charset="0"/>
            </a:endParaRPr>
          </a:p>
          <a:p>
            <a:pPr marL="0" indent="0">
              <a:lnSpc>
                <a:spcPct val="120000"/>
              </a:lnSpc>
              <a:spcBef>
                <a:spcPts val="0"/>
              </a:spcBef>
              <a:buNone/>
            </a:pPr>
            <a:r>
              <a:rPr lang="en-GB" sz="3600" dirty="0">
                <a:solidFill>
                  <a:srgbClr val="444444"/>
                </a:solidFill>
                <a:latin typeface="Gill Sans MT" panose="020B0502020104020203" pitchFamily="34" charset="0"/>
                <a:ea typeface="Times New Roman" panose="02020603050405020304" pitchFamily="18" charset="0"/>
              </a:rPr>
              <a:t>© </a:t>
            </a:r>
            <a:r>
              <a:rPr lang="en-GB" sz="3600" dirty="0">
                <a:solidFill>
                  <a:srgbClr val="444444"/>
                </a:solidFill>
                <a:effectLst/>
                <a:latin typeface="Gill Sans MT" panose="020B0502020104020203" pitchFamily="34" charset="0"/>
                <a:ea typeface="Times New Roman" panose="02020603050405020304" pitchFamily="18" charset="0"/>
              </a:rPr>
              <a:t>2023 Worship for Everyone. CCLI 7215038</a:t>
            </a:r>
            <a:endParaRPr lang="en-GB" sz="3600" dirty="0">
              <a:effectLst/>
              <a:latin typeface="Gill Sans MT" panose="020B0502020104020203" pitchFamily="34" charset="0"/>
              <a:ea typeface="Calibri" panose="020F0502020204030204" pitchFamily="34" charset="0"/>
            </a:endParaRPr>
          </a:p>
          <a:p>
            <a:pPr marL="0" indent="0">
              <a:lnSpc>
                <a:spcPct val="120000"/>
              </a:lnSpc>
              <a:spcBef>
                <a:spcPts val="0"/>
              </a:spcBef>
              <a:buNone/>
            </a:pPr>
            <a:r>
              <a:rPr lang="en-GB" sz="3600" dirty="0">
                <a:solidFill>
                  <a:srgbClr val="444444"/>
                </a:solidFill>
                <a:effectLst/>
                <a:latin typeface="Gill Sans MT" panose="020B0502020104020203" pitchFamily="34" charset="0"/>
                <a:ea typeface="Times New Roman" panose="02020603050405020304" pitchFamily="18" charset="0"/>
              </a:rPr>
              <a:t>Writers: Becky Drake, Nick Drake, Alex Hart.</a:t>
            </a:r>
            <a:endParaRPr lang="en-GB" sz="3600" dirty="0">
              <a:effectLst/>
              <a:latin typeface="Gill Sans MT" panose="020B0502020104020203" pitchFamily="34" charset="0"/>
              <a:ea typeface="Calibri" panose="020F0502020204030204" pitchFamily="34" charset="0"/>
            </a:endParaRPr>
          </a:p>
          <a:p>
            <a:pPr marL="0" indent="0">
              <a:lnSpc>
                <a:spcPct val="120000"/>
              </a:lnSpc>
              <a:spcBef>
                <a:spcPts val="0"/>
              </a:spcBef>
              <a:buNone/>
            </a:pPr>
            <a:r>
              <a:rPr lang="en-GB" sz="3600" dirty="0">
                <a:solidFill>
                  <a:srgbClr val="444444"/>
                </a:solidFill>
                <a:effectLst/>
                <a:latin typeface="Gill Sans MT" panose="020B0502020104020203" pitchFamily="34" charset="0"/>
                <a:ea typeface="Times New Roman" panose="02020603050405020304" pitchFamily="18" charset="0"/>
              </a:rPr>
              <a:t>songsforschool.com</a:t>
            </a:r>
            <a:endParaRPr lang="en-GB" sz="3600" dirty="0">
              <a:effectLst/>
              <a:latin typeface="Gill Sans MT" panose="020B0502020104020203" pitchFamily="34" charset="0"/>
              <a:ea typeface="Calibri" panose="020F0502020204030204" pitchFamily="34" charset="0"/>
            </a:endParaRPr>
          </a:p>
          <a:p>
            <a:pPr marL="0" indent="0" fontAlgn="base">
              <a:buFont typeface="Arial" panose="020B0604020202020204" pitchFamily="34" charset="0"/>
              <a:buNone/>
            </a:pPr>
            <a:endParaRPr lang="en-GB" sz="6400" dirty="0">
              <a:latin typeface="Gill Sans MT" panose="020B0502020104020203" pitchFamily="34" charset="0"/>
            </a:endParaRPr>
          </a:p>
          <a:p>
            <a:pPr marL="0" indent="0" fontAlgn="base">
              <a:buFont typeface="Arial" panose="020B0604020202020204" pitchFamily="34" charset="0"/>
              <a:buNone/>
            </a:pPr>
            <a:r>
              <a:rPr lang="en-GB" sz="6400" dirty="0">
                <a:latin typeface="Gill Sans MT" panose="020B0502020104020203" pitchFamily="34" charset="0"/>
              </a:rPr>
              <a:t> </a:t>
            </a:r>
          </a:p>
          <a:p>
            <a:pPr fontAlgn="base"/>
            <a:endParaRPr lang="en-GB" sz="6400" dirty="0">
              <a:latin typeface="Gill Sans MT" panose="020B0502020104020203" pitchFamily="34" charset="0"/>
            </a:endParaRPr>
          </a:p>
          <a:p>
            <a:pPr marL="0" indent="0">
              <a:buFont typeface="Arial" panose="020B0604020202020204" pitchFamily="34" charset="0"/>
              <a:buNone/>
            </a:pPr>
            <a:endParaRPr lang="en-GB" sz="6400" dirty="0">
              <a:latin typeface="Gill Sans MT" panose="020B0502020104020203" pitchFamily="34" charset="0"/>
            </a:endParaRPr>
          </a:p>
          <a:p>
            <a:pPr marL="0" indent="0">
              <a:buFont typeface="Arial" panose="020B0604020202020204" pitchFamily="34" charset="0"/>
              <a:buNone/>
            </a:pPr>
            <a:endParaRPr lang="en-GB" sz="6400" dirty="0">
              <a:latin typeface="Gill Sans MT" panose="020B0502020104020203" pitchFamily="34" charset="0"/>
            </a:endParaRPr>
          </a:p>
          <a:p>
            <a:pPr marL="0" indent="0">
              <a:buFont typeface="Arial" panose="020B0604020202020204" pitchFamily="34" charset="0"/>
              <a:buNone/>
            </a:pPr>
            <a:endParaRPr lang="en-GB" dirty="0"/>
          </a:p>
        </p:txBody>
      </p:sp>
      <p:sp>
        <p:nvSpPr>
          <p:cNvPr id="5" name="Title 1">
            <a:extLst>
              <a:ext uri="{FF2B5EF4-FFF2-40B4-BE49-F238E27FC236}">
                <a16:creationId xmlns:a16="http://schemas.microsoft.com/office/drawing/2014/main" id="{1360AD77-DFF8-4F30-0A82-726F21050647}"/>
              </a:ext>
            </a:extLst>
          </p:cNvPr>
          <p:cNvSpPr>
            <a:spLocks noGrp="1"/>
          </p:cNvSpPr>
          <p:nvPr>
            <p:ph type="title"/>
          </p:nvPr>
        </p:nvSpPr>
        <p:spPr>
          <a:xfrm>
            <a:off x="9409403" y="243559"/>
            <a:ext cx="2317820" cy="1325563"/>
          </a:xfrm>
        </p:spPr>
        <p:txBody>
          <a:bodyPr>
            <a:normAutofit fontScale="90000"/>
          </a:bodyPr>
          <a:lstStyle/>
          <a:p>
            <a:r>
              <a:rPr lang="en-GB" dirty="0">
                <a:latin typeface="Gill Sans MT" panose="020B0502020104020203" pitchFamily="34" charset="0"/>
              </a:rPr>
              <a:t>Response</a:t>
            </a:r>
            <a:br>
              <a:rPr lang="en-GB" b="1" dirty="0"/>
            </a:br>
            <a:endParaRPr lang="en-GB" b="1" dirty="0"/>
          </a:p>
        </p:txBody>
      </p:sp>
    </p:spTree>
    <p:extLst>
      <p:ext uri="{BB962C8B-B14F-4D97-AF65-F5344CB8AC3E}">
        <p14:creationId xmlns:p14="http://schemas.microsoft.com/office/powerpoint/2010/main" val="350051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41224-BAFC-C293-A040-80FE67FB71C2}"/>
              </a:ext>
            </a:extLst>
          </p:cNvPr>
          <p:cNvSpPr txBox="1">
            <a:spLocks/>
          </p:cNvSpPr>
          <p:nvPr/>
        </p:nvSpPr>
        <p:spPr>
          <a:xfrm>
            <a:off x="3003232" y="1425193"/>
            <a:ext cx="8146860" cy="476624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3100" dirty="0">
                <a:latin typeface="Gill Sans MT" panose="020B0502020104020203" pitchFamily="34" charset="0"/>
              </a:rPr>
              <a:t>Father God, thank You for King Charles. For his life and service to this day and going forwards from his coronation as King. </a:t>
            </a:r>
          </a:p>
          <a:p>
            <a:pPr marL="0" indent="0">
              <a:lnSpc>
                <a:spcPct val="120000"/>
              </a:lnSpc>
              <a:buFont typeface="Arial" panose="020B0604020202020204" pitchFamily="34" charset="0"/>
              <a:buNone/>
            </a:pPr>
            <a:r>
              <a:rPr lang="en-GB" sz="3100" dirty="0">
                <a:latin typeface="Gill Sans MT" panose="020B0502020104020203" pitchFamily="34" charset="0"/>
              </a:rPr>
              <a:t>Thank You that you know him inside and out and say that he is fearfully and wonderfully made. You created him, and us, with a purpose and You are the one who gives us good gifts and talents to be nourished and built up to serve and bless others.</a:t>
            </a:r>
          </a:p>
          <a:p>
            <a:pPr marL="0" indent="0">
              <a:lnSpc>
                <a:spcPct val="120000"/>
              </a:lnSpc>
              <a:buFont typeface="Arial" panose="020B0604020202020204" pitchFamily="34" charset="0"/>
              <a:buNone/>
            </a:pPr>
            <a:r>
              <a:rPr lang="en-GB" sz="3100" dirty="0">
                <a:latin typeface="Gill Sans MT" panose="020B0502020104020203" pitchFamily="34" charset="0"/>
              </a:rPr>
              <a:t>Help him, by your Holy Spirit, to serve wholeheartedly and with joy. Help him to make good decisions and to guide and protect those he serves. </a:t>
            </a:r>
          </a:p>
          <a:p>
            <a:pPr marL="0" indent="0">
              <a:lnSpc>
                <a:spcPct val="120000"/>
              </a:lnSpc>
              <a:buFont typeface="Arial" panose="020B0604020202020204" pitchFamily="34" charset="0"/>
              <a:buNone/>
            </a:pPr>
            <a:r>
              <a:rPr lang="en-GB" sz="3100" dirty="0">
                <a:latin typeface="Gill Sans MT" panose="020B0502020104020203" pitchFamily="34" charset="0"/>
              </a:rPr>
              <a:t>As we have thought about his coronation and all that this signifies, help us to recognise our own gifts, calls upon our lives and our spheres of influence. Might we always be seeking the good of not only ourselves but those around us, and might we have servant hearts, like Jesus, so that we think of the others’ needs, amplify the voices of those weakest in society, and see the Kingdom of God lived out in our every day.</a:t>
            </a:r>
          </a:p>
          <a:p>
            <a:pPr marL="0" indent="0">
              <a:lnSpc>
                <a:spcPct val="120000"/>
              </a:lnSpc>
              <a:buFont typeface="Arial" panose="020B0604020202020204" pitchFamily="34" charset="0"/>
              <a:buNone/>
            </a:pPr>
            <a:r>
              <a:rPr lang="en-GB" sz="3100" dirty="0">
                <a:latin typeface="Gill Sans MT" panose="020B0502020104020203" pitchFamily="34" charset="0"/>
              </a:rPr>
              <a:t>We pray in Jesus’ name,  Amen. </a:t>
            </a:r>
          </a:p>
          <a:p>
            <a:pPr marL="0" indent="0">
              <a:buFont typeface="Arial" panose="020B0604020202020204" pitchFamily="34" charset="0"/>
              <a:buNone/>
            </a:pPr>
            <a:endParaRPr lang="en-GB" dirty="0"/>
          </a:p>
        </p:txBody>
      </p:sp>
      <p:sp>
        <p:nvSpPr>
          <p:cNvPr id="4" name="Title 1">
            <a:extLst>
              <a:ext uri="{FF2B5EF4-FFF2-40B4-BE49-F238E27FC236}">
                <a16:creationId xmlns:a16="http://schemas.microsoft.com/office/drawing/2014/main" id="{91EA0488-966F-CD88-7C5C-F1A0A301F8F8}"/>
              </a:ext>
            </a:extLst>
          </p:cNvPr>
          <p:cNvSpPr>
            <a:spLocks noGrp="1"/>
          </p:cNvSpPr>
          <p:nvPr>
            <p:ph type="title"/>
          </p:nvPr>
        </p:nvSpPr>
        <p:spPr>
          <a:xfrm>
            <a:off x="2951539" y="190535"/>
            <a:ext cx="7886700" cy="1325563"/>
          </a:xfrm>
        </p:spPr>
        <p:txBody>
          <a:bodyPr/>
          <a:lstStyle/>
          <a:p>
            <a:r>
              <a:rPr lang="en-GB" dirty="0">
                <a:latin typeface="Gill Sans MT" panose="020B0502020104020203" pitchFamily="34" charset="0"/>
              </a:rPr>
              <a:t>Prayerful Reflection</a:t>
            </a:r>
          </a:p>
        </p:txBody>
      </p:sp>
    </p:spTree>
    <p:extLst>
      <p:ext uri="{BB962C8B-B14F-4D97-AF65-F5344CB8AC3E}">
        <p14:creationId xmlns:p14="http://schemas.microsoft.com/office/powerpoint/2010/main" val="338811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A6BC11-A1C1-9EAE-A694-83E9BFE06E2F}"/>
              </a:ext>
            </a:extLst>
          </p:cNvPr>
          <p:cNvSpPr>
            <a:spLocks noGrp="1"/>
          </p:cNvSpPr>
          <p:nvPr>
            <p:ph type="title"/>
          </p:nvPr>
        </p:nvSpPr>
        <p:spPr>
          <a:xfrm>
            <a:off x="2241325" y="101759"/>
            <a:ext cx="7886700" cy="1325563"/>
          </a:xfrm>
        </p:spPr>
        <p:txBody>
          <a:bodyPr/>
          <a:lstStyle/>
          <a:p>
            <a:r>
              <a:rPr lang="en-GB" dirty="0">
                <a:latin typeface="Gill Sans MT" panose="020B0502020104020203" pitchFamily="34" charset="0"/>
              </a:rPr>
              <a:t>Sending</a:t>
            </a:r>
          </a:p>
        </p:txBody>
      </p:sp>
      <p:sp>
        <p:nvSpPr>
          <p:cNvPr id="4" name="TextBox 3">
            <a:extLst>
              <a:ext uri="{FF2B5EF4-FFF2-40B4-BE49-F238E27FC236}">
                <a16:creationId xmlns:a16="http://schemas.microsoft.com/office/drawing/2014/main" id="{1F17A890-4AC0-A92F-28E4-DCF6BF6FA4A0}"/>
              </a:ext>
            </a:extLst>
          </p:cNvPr>
          <p:cNvSpPr txBox="1"/>
          <p:nvPr/>
        </p:nvSpPr>
        <p:spPr>
          <a:xfrm>
            <a:off x="2552921" y="1404264"/>
            <a:ext cx="2609850" cy="954107"/>
          </a:xfrm>
          <a:prstGeom prst="rect">
            <a:avLst/>
          </a:prstGeom>
          <a:solidFill>
            <a:srgbClr val="7E1635"/>
          </a:solidFill>
        </p:spPr>
        <p:txBody>
          <a:bodyPr wrap="square" rtlCol="0">
            <a:spAutoFit/>
          </a:bodyPr>
          <a:lstStyle/>
          <a:p>
            <a:pPr algn="ctr"/>
            <a:r>
              <a:rPr lang="en-GB" sz="2800" b="1" dirty="0">
                <a:solidFill>
                  <a:schemeClr val="bg1"/>
                </a:solidFill>
                <a:latin typeface="Gill Sans MT" panose="020B0502020104020203" pitchFamily="34" charset="0"/>
              </a:rPr>
              <a:t>The Recognition</a:t>
            </a:r>
            <a:endParaRPr lang="en-GB" sz="2800" dirty="0">
              <a:solidFill>
                <a:schemeClr val="bg1"/>
              </a:solidFill>
              <a:latin typeface="Gill Sans MT" panose="020B0502020104020203" pitchFamily="34" charset="0"/>
            </a:endParaRPr>
          </a:p>
        </p:txBody>
      </p:sp>
      <p:sp>
        <p:nvSpPr>
          <p:cNvPr id="5" name="Content Placeholder 2">
            <a:extLst>
              <a:ext uri="{FF2B5EF4-FFF2-40B4-BE49-F238E27FC236}">
                <a16:creationId xmlns:a16="http://schemas.microsoft.com/office/drawing/2014/main" id="{369632D4-C222-6802-2E21-ACFE596DA093}"/>
              </a:ext>
            </a:extLst>
          </p:cNvPr>
          <p:cNvSpPr txBox="1">
            <a:spLocks/>
          </p:cNvSpPr>
          <p:nvPr/>
        </p:nvSpPr>
        <p:spPr>
          <a:xfrm>
            <a:off x="2435030" y="3216992"/>
            <a:ext cx="2845631" cy="887767"/>
          </a:xfrm>
          <a:prstGeom prst="rect">
            <a:avLst/>
          </a:prstGeom>
          <a:solidFill>
            <a:srgbClr val="7E1635"/>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4000" b="1" dirty="0">
                <a:solidFill>
                  <a:schemeClr val="bg1"/>
                </a:solidFill>
                <a:latin typeface="Gill Sans MT" panose="020B0502020104020203" pitchFamily="34" charset="0"/>
              </a:rPr>
              <a:t>The</a:t>
            </a:r>
          </a:p>
          <a:p>
            <a:pPr marL="0" indent="0" algn="ctr">
              <a:buNone/>
            </a:pPr>
            <a:r>
              <a:rPr lang="en-GB" sz="4000" b="1" dirty="0">
                <a:solidFill>
                  <a:schemeClr val="bg1"/>
                </a:solidFill>
                <a:latin typeface="Gill Sans MT" panose="020B0502020104020203" pitchFamily="34" charset="0"/>
              </a:rPr>
              <a:t> Anointing</a:t>
            </a:r>
            <a:endParaRPr lang="en-GB" b="1" dirty="0"/>
          </a:p>
        </p:txBody>
      </p:sp>
      <p:sp>
        <p:nvSpPr>
          <p:cNvPr id="6" name="Content Placeholder 2">
            <a:extLst>
              <a:ext uri="{FF2B5EF4-FFF2-40B4-BE49-F238E27FC236}">
                <a16:creationId xmlns:a16="http://schemas.microsoft.com/office/drawing/2014/main" id="{06F49386-A45B-87C9-7DD9-C70B452A3941}"/>
              </a:ext>
            </a:extLst>
          </p:cNvPr>
          <p:cNvSpPr txBox="1">
            <a:spLocks/>
          </p:cNvSpPr>
          <p:nvPr/>
        </p:nvSpPr>
        <p:spPr>
          <a:xfrm>
            <a:off x="7010079" y="1096992"/>
            <a:ext cx="2132618" cy="614543"/>
          </a:xfrm>
          <a:prstGeom prst="rect">
            <a:avLst/>
          </a:prstGeom>
          <a:solidFill>
            <a:srgbClr val="7E1635"/>
          </a:solidFill>
          <a:ln>
            <a:noFill/>
          </a:ln>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200" dirty="0">
                <a:latin typeface="Gill Sans MT" panose="020B0502020104020203" pitchFamily="34" charset="0"/>
              </a:rPr>
              <a:t> </a:t>
            </a:r>
            <a:r>
              <a:rPr lang="en-GB" sz="11200" b="1" dirty="0">
                <a:solidFill>
                  <a:schemeClr val="bg1"/>
                </a:solidFill>
                <a:latin typeface="Gill Sans MT" panose="020B0502020104020203" pitchFamily="34" charset="0"/>
              </a:rPr>
              <a:t>The Oath</a:t>
            </a:r>
            <a:endParaRPr lang="en-GB" dirty="0"/>
          </a:p>
        </p:txBody>
      </p:sp>
      <p:sp>
        <p:nvSpPr>
          <p:cNvPr id="7" name="Content Placeholder 2">
            <a:extLst>
              <a:ext uri="{FF2B5EF4-FFF2-40B4-BE49-F238E27FC236}">
                <a16:creationId xmlns:a16="http://schemas.microsoft.com/office/drawing/2014/main" id="{C87F4FFA-0987-0187-6A3B-1F4CF2817F21}"/>
              </a:ext>
            </a:extLst>
          </p:cNvPr>
          <p:cNvSpPr txBox="1">
            <a:spLocks/>
          </p:cNvSpPr>
          <p:nvPr/>
        </p:nvSpPr>
        <p:spPr>
          <a:xfrm>
            <a:off x="5709535" y="4456589"/>
            <a:ext cx="3611188" cy="974088"/>
          </a:xfrm>
          <a:prstGeom prst="rect">
            <a:avLst/>
          </a:prstGeom>
          <a:solidFill>
            <a:srgbClr val="7E1635"/>
          </a:solidFill>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latin typeface="Gill Sans MT" panose="020B0502020104020203" pitchFamily="34" charset="0"/>
              </a:rPr>
              <a:t>The enthronement </a:t>
            </a:r>
          </a:p>
          <a:p>
            <a:pPr marL="0" indent="0" algn="ctr">
              <a:buFont typeface="Arial" panose="020B0604020202020204" pitchFamily="34" charset="0"/>
              <a:buNone/>
            </a:pPr>
            <a:r>
              <a:rPr lang="en-GB" b="1" dirty="0">
                <a:solidFill>
                  <a:schemeClr val="bg1"/>
                </a:solidFill>
                <a:latin typeface="Gill Sans MT" panose="020B0502020104020203" pitchFamily="34" charset="0"/>
              </a:rPr>
              <a:t>and homage</a:t>
            </a:r>
            <a:endParaRPr lang="en-GB" dirty="0"/>
          </a:p>
        </p:txBody>
      </p:sp>
      <p:sp>
        <p:nvSpPr>
          <p:cNvPr id="8" name="Content Placeholder 2">
            <a:extLst>
              <a:ext uri="{FF2B5EF4-FFF2-40B4-BE49-F238E27FC236}">
                <a16:creationId xmlns:a16="http://schemas.microsoft.com/office/drawing/2014/main" id="{6FAB8D76-AB29-03F6-C34F-5471BD9DC206}"/>
              </a:ext>
            </a:extLst>
          </p:cNvPr>
          <p:cNvSpPr txBox="1">
            <a:spLocks/>
          </p:cNvSpPr>
          <p:nvPr/>
        </p:nvSpPr>
        <p:spPr>
          <a:xfrm>
            <a:off x="8622999" y="2398459"/>
            <a:ext cx="2495964" cy="1086993"/>
          </a:xfrm>
          <a:prstGeom prst="rect">
            <a:avLst/>
          </a:prstGeom>
          <a:solidFill>
            <a:srgbClr val="7E163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chemeClr val="bg1"/>
                </a:solidFill>
                <a:latin typeface="Gill Sans MT" panose="020B0502020104020203" pitchFamily="34" charset="0"/>
              </a:rPr>
              <a:t>The </a:t>
            </a:r>
          </a:p>
          <a:p>
            <a:pPr marL="0" indent="0" algn="ctr">
              <a:buNone/>
            </a:pPr>
            <a:r>
              <a:rPr lang="en-GB" sz="3000" b="1" dirty="0">
                <a:solidFill>
                  <a:schemeClr val="bg1"/>
                </a:solidFill>
                <a:latin typeface="Gill Sans MT" panose="020B0502020104020203" pitchFamily="34" charset="0"/>
              </a:rPr>
              <a:t>Investiture</a:t>
            </a:r>
            <a:endParaRPr lang="en-GB" dirty="0"/>
          </a:p>
        </p:txBody>
      </p:sp>
    </p:spTree>
    <p:extLst>
      <p:ext uri="{BB962C8B-B14F-4D97-AF65-F5344CB8AC3E}">
        <p14:creationId xmlns:p14="http://schemas.microsoft.com/office/powerpoint/2010/main" val="175807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B8CFF3-1962-A366-F13F-B0CA07891F1A}"/>
              </a:ext>
            </a:extLst>
          </p:cNvPr>
          <p:cNvSpPr txBox="1">
            <a:spLocks/>
          </p:cNvSpPr>
          <p:nvPr/>
        </p:nvSpPr>
        <p:spPr>
          <a:xfrm>
            <a:off x="2982884" y="1379913"/>
            <a:ext cx="7772400" cy="496780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dirty="0">
                <a:latin typeface="Gill Sans MT" panose="020B0502020104020203" pitchFamily="34" charset="0"/>
              </a:rPr>
              <a:t>Matthew 20: 25-27</a:t>
            </a:r>
          </a:p>
          <a:p>
            <a:pPr marL="0" indent="0" algn="ctr">
              <a:lnSpc>
                <a:spcPct val="120000"/>
              </a:lnSpc>
              <a:buNone/>
            </a:pPr>
            <a:r>
              <a:rPr lang="en-GB" sz="4000" dirty="0">
                <a:latin typeface="Gill Sans MT" panose="020B0502020104020203" pitchFamily="34" charset="0"/>
              </a:rPr>
              <a:t>Jesus called them together and said, “You know that the rulers of the Gentiles lord it over them, and their high officials exercise authority over them. </a:t>
            </a:r>
            <a:r>
              <a:rPr lang="en-GB" sz="4000" b="1" baseline="30000" dirty="0">
                <a:latin typeface="Gill Sans MT" panose="020B0502020104020203" pitchFamily="34" charset="0"/>
              </a:rPr>
              <a:t> </a:t>
            </a:r>
            <a:r>
              <a:rPr lang="en-GB" sz="4000" dirty="0">
                <a:latin typeface="Gill Sans MT" panose="020B0502020104020203" pitchFamily="34" charset="0"/>
              </a:rPr>
              <a:t>Not so with you. Instead, whoever wants to become great among you must be your servant, and whoever wants to be first must be your slave— just as the Son of Man did not come to be served, but to serve, and to give his life as a ransom for many.” </a:t>
            </a:r>
          </a:p>
          <a:p>
            <a:pPr marL="0" indent="0" algn="ctr">
              <a:buNone/>
            </a:pPr>
            <a:r>
              <a:rPr lang="en-GB" sz="4000" dirty="0">
                <a:latin typeface="Gill Sans MT" panose="020B0502020104020203" pitchFamily="34" charset="0"/>
              </a:rPr>
              <a:t>(New International Version)</a:t>
            </a:r>
          </a:p>
          <a:p>
            <a:endParaRPr lang="en-GB" b="1" dirty="0"/>
          </a:p>
        </p:txBody>
      </p:sp>
      <p:sp>
        <p:nvSpPr>
          <p:cNvPr id="4" name="Title 1">
            <a:extLst>
              <a:ext uri="{FF2B5EF4-FFF2-40B4-BE49-F238E27FC236}">
                <a16:creationId xmlns:a16="http://schemas.microsoft.com/office/drawing/2014/main" id="{9DA32131-C6A5-FCDD-1E1B-8C95056B3F39}"/>
              </a:ext>
            </a:extLst>
          </p:cNvPr>
          <p:cNvSpPr txBox="1">
            <a:spLocks/>
          </p:cNvSpPr>
          <p:nvPr/>
        </p:nvSpPr>
        <p:spPr>
          <a:xfrm>
            <a:off x="3620628" y="399349"/>
            <a:ext cx="6496911" cy="9805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Bible Story</a:t>
            </a:r>
            <a:br>
              <a:rPr lang="en-GB" dirty="0"/>
            </a:br>
            <a:endParaRPr lang="en-GB" dirty="0"/>
          </a:p>
        </p:txBody>
      </p:sp>
    </p:spTree>
    <p:extLst>
      <p:ext uri="{BB962C8B-B14F-4D97-AF65-F5344CB8AC3E}">
        <p14:creationId xmlns:p14="http://schemas.microsoft.com/office/powerpoint/2010/main" val="354683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E298-5D2F-6C15-6E43-002C58F708FD}"/>
              </a:ext>
            </a:extLst>
          </p:cNvPr>
          <p:cNvSpPr>
            <a:spLocks noGrp="1"/>
          </p:cNvSpPr>
          <p:nvPr>
            <p:ph type="title"/>
          </p:nvPr>
        </p:nvSpPr>
        <p:spPr/>
        <p:txBody>
          <a:bodyPr/>
          <a:lstStyle/>
          <a:p>
            <a:r>
              <a:rPr lang="en-GB" dirty="0">
                <a:latin typeface="Gill Sans MT" panose="020B0502020104020203" pitchFamily="34" charset="0"/>
              </a:rPr>
              <a:t>Practical ways to explore the themes of this collective worship</a:t>
            </a:r>
          </a:p>
        </p:txBody>
      </p:sp>
    </p:spTree>
    <p:extLst>
      <p:ext uri="{BB962C8B-B14F-4D97-AF65-F5344CB8AC3E}">
        <p14:creationId xmlns:p14="http://schemas.microsoft.com/office/powerpoint/2010/main" val="332426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0B3CF7-E077-A66C-353F-BB9BA93D025F}"/>
              </a:ext>
            </a:extLst>
          </p:cNvPr>
          <p:cNvSpPr txBox="1">
            <a:spLocks/>
          </p:cNvSpPr>
          <p:nvPr/>
        </p:nvSpPr>
        <p:spPr>
          <a:xfrm>
            <a:off x="2673287"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Gill Sans MT" panose="020B0502020104020203" pitchFamily="34" charset="0"/>
              </a:rPr>
              <a:t>Design </a:t>
            </a:r>
            <a:br>
              <a:rPr lang="en-GB">
                <a:latin typeface="Gill Sans MT" panose="020B0502020104020203" pitchFamily="34" charset="0"/>
              </a:rPr>
            </a:br>
            <a:r>
              <a:rPr lang="en-GB">
                <a:latin typeface="Gill Sans MT" panose="020B0502020104020203" pitchFamily="34" charset="0"/>
              </a:rPr>
              <a:t>an Emblem</a:t>
            </a:r>
          </a:p>
        </p:txBody>
      </p:sp>
      <p:pic>
        <p:nvPicPr>
          <p:cNvPr id="5" name="Picture 4" descr="A picture containing text&#10;&#10;Description automatically generated">
            <a:extLst>
              <a:ext uri="{FF2B5EF4-FFF2-40B4-BE49-F238E27FC236}">
                <a16:creationId xmlns:a16="http://schemas.microsoft.com/office/drawing/2014/main" id="{090EA5F1-2C25-49D7-C595-4E66083301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13887" y="1047791"/>
            <a:ext cx="5004826" cy="5004318"/>
          </a:xfrm>
          <a:prstGeom prst="rect">
            <a:avLst/>
          </a:prstGeom>
        </p:spPr>
      </p:pic>
    </p:spTree>
    <p:extLst>
      <p:ext uri="{BB962C8B-B14F-4D97-AF65-F5344CB8AC3E}">
        <p14:creationId xmlns:p14="http://schemas.microsoft.com/office/powerpoint/2010/main" val="249895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4803B2-F61F-3283-8C6C-2CAD363823D0}"/>
              </a:ext>
            </a:extLst>
          </p:cNvPr>
          <p:cNvSpPr txBox="1">
            <a:spLocks/>
          </p:cNvSpPr>
          <p:nvPr/>
        </p:nvSpPr>
        <p:spPr>
          <a:xfrm>
            <a:off x="2311894" y="1698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Gill Sans MT" panose="020B0502020104020203" pitchFamily="34" charset="0"/>
              </a:rPr>
              <a:t>Examen Prayer</a:t>
            </a:r>
            <a:endParaRPr lang="en-GB" dirty="0">
              <a:latin typeface="Gill Sans MT" panose="020B0502020104020203" pitchFamily="34" charset="0"/>
            </a:endParaRPr>
          </a:p>
        </p:txBody>
      </p:sp>
      <p:sp>
        <p:nvSpPr>
          <p:cNvPr id="4" name="Content Placeholder 2">
            <a:extLst>
              <a:ext uri="{FF2B5EF4-FFF2-40B4-BE49-F238E27FC236}">
                <a16:creationId xmlns:a16="http://schemas.microsoft.com/office/drawing/2014/main" id="{59C4BC26-BF34-A6B4-1EDA-307124E54708}"/>
              </a:ext>
            </a:extLst>
          </p:cNvPr>
          <p:cNvSpPr txBox="1">
            <a:spLocks/>
          </p:cNvSpPr>
          <p:nvPr/>
        </p:nvSpPr>
        <p:spPr>
          <a:xfrm>
            <a:off x="2462814" y="149537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sz="4800">
                <a:latin typeface="Gill Sans MT" panose="020B0502020104020203" pitchFamily="34" charset="0"/>
              </a:rPr>
              <a:t>GIVE THANKS </a:t>
            </a:r>
          </a:p>
          <a:p>
            <a:pPr marL="514350" indent="-514350">
              <a:buFont typeface="Arial" panose="020B0604020202020204" pitchFamily="34" charset="0"/>
              <a:buAutoNum type="arabicPeriod"/>
            </a:pPr>
            <a:r>
              <a:rPr lang="en-GB" sz="4800">
                <a:latin typeface="Gill Sans MT" panose="020B0502020104020203" pitchFamily="34" charset="0"/>
              </a:rPr>
              <a:t>ASK FOR HELP </a:t>
            </a:r>
          </a:p>
          <a:p>
            <a:pPr marL="514350" indent="-514350">
              <a:buFont typeface="Arial" panose="020B0604020202020204" pitchFamily="34" charset="0"/>
              <a:buAutoNum type="arabicPeriod"/>
            </a:pPr>
            <a:r>
              <a:rPr lang="en-GB" sz="4800">
                <a:latin typeface="Gill Sans MT" panose="020B0502020104020203" pitchFamily="34" charset="0"/>
              </a:rPr>
              <a:t>REFLECT </a:t>
            </a:r>
          </a:p>
          <a:p>
            <a:pPr marL="514350" indent="-514350">
              <a:buFont typeface="Arial" panose="020B0604020202020204" pitchFamily="34" charset="0"/>
              <a:buAutoNum type="arabicPeriod"/>
            </a:pPr>
            <a:r>
              <a:rPr lang="en-GB" sz="4800">
                <a:latin typeface="Gill Sans MT" panose="020B0502020104020203" pitchFamily="34" charset="0"/>
              </a:rPr>
              <a:t>SAY SORRY </a:t>
            </a:r>
          </a:p>
          <a:p>
            <a:pPr marL="514350" indent="-514350">
              <a:buFont typeface="Arial" panose="020B0604020202020204" pitchFamily="34" charset="0"/>
              <a:buAutoNum type="arabicPeriod"/>
            </a:pPr>
            <a:r>
              <a:rPr lang="en-GB" sz="4800">
                <a:latin typeface="Gill Sans MT" panose="020B0502020104020203" pitchFamily="34" charset="0"/>
              </a:rPr>
              <a:t>DECIDE </a:t>
            </a:r>
          </a:p>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32303D0A-1959-B8E9-7EE8-59BDA5BEDE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61902" y="1395710"/>
            <a:ext cx="3676207" cy="3682303"/>
          </a:xfrm>
          <a:prstGeom prst="rect">
            <a:avLst/>
          </a:prstGeom>
        </p:spPr>
      </p:pic>
    </p:spTree>
    <p:extLst>
      <p:ext uri="{BB962C8B-B14F-4D97-AF65-F5344CB8AC3E}">
        <p14:creationId xmlns:p14="http://schemas.microsoft.com/office/powerpoint/2010/main" val="400672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8D39E0-1593-3B86-D6C3-A6F084F169E2}"/>
              </a:ext>
            </a:extLst>
          </p:cNvPr>
          <p:cNvSpPr>
            <a:spLocks noGrp="1"/>
          </p:cNvSpPr>
          <p:nvPr>
            <p:ph type="title"/>
          </p:nvPr>
        </p:nvSpPr>
        <p:spPr>
          <a:xfrm>
            <a:off x="2327060" y="269243"/>
            <a:ext cx="3314700" cy="1325563"/>
          </a:xfrm>
        </p:spPr>
        <p:txBody>
          <a:bodyPr>
            <a:normAutofit/>
          </a:bodyPr>
          <a:lstStyle/>
          <a:p>
            <a:r>
              <a:rPr lang="en-GB" dirty="0">
                <a:latin typeface="Gill Sans MT" panose="020B0502020104020203" pitchFamily="34" charset="0"/>
              </a:rPr>
              <a:t>Do Something!</a:t>
            </a:r>
          </a:p>
        </p:txBody>
      </p:sp>
      <p:pic>
        <p:nvPicPr>
          <p:cNvPr id="4" name="Picture 3">
            <a:extLst>
              <a:ext uri="{FF2B5EF4-FFF2-40B4-BE49-F238E27FC236}">
                <a16:creationId xmlns:a16="http://schemas.microsoft.com/office/drawing/2014/main" id="{BD925C25-2EFC-4EAF-16AF-99184A9D80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52293" y="636742"/>
            <a:ext cx="4795715" cy="4353343"/>
          </a:xfrm>
          <a:prstGeom prst="rect">
            <a:avLst/>
          </a:prstGeom>
        </p:spPr>
      </p:pic>
      <p:sp>
        <p:nvSpPr>
          <p:cNvPr id="5" name="Content Placeholder 2">
            <a:extLst>
              <a:ext uri="{FF2B5EF4-FFF2-40B4-BE49-F238E27FC236}">
                <a16:creationId xmlns:a16="http://schemas.microsoft.com/office/drawing/2014/main" id="{A8EBFE78-D3BD-AED2-5831-B0EAA1DDB3F5}"/>
              </a:ext>
            </a:extLst>
          </p:cNvPr>
          <p:cNvSpPr txBox="1">
            <a:spLocks/>
          </p:cNvSpPr>
          <p:nvPr/>
        </p:nvSpPr>
        <p:spPr>
          <a:xfrm>
            <a:off x="2095502" y="5920581"/>
            <a:ext cx="857249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hlinkClick r:id="rId3"/>
              </a:rPr>
              <a:t>https://www.youtube.com/watch?v=b_RjndG0IX8</a:t>
            </a:r>
            <a:endParaRPr lang="en-GB" sz="20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74175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E1658-26AD-2092-FE78-7528510A183B}"/>
              </a:ext>
            </a:extLst>
          </p:cNvPr>
          <p:cNvSpPr txBox="1"/>
          <p:nvPr/>
        </p:nvSpPr>
        <p:spPr>
          <a:xfrm>
            <a:off x="4384690" y="2063915"/>
            <a:ext cx="5462477" cy="1200329"/>
          </a:xfrm>
          <a:prstGeom prst="rect">
            <a:avLst/>
          </a:prstGeom>
          <a:noFill/>
        </p:spPr>
        <p:txBody>
          <a:bodyPr wrap="square" rtlCol="0">
            <a:spAutoFit/>
          </a:bodyPr>
          <a:lstStyle/>
          <a:p>
            <a:r>
              <a:rPr lang="en-GB" sz="2400" i="1" dirty="0">
                <a:latin typeface="Gill Sans MT" panose="020B0502020104020203" pitchFamily="34" charset="0"/>
              </a:rPr>
              <a:t>For where two or three gather in my name, there am I with them.</a:t>
            </a:r>
          </a:p>
          <a:p>
            <a:r>
              <a:rPr lang="en-GB" sz="2400" dirty="0">
                <a:latin typeface="Gill Sans MT" panose="020B0502020104020203" pitchFamily="34" charset="0"/>
              </a:rPr>
              <a:t>- Jesus in Matthew 18:20</a:t>
            </a:r>
          </a:p>
        </p:txBody>
      </p:sp>
      <p:sp>
        <p:nvSpPr>
          <p:cNvPr id="4" name="Title 1">
            <a:extLst>
              <a:ext uri="{FF2B5EF4-FFF2-40B4-BE49-F238E27FC236}">
                <a16:creationId xmlns:a16="http://schemas.microsoft.com/office/drawing/2014/main" id="{285C1F59-B28A-6D41-39A1-B8E96695AB71}"/>
              </a:ext>
            </a:extLst>
          </p:cNvPr>
          <p:cNvSpPr txBox="1">
            <a:spLocks/>
          </p:cNvSpPr>
          <p:nvPr/>
        </p:nvSpPr>
        <p:spPr>
          <a:xfrm>
            <a:off x="5311832" y="315883"/>
            <a:ext cx="7230688" cy="1880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Gill Sans MT" panose="020B0502020104020203" pitchFamily="34" charset="0"/>
              </a:rPr>
              <a:t>Gathering</a:t>
            </a:r>
            <a:br>
              <a:rPr lang="en-GB" dirty="0"/>
            </a:br>
            <a:endParaRPr lang="en-GB" dirty="0"/>
          </a:p>
        </p:txBody>
      </p:sp>
      <p:sp>
        <p:nvSpPr>
          <p:cNvPr id="6" name="TextBox 5">
            <a:extLst>
              <a:ext uri="{FF2B5EF4-FFF2-40B4-BE49-F238E27FC236}">
                <a16:creationId xmlns:a16="http://schemas.microsoft.com/office/drawing/2014/main" id="{27F3A2C3-A81E-45D7-5FE2-B6AF6E69C81D}"/>
              </a:ext>
            </a:extLst>
          </p:cNvPr>
          <p:cNvSpPr txBox="1"/>
          <p:nvPr/>
        </p:nvSpPr>
        <p:spPr>
          <a:xfrm>
            <a:off x="2579024" y="5788029"/>
            <a:ext cx="6271952" cy="369332"/>
          </a:xfrm>
          <a:prstGeom prst="rect">
            <a:avLst/>
          </a:prstGeom>
          <a:noFill/>
        </p:spPr>
        <p:txBody>
          <a:bodyPr wrap="square">
            <a:spAutoFit/>
          </a:bodyPr>
          <a:lstStyle/>
          <a:p>
            <a:r>
              <a:rPr lang="en-GB" sz="1800" u="sng" dirty="0">
                <a:hlinkClick r:id="rId2"/>
              </a:rPr>
              <a:t>https://youtu.be/wwZmHYaBnes</a:t>
            </a:r>
            <a:endParaRPr lang="en-GB" sz="1800" dirty="0"/>
          </a:p>
        </p:txBody>
      </p:sp>
    </p:spTree>
    <p:extLst>
      <p:ext uri="{BB962C8B-B14F-4D97-AF65-F5344CB8AC3E}">
        <p14:creationId xmlns:p14="http://schemas.microsoft.com/office/powerpoint/2010/main" val="390355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A3A275-C365-9B70-B3FA-DB06D1F5EF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3389" y="1275415"/>
            <a:ext cx="6096000" cy="3429000"/>
          </a:xfrm>
          <a:prstGeom prst="rect">
            <a:avLst/>
          </a:prstGeom>
        </p:spPr>
      </p:pic>
      <p:sp>
        <p:nvSpPr>
          <p:cNvPr id="5" name="TextBox 4">
            <a:extLst>
              <a:ext uri="{FF2B5EF4-FFF2-40B4-BE49-F238E27FC236}">
                <a16:creationId xmlns:a16="http://schemas.microsoft.com/office/drawing/2014/main" id="{203568E9-61E5-1178-3EAE-4025586E8C46}"/>
              </a:ext>
            </a:extLst>
          </p:cNvPr>
          <p:cNvSpPr txBox="1"/>
          <p:nvPr/>
        </p:nvSpPr>
        <p:spPr>
          <a:xfrm>
            <a:off x="5251565" y="426320"/>
            <a:ext cx="6097384" cy="646331"/>
          </a:xfrm>
          <a:prstGeom prst="rect">
            <a:avLst/>
          </a:prstGeom>
          <a:noFill/>
        </p:spPr>
        <p:txBody>
          <a:bodyPr wrap="square">
            <a:spAutoFit/>
          </a:bodyPr>
          <a:lstStyle/>
          <a:p>
            <a:r>
              <a:rPr lang="en-GB" sz="3600" dirty="0">
                <a:latin typeface="Gill Sans MT" panose="020B0502020104020203" pitchFamily="34" charset="0"/>
              </a:rPr>
              <a:t>Just a Minute</a:t>
            </a:r>
            <a:endParaRPr lang="en-GB" sz="3600" dirty="0"/>
          </a:p>
        </p:txBody>
      </p:sp>
      <p:sp>
        <p:nvSpPr>
          <p:cNvPr id="6" name="Rectangle 5">
            <a:extLst>
              <a:ext uri="{FF2B5EF4-FFF2-40B4-BE49-F238E27FC236}">
                <a16:creationId xmlns:a16="http://schemas.microsoft.com/office/drawing/2014/main" id="{D4C3DC64-FA57-9866-DC50-FE0C44B1C6E0}"/>
              </a:ext>
            </a:extLst>
          </p:cNvPr>
          <p:cNvSpPr/>
          <p:nvPr/>
        </p:nvSpPr>
        <p:spPr>
          <a:xfrm>
            <a:off x="2107203" y="6200847"/>
            <a:ext cx="6096000" cy="461665"/>
          </a:xfrm>
          <a:prstGeom prst="rect">
            <a:avLst/>
          </a:prstGeom>
        </p:spPr>
        <p:txBody>
          <a:bodyPr wrap="square">
            <a:spAutoFit/>
          </a:bodyPr>
          <a:lstStyle/>
          <a:p>
            <a:r>
              <a:rPr lang="en-GB" sz="1200" dirty="0"/>
              <a:t>Picture citation</a:t>
            </a:r>
          </a:p>
          <a:p>
            <a:r>
              <a:rPr lang="en-GB" sz="1200" dirty="0"/>
              <a:t>https://www.bbc.co.uk/programmes/b006s5dp</a:t>
            </a:r>
          </a:p>
        </p:txBody>
      </p:sp>
      <p:sp>
        <p:nvSpPr>
          <p:cNvPr id="8" name="TextBox 7">
            <a:extLst>
              <a:ext uri="{FF2B5EF4-FFF2-40B4-BE49-F238E27FC236}">
                <a16:creationId xmlns:a16="http://schemas.microsoft.com/office/drawing/2014/main" id="{54D28489-5095-4184-FCFB-E69C1976B85A}"/>
              </a:ext>
            </a:extLst>
          </p:cNvPr>
          <p:cNvSpPr txBox="1"/>
          <p:nvPr/>
        </p:nvSpPr>
        <p:spPr>
          <a:xfrm>
            <a:off x="3562005" y="5083299"/>
            <a:ext cx="6097384" cy="369332"/>
          </a:xfrm>
          <a:prstGeom prst="rect">
            <a:avLst/>
          </a:prstGeom>
          <a:noFill/>
        </p:spPr>
        <p:txBody>
          <a:bodyPr wrap="square">
            <a:spAutoFit/>
          </a:bodyPr>
          <a:lstStyle/>
          <a:p>
            <a:r>
              <a:rPr lang="en-GB" dirty="0">
                <a:hlinkClick r:id="rId3"/>
              </a:rPr>
              <a:t>https://youtu.be/CH50zuS8DD0</a:t>
            </a:r>
            <a:endParaRPr lang="en-GB" dirty="0"/>
          </a:p>
        </p:txBody>
      </p:sp>
    </p:spTree>
    <p:extLst>
      <p:ext uri="{BB962C8B-B14F-4D97-AF65-F5344CB8AC3E}">
        <p14:creationId xmlns:p14="http://schemas.microsoft.com/office/powerpoint/2010/main" val="333103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5E135A-875E-9CC7-6FDC-B73E9F842C3F}"/>
              </a:ext>
            </a:extLst>
          </p:cNvPr>
          <p:cNvSpPr txBox="1">
            <a:spLocks/>
          </p:cNvSpPr>
          <p:nvPr/>
        </p:nvSpPr>
        <p:spPr>
          <a:xfrm>
            <a:off x="2703611" y="10253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Gill Sans MT" panose="020B0502020104020203" pitchFamily="34" charset="0"/>
              </a:rPr>
              <a:t>A Different Kind of King</a:t>
            </a:r>
          </a:p>
        </p:txBody>
      </p:sp>
      <p:sp>
        <p:nvSpPr>
          <p:cNvPr id="4" name="Content Placeholder 5">
            <a:extLst>
              <a:ext uri="{FF2B5EF4-FFF2-40B4-BE49-F238E27FC236}">
                <a16:creationId xmlns:a16="http://schemas.microsoft.com/office/drawing/2014/main" id="{A07E0437-F9BA-7030-400B-C863738B596F}"/>
              </a:ext>
            </a:extLst>
          </p:cNvPr>
          <p:cNvSpPr txBox="1">
            <a:spLocks/>
          </p:cNvSpPr>
          <p:nvPr/>
        </p:nvSpPr>
        <p:spPr>
          <a:xfrm>
            <a:off x="2703611" y="1428094"/>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New International Version </a:t>
            </a:r>
          </a:p>
          <a:p>
            <a:pPr marL="0" indent="0">
              <a:buFont typeface="Arial" panose="020B0604020202020204" pitchFamily="34" charset="0"/>
              <a:buNone/>
            </a:pPr>
            <a:r>
              <a:rPr lang="en-GB" u="sng">
                <a:hlinkClick r:id="rId2"/>
              </a:rPr>
              <a:t>https://www.biblegateway.com/passage/?search=matthew+20%3A20-28&amp;version=NIV</a:t>
            </a:r>
            <a:endParaRPr lang="en-GB"/>
          </a:p>
          <a:p>
            <a:pPr marL="0" indent="0">
              <a:buFont typeface="Arial" panose="020B0604020202020204" pitchFamily="34" charset="0"/>
              <a:buNone/>
            </a:pPr>
            <a:endParaRPr lang="en-GB"/>
          </a:p>
          <a:p>
            <a:pPr marL="0" indent="0">
              <a:buFont typeface="Arial" panose="020B0604020202020204" pitchFamily="34" charset="0"/>
              <a:buNone/>
            </a:pPr>
            <a:r>
              <a:rPr lang="en-GB"/>
              <a:t>The Message Version</a:t>
            </a:r>
          </a:p>
          <a:p>
            <a:pPr marL="0" indent="0">
              <a:buFont typeface="Arial" panose="020B0604020202020204" pitchFamily="34" charset="0"/>
              <a:buNone/>
            </a:pPr>
            <a:r>
              <a:rPr lang="en-GB" u="sng">
                <a:hlinkClick r:id="rId3"/>
              </a:rPr>
              <a:t>https://www.biblegateway.com/passage/?search=matthew+20%3A20-28&amp;version=MSG</a:t>
            </a:r>
            <a:endParaRPr lang="en-GB"/>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76598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8DAB83-659C-33BA-A6B1-2E9CC01FCE85}"/>
              </a:ext>
            </a:extLst>
          </p:cNvPr>
          <p:cNvSpPr>
            <a:spLocks noGrp="1"/>
          </p:cNvSpPr>
          <p:nvPr>
            <p:ph type="title"/>
          </p:nvPr>
        </p:nvSpPr>
        <p:spPr>
          <a:xfrm>
            <a:off x="2649752" y="145777"/>
            <a:ext cx="7886700" cy="1325563"/>
          </a:xfrm>
        </p:spPr>
        <p:txBody>
          <a:bodyPr/>
          <a:lstStyle/>
          <a:p>
            <a:r>
              <a:rPr lang="en-GB" dirty="0">
                <a:latin typeface="Gill Sans MT" panose="020B0502020104020203" pitchFamily="34" charset="0"/>
              </a:rPr>
              <a:t>A Different Kind of King</a:t>
            </a:r>
          </a:p>
        </p:txBody>
      </p:sp>
      <p:pic>
        <p:nvPicPr>
          <p:cNvPr id="18" name="Content Placeholder 3" descr="Shape&#10;&#10;Description automatically generated with low confidence">
            <a:extLst>
              <a:ext uri="{FF2B5EF4-FFF2-40B4-BE49-F238E27FC236}">
                <a16:creationId xmlns:a16="http://schemas.microsoft.com/office/drawing/2014/main" id="{DDE331ED-CB63-2F74-C598-C0AB5D9E91C4}"/>
              </a:ext>
            </a:extLst>
          </p:cNvPr>
          <p:cNvPicPr>
            <a:picLocks/>
          </p:cNvPicPr>
          <p:nvPr/>
        </p:nvPicPr>
        <p:blipFill rotWithShape="1">
          <a:blip r:embed="rId2" cstate="screen">
            <a:extLst>
              <a:ext uri="{28A0092B-C50C-407E-A947-70E740481C1C}">
                <a14:useLocalDpi xmlns:a14="http://schemas.microsoft.com/office/drawing/2010/main"/>
              </a:ext>
            </a:extLst>
          </a:blip>
          <a:srcRect l="4566" t="13014" r="3425" b="14383"/>
          <a:stretch/>
        </p:blipFill>
        <p:spPr bwMode="auto">
          <a:xfrm>
            <a:off x="6000662" y="2576907"/>
            <a:ext cx="1686438" cy="1543472"/>
          </a:xfrm>
          <a:prstGeom prst="rect">
            <a:avLst/>
          </a:prstGeom>
          <a:noFill/>
          <a:ln>
            <a:noFill/>
          </a:ln>
          <a:extLst>
            <a:ext uri="{53640926-AAD7-44D8-BBD7-CCE9431645EC}">
              <a14:shadowObscured xmlns:a14="http://schemas.microsoft.com/office/drawing/2010/main"/>
            </a:ext>
          </a:extLst>
        </p:spPr>
      </p:pic>
      <p:sp>
        <p:nvSpPr>
          <p:cNvPr id="19" name="Cloud 18">
            <a:extLst>
              <a:ext uri="{FF2B5EF4-FFF2-40B4-BE49-F238E27FC236}">
                <a16:creationId xmlns:a16="http://schemas.microsoft.com/office/drawing/2014/main" id="{02784751-8846-AE1D-3CC6-9744BB95B2A9}"/>
              </a:ext>
            </a:extLst>
          </p:cNvPr>
          <p:cNvSpPr/>
          <p:nvPr/>
        </p:nvSpPr>
        <p:spPr>
          <a:xfrm>
            <a:off x="3308056" y="4873123"/>
            <a:ext cx="2193851" cy="1672435"/>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Gill Sans MT" panose="020B0502020104020203" pitchFamily="34" charset="0"/>
              </a:rPr>
              <a:t>Pain</a:t>
            </a:r>
          </a:p>
        </p:txBody>
      </p:sp>
      <p:sp>
        <p:nvSpPr>
          <p:cNvPr id="20" name="Cloud 19">
            <a:extLst>
              <a:ext uri="{FF2B5EF4-FFF2-40B4-BE49-F238E27FC236}">
                <a16:creationId xmlns:a16="http://schemas.microsoft.com/office/drawing/2014/main" id="{3C0BA77C-5032-EA0C-ABF3-BC2C5413484A}"/>
              </a:ext>
            </a:extLst>
          </p:cNvPr>
          <p:cNvSpPr/>
          <p:nvPr/>
        </p:nvSpPr>
        <p:spPr>
          <a:xfrm>
            <a:off x="2725951" y="1924775"/>
            <a:ext cx="2193851" cy="1524457"/>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Gill Sans MT" panose="020B0502020104020203" pitchFamily="34" charset="0"/>
              </a:rPr>
              <a:t>Power</a:t>
            </a:r>
          </a:p>
        </p:txBody>
      </p:sp>
      <p:sp>
        <p:nvSpPr>
          <p:cNvPr id="21" name="Cloud 20">
            <a:extLst>
              <a:ext uri="{FF2B5EF4-FFF2-40B4-BE49-F238E27FC236}">
                <a16:creationId xmlns:a16="http://schemas.microsoft.com/office/drawing/2014/main" id="{9DBA9F29-3FF5-34A2-EB46-9B45FFD0998C}"/>
              </a:ext>
            </a:extLst>
          </p:cNvPr>
          <p:cNvSpPr/>
          <p:nvPr/>
        </p:nvSpPr>
        <p:spPr>
          <a:xfrm>
            <a:off x="8285827" y="1092806"/>
            <a:ext cx="2193851" cy="1517332"/>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loud 21">
            <a:extLst>
              <a:ext uri="{FF2B5EF4-FFF2-40B4-BE49-F238E27FC236}">
                <a16:creationId xmlns:a16="http://schemas.microsoft.com/office/drawing/2014/main" id="{B7DB2FA7-F197-F6B0-E059-9E708325EF6B}"/>
              </a:ext>
            </a:extLst>
          </p:cNvPr>
          <p:cNvSpPr/>
          <p:nvPr/>
        </p:nvSpPr>
        <p:spPr>
          <a:xfrm>
            <a:off x="4963290" y="3124043"/>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loud 22">
            <a:extLst>
              <a:ext uri="{FF2B5EF4-FFF2-40B4-BE49-F238E27FC236}">
                <a16:creationId xmlns:a16="http://schemas.microsoft.com/office/drawing/2014/main" id="{5B58594A-DD3E-4D31-6360-80FB1773F750}"/>
              </a:ext>
            </a:extLst>
          </p:cNvPr>
          <p:cNvSpPr/>
          <p:nvPr/>
        </p:nvSpPr>
        <p:spPr>
          <a:xfrm>
            <a:off x="5441375" y="4767043"/>
            <a:ext cx="193425" cy="106080"/>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Cloud 23">
            <a:extLst>
              <a:ext uri="{FF2B5EF4-FFF2-40B4-BE49-F238E27FC236}">
                <a16:creationId xmlns:a16="http://schemas.microsoft.com/office/drawing/2014/main" id="{B408FBB6-A468-D540-6C20-053AEAC3D1A1}"/>
              </a:ext>
            </a:extLst>
          </p:cNvPr>
          <p:cNvSpPr/>
          <p:nvPr/>
        </p:nvSpPr>
        <p:spPr>
          <a:xfrm>
            <a:off x="5115690" y="3276443"/>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loud 24">
            <a:extLst>
              <a:ext uri="{FF2B5EF4-FFF2-40B4-BE49-F238E27FC236}">
                <a16:creationId xmlns:a16="http://schemas.microsoft.com/office/drawing/2014/main" id="{25B6EEEB-4D29-75EC-A696-67DC3FA36084}"/>
              </a:ext>
            </a:extLst>
          </p:cNvPr>
          <p:cNvSpPr/>
          <p:nvPr/>
        </p:nvSpPr>
        <p:spPr>
          <a:xfrm>
            <a:off x="7878932" y="2955701"/>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loud 25">
            <a:extLst>
              <a:ext uri="{FF2B5EF4-FFF2-40B4-BE49-F238E27FC236}">
                <a16:creationId xmlns:a16="http://schemas.microsoft.com/office/drawing/2014/main" id="{A237411C-CD9A-1E24-0B2D-54385F3CB27B}"/>
              </a:ext>
            </a:extLst>
          </p:cNvPr>
          <p:cNvSpPr/>
          <p:nvPr/>
        </p:nvSpPr>
        <p:spPr>
          <a:xfrm>
            <a:off x="8134227" y="2709847"/>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loud 26">
            <a:extLst>
              <a:ext uri="{FF2B5EF4-FFF2-40B4-BE49-F238E27FC236}">
                <a16:creationId xmlns:a16="http://schemas.microsoft.com/office/drawing/2014/main" id="{F827DE90-7DA8-F6D1-55EB-2AFEFC13CF15}"/>
              </a:ext>
            </a:extLst>
          </p:cNvPr>
          <p:cNvSpPr/>
          <p:nvPr/>
        </p:nvSpPr>
        <p:spPr>
          <a:xfrm>
            <a:off x="8494765" y="2637646"/>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Cloud 27">
            <a:extLst>
              <a:ext uri="{FF2B5EF4-FFF2-40B4-BE49-F238E27FC236}">
                <a16:creationId xmlns:a16="http://schemas.microsoft.com/office/drawing/2014/main" id="{9A2409F8-E790-062B-ABE0-FE251A3BCB3A}"/>
              </a:ext>
            </a:extLst>
          </p:cNvPr>
          <p:cNvSpPr/>
          <p:nvPr/>
        </p:nvSpPr>
        <p:spPr>
          <a:xfrm>
            <a:off x="6000662" y="4216986"/>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Cloud 28">
            <a:extLst>
              <a:ext uri="{FF2B5EF4-FFF2-40B4-BE49-F238E27FC236}">
                <a16:creationId xmlns:a16="http://schemas.microsoft.com/office/drawing/2014/main" id="{F3F639A4-0208-5D81-D30C-6D5B18AF9A81}"/>
              </a:ext>
            </a:extLst>
          </p:cNvPr>
          <p:cNvSpPr/>
          <p:nvPr/>
        </p:nvSpPr>
        <p:spPr>
          <a:xfrm>
            <a:off x="5441375" y="3424843"/>
            <a:ext cx="239792" cy="140402"/>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loud 29">
            <a:extLst>
              <a:ext uri="{FF2B5EF4-FFF2-40B4-BE49-F238E27FC236}">
                <a16:creationId xmlns:a16="http://schemas.microsoft.com/office/drawing/2014/main" id="{4E1E0D02-0AA7-5E0D-5C3A-F6A2978FE270}"/>
              </a:ext>
            </a:extLst>
          </p:cNvPr>
          <p:cNvSpPr/>
          <p:nvPr/>
        </p:nvSpPr>
        <p:spPr>
          <a:xfrm>
            <a:off x="5681167" y="4461139"/>
            <a:ext cx="199531" cy="144401"/>
          </a:xfrm>
          <a:prstGeom prst="cloud">
            <a:avLst/>
          </a:prstGeom>
          <a:solidFill>
            <a:schemeClr val="bg2"/>
          </a:solidFill>
          <a:ln>
            <a:solidFill>
              <a:srgbClr val="721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43CB4AC-7CDF-E77B-7510-C7AA7A49892D}"/>
              </a:ext>
            </a:extLst>
          </p:cNvPr>
          <p:cNvSpPr txBox="1"/>
          <p:nvPr/>
        </p:nvSpPr>
        <p:spPr>
          <a:xfrm>
            <a:off x="8602088" y="1486408"/>
            <a:ext cx="1709165" cy="523220"/>
          </a:xfrm>
          <a:prstGeom prst="rect">
            <a:avLst/>
          </a:prstGeom>
          <a:noFill/>
        </p:spPr>
        <p:txBody>
          <a:bodyPr wrap="square" rtlCol="0">
            <a:spAutoFit/>
          </a:bodyPr>
          <a:lstStyle/>
          <a:p>
            <a:r>
              <a:rPr lang="en-GB" sz="2800" b="1" dirty="0">
                <a:latin typeface="Gill Sans MT" panose="020B0502020104020203" pitchFamily="34" charset="0"/>
              </a:rPr>
              <a:t>Privilege</a:t>
            </a:r>
          </a:p>
        </p:txBody>
      </p:sp>
    </p:spTree>
    <p:extLst>
      <p:ext uri="{BB962C8B-B14F-4D97-AF65-F5344CB8AC3E}">
        <p14:creationId xmlns:p14="http://schemas.microsoft.com/office/powerpoint/2010/main" val="219830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61CD9-429F-C4D3-CC97-225B8023399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630159" y="3751181"/>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erson in a suit and tie&#10;&#10;Description automatically generated with medium confidence">
            <a:extLst>
              <a:ext uri="{FF2B5EF4-FFF2-40B4-BE49-F238E27FC236}">
                <a16:creationId xmlns:a16="http://schemas.microsoft.com/office/drawing/2014/main" id="{E8DE887D-58D5-5983-FC2A-4236FEA562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
          <a:stretch/>
        </p:blipFill>
        <p:spPr>
          <a:xfrm>
            <a:off x="2280104" y="1397058"/>
            <a:ext cx="3650276" cy="365027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098" name="Picture 2">
            <a:extLst>
              <a:ext uri="{FF2B5EF4-FFF2-40B4-BE49-F238E27FC236}">
                <a16:creationId xmlns:a16="http://schemas.microsoft.com/office/drawing/2014/main" id="{1C6DE265-B22F-0907-D383-292715F192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
          <a:stretch/>
        </p:blipFill>
        <p:spPr bwMode="auto">
          <a:xfrm>
            <a:off x="8179523" y="1397058"/>
            <a:ext cx="3650276" cy="365027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265A28-1CA5-4A47-7DAF-F9911BFD91FD}"/>
              </a:ext>
            </a:extLst>
          </p:cNvPr>
          <p:cNvSpPr txBox="1"/>
          <p:nvPr/>
        </p:nvSpPr>
        <p:spPr>
          <a:xfrm>
            <a:off x="2433846" y="332076"/>
            <a:ext cx="8996154" cy="770339"/>
          </a:xfrm>
          <a:prstGeom prst="rect">
            <a:avLst/>
          </a:prstGeom>
          <a:noFill/>
        </p:spPr>
        <p:txBody>
          <a:bodyPr wrap="square">
            <a:spAutoFit/>
          </a:bodyPr>
          <a:lstStyle/>
          <a:p>
            <a:pPr>
              <a:lnSpc>
                <a:spcPct val="107000"/>
              </a:lnSpc>
              <a:spcAft>
                <a:spcPts val="800"/>
              </a:spcAft>
            </a:pPr>
            <a:r>
              <a:rPr lang="en-GB" sz="4400">
                <a:effectLst/>
                <a:latin typeface="Gill Sans MT" panose="020B0502020104020203" pitchFamily="34" charset="0"/>
                <a:ea typeface="Calibri" panose="020F0502020204030204" pitchFamily="34" charset="0"/>
                <a:cs typeface="Times New Roman" panose="02020603050405020304" pitchFamily="18" charset="0"/>
              </a:rPr>
              <a:t>The Coronation of King Charles III</a:t>
            </a:r>
          </a:p>
        </p:txBody>
      </p:sp>
    </p:spTree>
    <p:extLst>
      <p:ext uri="{BB962C8B-B14F-4D97-AF65-F5344CB8AC3E}">
        <p14:creationId xmlns:p14="http://schemas.microsoft.com/office/powerpoint/2010/main" val="119085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65A28-1CA5-4A47-7DAF-F9911BFD91FD}"/>
              </a:ext>
            </a:extLst>
          </p:cNvPr>
          <p:cNvSpPr txBox="1"/>
          <p:nvPr/>
        </p:nvSpPr>
        <p:spPr>
          <a:xfrm>
            <a:off x="2433846" y="332076"/>
            <a:ext cx="8996154" cy="770339"/>
          </a:xfrm>
          <a:prstGeom prst="rect">
            <a:avLst/>
          </a:prstGeom>
          <a:noFill/>
        </p:spPr>
        <p:txBody>
          <a:bodyPr wrap="square">
            <a:spAutoFit/>
          </a:bodyPr>
          <a:lstStyle/>
          <a:p>
            <a:pPr>
              <a:lnSpc>
                <a:spcPct val="107000"/>
              </a:lnSpc>
              <a:spcAft>
                <a:spcPts val="800"/>
              </a:spcAft>
            </a:pPr>
            <a:r>
              <a:rPr lang="en-GB" sz="4400" dirty="0">
                <a:effectLst/>
                <a:latin typeface="Gill Sans MT" panose="020B0502020104020203" pitchFamily="34" charset="0"/>
                <a:ea typeface="Calibri" panose="020F0502020204030204" pitchFamily="34" charset="0"/>
                <a:cs typeface="Times New Roman" panose="02020603050405020304" pitchFamily="18" charset="0"/>
              </a:rPr>
              <a:t>Head of the Commonwealth</a:t>
            </a:r>
          </a:p>
        </p:txBody>
      </p:sp>
      <p:sp>
        <p:nvSpPr>
          <p:cNvPr id="3" name="TextBox 2">
            <a:extLst>
              <a:ext uri="{FF2B5EF4-FFF2-40B4-BE49-F238E27FC236}">
                <a16:creationId xmlns:a16="http://schemas.microsoft.com/office/drawing/2014/main" id="{44CE3ACC-22C4-D93C-EC42-83FA811381BC}"/>
              </a:ext>
            </a:extLst>
          </p:cNvPr>
          <p:cNvSpPr txBox="1"/>
          <p:nvPr/>
        </p:nvSpPr>
        <p:spPr>
          <a:xfrm>
            <a:off x="2433846" y="1457739"/>
            <a:ext cx="9294328" cy="923330"/>
          </a:xfrm>
          <a:prstGeom prst="rect">
            <a:avLst/>
          </a:prstGeom>
          <a:noFill/>
        </p:spPr>
        <p:txBody>
          <a:bodyPr wrap="square" rtlCol="0">
            <a:spAutoFit/>
          </a:bodyPr>
          <a:lstStyle/>
          <a:p>
            <a:r>
              <a:rPr lang="en-GB" dirty="0">
                <a:latin typeface="Gill Sans MT" panose="020B0502020104020203" pitchFamily="34" charset="0"/>
              </a:rPr>
              <a:t>The King is also the Head of the Commonwealth, a voluntary organisation of 54 independent and equal countries across the world.  These countries work together towards common goals and values. </a:t>
            </a:r>
          </a:p>
        </p:txBody>
      </p:sp>
      <p:pic>
        <p:nvPicPr>
          <p:cNvPr id="6" name="Picture 5">
            <a:extLst>
              <a:ext uri="{FF2B5EF4-FFF2-40B4-BE49-F238E27FC236}">
                <a16:creationId xmlns:a16="http://schemas.microsoft.com/office/drawing/2014/main" id="{2B7337F2-5E33-7D00-FE15-C836297BFC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7458" y="3955937"/>
            <a:ext cx="2100351" cy="1050176"/>
          </a:xfrm>
          <a:prstGeom prst="rect">
            <a:avLst/>
          </a:prstGeom>
        </p:spPr>
      </p:pic>
      <p:pic>
        <p:nvPicPr>
          <p:cNvPr id="7" name="Picture 6">
            <a:extLst>
              <a:ext uri="{FF2B5EF4-FFF2-40B4-BE49-F238E27FC236}">
                <a16:creationId xmlns:a16="http://schemas.microsoft.com/office/drawing/2014/main" id="{CAC92F04-A4F7-621D-8881-FBE111BF2E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8277" y="2716462"/>
            <a:ext cx="2049741" cy="1024871"/>
          </a:xfrm>
          <a:prstGeom prst="rect">
            <a:avLst/>
          </a:prstGeom>
        </p:spPr>
      </p:pic>
      <p:pic>
        <p:nvPicPr>
          <p:cNvPr id="8" name="Picture 7">
            <a:extLst>
              <a:ext uri="{FF2B5EF4-FFF2-40B4-BE49-F238E27FC236}">
                <a16:creationId xmlns:a16="http://schemas.microsoft.com/office/drawing/2014/main" id="{40E8432D-9259-2803-57B0-A25AF3E81E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7458" y="2730461"/>
            <a:ext cx="2100349" cy="1050175"/>
          </a:xfrm>
          <a:prstGeom prst="rect">
            <a:avLst/>
          </a:prstGeom>
        </p:spPr>
      </p:pic>
      <p:pic>
        <p:nvPicPr>
          <p:cNvPr id="1026" name="Picture 2" descr="Free Flag Jamaica vector and picture">
            <a:extLst>
              <a:ext uri="{FF2B5EF4-FFF2-40B4-BE49-F238E27FC236}">
                <a16:creationId xmlns:a16="http://schemas.microsoft.com/office/drawing/2014/main" id="{8A28F620-E46A-957F-7123-7E1FDA016E2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23970" y="5101597"/>
            <a:ext cx="2374990" cy="1187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Togo Flag vector and picture">
            <a:extLst>
              <a:ext uri="{FF2B5EF4-FFF2-40B4-BE49-F238E27FC236}">
                <a16:creationId xmlns:a16="http://schemas.microsoft.com/office/drawing/2014/main" id="{2A921C7E-0F32-5CA5-7D28-DAD2682211F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52699" y="4239226"/>
            <a:ext cx="1716844" cy="11445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F5D3D2B-10C7-A6A6-C71B-32FF500A3C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40427" y="5101597"/>
            <a:ext cx="1979160" cy="1187496"/>
          </a:xfrm>
          <a:prstGeom prst="rect">
            <a:avLst/>
          </a:prstGeom>
        </p:spPr>
      </p:pic>
      <p:pic>
        <p:nvPicPr>
          <p:cNvPr id="10" name="Picture 9">
            <a:extLst>
              <a:ext uri="{FF2B5EF4-FFF2-40B4-BE49-F238E27FC236}">
                <a16:creationId xmlns:a16="http://schemas.microsoft.com/office/drawing/2014/main" id="{3E58F17D-D10F-3838-CE99-42D7C16C11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2916" y="2730461"/>
            <a:ext cx="3729644" cy="1864822"/>
          </a:xfrm>
          <a:prstGeom prst="rect">
            <a:avLst/>
          </a:prstGeom>
        </p:spPr>
      </p:pic>
    </p:spTree>
    <p:extLst>
      <p:ext uri="{BB962C8B-B14F-4D97-AF65-F5344CB8AC3E}">
        <p14:creationId xmlns:p14="http://schemas.microsoft.com/office/powerpoint/2010/main" val="319561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A3BE73-302F-2174-CB49-2871CE954073}"/>
              </a:ext>
            </a:extLst>
          </p:cNvPr>
          <p:cNvSpPr txBox="1">
            <a:spLocks/>
          </p:cNvSpPr>
          <p:nvPr/>
        </p:nvSpPr>
        <p:spPr>
          <a:xfrm>
            <a:off x="2551661"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Gill Sans MT" panose="020B0502020104020203" pitchFamily="34" charset="0"/>
              </a:rPr>
              <a:t>The Coronation Service</a:t>
            </a:r>
          </a:p>
        </p:txBody>
      </p:sp>
      <p:pic>
        <p:nvPicPr>
          <p:cNvPr id="4" name="Picture 3">
            <a:extLst>
              <a:ext uri="{FF2B5EF4-FFF2-40B4-BE49-F238E27FC236}">
                <a16:creationId xmlns:a16="http://schemas.microsoft.com/office/drawing/2014/main" id="{62B8DC0E-FF30-8833-295A-6954658A774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2854" y="1325563"/>
            <a:ext cx="8071804" cy="4011516"/>
          </a:xfrm>
          <a:prstGeom prst="rect">
            <a:avLst/>
          </a:prstGeom>
        </p:spPr>
      </p:pic>
      <p:sp>
        <p:nvSpPr>
          <p:cNvPr id="6" name="TextBox 5">
            <a:extLst>
              <a:ext uri="{FF2B5EF4-FFF2-40B4-BE49-F238E27FC236}">
                <a16:creationId xmlns:a16="http://schemas.microsoft.com/office/drawing/2014/main" id="{7944A0C4-D3AC-6E80-F55D-6056E0108209}"/>
              </a:ext>
            </a:extLst>
          </p:cNvPr>
          <p:cNvSpPr txBox="1"/>
          <p:nvPr/>
        </p:nvSpPr>
        <p:spPr>
          <a:xfrm>
            <a:off x="2042854" y="6200977"/>
            <a:ext cx="6097384" cy="461665"/>
          </a:xfrm>
          <a:prstGeom prst="rect">
            <a:avLst/>
          </a:prstGeom>
          <a:noFill/>
        </p:spPr>
        <p:txBody>
          <a:bodyPr wrap="square">
            <a:spAutoFit/>
          </a:bodyPr>
          <a:lstStyle/>
          <a:p>
            <a:r>
              <a:rPr lang="en-GB" sz="1200" dirty="0"/>
              <a:t>Picture citation </a:t>
            </a:r>
          </a:p>
          <a:p>
            <a:r>
              <a:rPr lang="en-GB" sz="1200" dirty="0">
                <a:hlinkClick r:id="rId3"/>
              </a:rPr>
              <a:t>https://www.royal.uk/50-facts-about-queens-coronation-0</a:t>
            </a:r>
            <a:endParaRPr lang="en-GB" sz="1200" dirty="0"/>
          </a:p>
        </p:txBody>
      </p:sp>
    </p:spTree>
    <p:extLst>
      <p:ext uri="{BB962C8B-B14F-4D97-AF65-F5344CB8AC3E}">
        <p14:creationId xmlns:p14="http://schemas.microsoft.com/office/powerpoint/2010/main" val="3074193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2" ma:contentTypeDescription="Create a new document." ma:contentTypeScope="" ma:versionID="1f7ca94b0d997a3cf2edb09fb2903802">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dd0d9e3ffa67cd52c1215d457818f0c4"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2885C-0E65-49E0-B97E-6015F42A3F9F}">
  <ds:schemaRefs>
    <ds:schemaRef ds:uri="http://schemas.microsoft.com/office/2006/metadata/properties"/>
    <ds:schemaRef ds:uri="http://www.w3.org/2000/xmlns/"/>
    <ds:schemaRef ds:uri="2f4ed505-7171-43be-8ee8-c15c98cbd63a"/>
    <ds:schemaRef ds:uri="http://www.w3.org/2001/XMLSchema-instance"/>
    <ds:schemaRef ds:uri="b77e63f3-463a-48f2-af4f-dd21ffe333f8"/>
    <ds:schemaRef ds:uri="http://schemas.microsoft.com/office/infopath/2007/PartnerControls"/>
  </ds:schemaRefs>
</ds:datastoreItem>
</file>

<file path=customXml/itemProps2.xml><?xml version="1.0" encoding="utf-8"?>
<ds:datastoreItem xmlns:ds="http://schemas.openxmlformats.org/officeDocument/2006/customXml" ds:itemID="{1A2989D4-A5D6-45F9-B0D2-903F4346A019}">
  <ds:schemaRefs>
    <ds:schemaRef ds:uri="http://schemas.microsoft.com/sharepoint/v3/contenttype/forms"/>
  </ds:schemaRefs>
</ds:datastoreItem>
</file>

<file path=customXml/itemProps3.xml><?xml version="1.0" encoding="utf-8"?>
<ds:datastoreItem xmlns:ds="http://schemas.openxmlformats.org/officeDocument/2006/customXml" ds:itemID="{3D7A0FBA-C67E-43CB-87D7-2A854BFCA13F}">
  <ds:schemaRefs>
    <ds:schemaRef ds:uri="http://schemas.microsoft.com/office/2006/metadata/contentType"/>
    <ds:schemaRef ds:uri="http://schemas.microsoft.com/office/2006/metadata/properties/metaAttributes"/>
    <ds:schemaRef ds:uri="http://www.w3.org/2000/xmlns/"/>
    <ds:schemaRef ds:uri="http://www.w3.org/2001/XMLSchema"/>
    <ds:schemaRef ds:uri="b77e63f3-463a-48f2-af4f-dd21ffe333f8"/>
    <ds:schemaRef ds:uri="2f4ed505-7171-43be-8ee8-c15c98cbd63a"/>
  </ds:schemaRefs>
</ds:datastoreItem>
</file>

<file path=docProps/app.xml><?xml version="1.0" encoding="utf-8"?>
<Properties xmlns="http://schemas.openxmlformats.org/officeDocument/2006/extended-properties" xmlns:vt="http://schemas.openxmlformats.org/officeDocument/2006/docPropsVTypes">
  <TotalTime>523</TotalTime>
  <Words>1261</Words>
  <Application>Microsoft Office PowerPoint</Application>
  <PresentationFormat>Widescreen</PresentationFormat>
  <Paragraphs>144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A Different Kind of King</vt:lpstr>
      <vt:lpstr>PowerPoint Presentation</vt:lpstr>
      <vt:lpstr>PowerPoint Presentation</vt:lpstr>
      <vt:lpstr>PowerPoint Presentation</vt:lpstr>
      <vt:lpstr>PowerPoint Presentation</vt:lpstr>
      <vt:lpstr>The Coronation Service The Oath</vt:lpstr>
      <vt:lpstr>The Coronation Service The Anointing</vt:lpstr>
      <vt:lpstr>PowerPoint Presentation</vt:lpstr>
      <vt:lpstr>PowerPoint Presentation</vt:lpstr>
      <vt:lpstr>PowerPoint Presentation</vt:lpstr>
      <vt:lpstr>Response </vt:lpstr>
      <vt:lpstr>Response </vt:lpstr>
      <vt:lpstr>Prayerful Reflection</vt:lpstr>
      <vt:lpstr>Sending</vt:lpstr>
      <vt:lpstr>Practical ways to explore the themes of this collective worship</vt:lpstr>
      <vt:lpstr>PowerPoint Presentation</vt:lpstr>
      <vt:lpstr>PowerPoint Presentation</vt:lpstr>
      <vt:lpstr>Do Something!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Bailey</dc:creator>
  <cp:lastModifiedBy>Simon Atkinson</cp:lastModifiedBy>
  <cp:revision>5</cp:revision>
  <dcterms:created xsi:type="dcterms:W3CDTF">2023-02-24T08:10:34Z</dcterms:created>
  <dcterms:modified xsi:type="dcterms:W3CDTF">2023-04-05T08:21:00Z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