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08" r:id="rId5"/>
  </p:sldMasterIdLst>
  <p:notesMasterIdLst>
    <p:notesMasterId r:id="rId48"/>
  </p:notesMasterIdLst>
  <p:handoutMasterIdLst>
    <p:handoutMasterId r:id="rId49"/>
  </p:handoutMasterIdLst>
  <p:sldIdLst>
    <p:sldId id="526" r:id="rId6"/>
    <p:sldId id="582" r:id="rId7"/>
    <p:sldId id="527" r:id="rId8"/>
    <p:sldId id="539" r:id="rId9"/>
    <p:sldId id="559" r:id="rId10"/>
    <p:sldId id="536" r:id="rId11"/>
    <p:sldId id="528" r:id="rId12"/>
    <p:sldId id="265" r:id="rId13"/>
    <p:sldId id="519" r:id="rId14"/>
    <p:sldId id="538" r:id="rId15"/>
    <p:sldId id="264" r:id="rId16"/>
    <p:sldId id="266" r:id="rId17"/>
    <p:sldId id="473" r:id="rId18"/>
    <p:sldId id="555" r:id="rId19"/>
    <p:sldId id="556" r:id="rId20"/>
    <p:sldId id="263" r:id="rId21"/>
    <p:sldId id="268" r:id="rId22"/>
    <p:sldId id="267" r:id="rId23"/>
    <p:sldId id="575" r:id="rId24"/>
    <p:sldId id="532" r:id="rId25"/>
    <p:sldId id="562" r:id="rId26"/>
    <p:sldId id="563" r:id="rId27"/>
    <p:sldId id="564" r:id="rId28"/>
    <p:sldId id="566" r:id="rId29"/>
    <p:sldId id="567" r:id="rId30"/>
    <p:sldId id="568" r:id="rId31"/>
    <p:sldId id="584" r:id="rId32"/>
    <p:sldId id="569" r:id="rId33"/>
    <p:sldId id="570" r:id="rId34"/>
    <p:sldId id="571" r:id="rId35"/>
    <p:sldId id="572" r:id="rId36"/>
    <p:sldId id="573" r:id="rId37"/>
    <p:sldId id="574" r:id="rId38"/>
    <p:sldId id="580" r:id="rId39"/>
    <p:sldId id="576" r:id="rId40"/>
    <p:sldId id="560" r:id="rId41"/>
    <p:sldId id="270" r:id="rId42"/>
    <p:sldId id="386" r:id="rId43"/>
    <p:sldId id="338" r:id="rId44"/>
    <p:sldId id="553" r:id="rId45"/>
    <p:sldId id="554" r:id="rId46"/>
    <p:sldId id="518" r:id="rId47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CNY" id="{72E9CF2B-48F9-4EAF-978D-5177C696CE01}">
          <p14:sldIdLst>
            <p14:sldId id="526"/>
            <p14:sldId id="582"/>
            <p14:sldId id="527"/>
            <p14:sldId id="539"/>
            <p14:sldId id="559"/>
            <p14:sldId id="536"/>
            <p14:sldId id="528"/>
            <p14:sldId id="265"/>
            <p14:sldId id="519"/>
            <p14:sldId id="538"/>
            <p14:sldId id="264"/>
            <p14:sldId id="266"/>
            <p14:sldId id="473"/>
            <p14:sldId id="555"/>
            <p14:sldId id="556"/>
            <p14:sldId id="263"/>
            <p14:sldId id="268"/>
            <p14:sldId id="267"/>
            <p14:sldId id="575"/>
          </p14:sldIdLst>
        </p14:section>
        <p14:section name="ACNY" id="{C24D7D38-D7A2-4BCB-A92A-A85FA8D006FC}">
          <p14:sldIdLst>
            <p14:sldId id="532"/>
            <p14:sldId id="562"/>
            <p14:sldId id="563"/>
            <p14:sldId id="564"/>
            <p14:sldId id="566"/>
            <p14:sldId id="567"/>
            <p14:sldId id="568"/>
            <p14:sldId id="584"/>
            <p14:sldId id="569"/>
            <p14:sldId id="570"/>
            <p14:sldId id="571"/>
            <p14:sldId id="572"/>
            <p14:sldId id="573"/>
            <p14:sldId id="574"/>
            <p14:sldId id="580"/>
            <p14:sldId id="576"/>
            <p14:sldId id="560"/>
            <p14:sldId id="270"/>
            <p14:sldId id="386"/>
            <p14:sldId id="338"/>
            <p14:sldId id="553"/>
            <p14:sldId id="554"/>
            <p14:sldId id="5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BC"/>
    <a:srgbClr val="E99E68"/>
    <a:srgbClr val="9266A4"/>
    <a:srgbClr val="9669A9"/>
    <a:srgbClr val="382E73"/>
    <a:srgbClr val="A68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80715-6076-48BE-934F-6CFD3F5DBB31}" v="8" dt="2023-05-16T12:05:28.304"/>
    <p1510:client id="{9D803617-1F9F-4101-9EF3-32477FFF1BD5}" v="68" dt="2023-04-17T15:40:30.213"/>
    <p1510:client id="{A039A682-1127-4221-AF74-8EB142C72608}" v="336" dt="2023-05-16T16:04:01.794"/>
    <p1510:client id="{B96E71FB-F623-4125-BB0C-AD58740D429A}" v="2092" dt="2023-04-18T15:56:11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89" autoAdjust="0"/>
    <p:restoredTop sz="86251" autoAdjust="0"/>
  </p:normalViewPr>
  <p:slideViewPr>
    <p:cSldViewPr snapToGrid="0">
      <p:cViewPr varScale="1">
        <p:scale>
          <a:sx n="96" d="100"/>
          <a:sy n="96" d="100"/>
        </p:scale>
        <p:origin x="684" y="84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7552"/>
    </p:cViewPr>
  </p:sorterViewPr>
  <p:notesViewPr>
    <p:cSldViewPr snapToGrid="0" showGuides="1">
      <p:cViewPr>
        <p:scale>
          <a:sx n="184" d="100"/>
          <a:sy n="184" d="100"/>
        </p:scale>
        <p:origin x="81" y="-3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EC6073D5-63C2-4933-B970-D96552757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81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5497" y="28"/>
            <a:ext cx="2926572" cy="2457009"/>
          </a:xfrm>
          <a:prstGeom prst="rect">
            <a:avLst/>
          </a:prstGeom>
        </p:spPr>
        <p:txBody>
          <a:bodyPr vert="horz" lIns="172780" tIns="86391" rIns="172780" bIns="86391" rtlCol="0"/>
          <a:lstStyle>
            <a:lvl1pPr algn="r">
              <a:defRPr sz="2300"/>
            </a:lvl1pPr>
          </a:lstStyle>
          <a:p>
            <a:fld id="{654B7E8A-1102-47A1-B1C3-36AE8880938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1314113" y="6121400"/>
            <a:ext cx="29381451" cy="16527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2780" tIns="86391" rIns="172780" bIns="863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5364" y="23566831"/>
            <a:ext cx="5402901" cy="19281936"/>
          </a:xfrm>
          <a:prstGeom prst="rect">
            <a:avLst/>
          </a:prstGeom>
        </p:spPr>
        <p:txBody>
          <a:bodyPr vert="horz" lIns="172780" tIns="86391" rIns="172780" bIns="8639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l">
              <a:defRPr sz="2300"/>
            </a:lvl1pPr>
          </a:lstStyle>
          <a:p>
            <a:r>
              <a:rPr lang="en-GB"/>
              <a:t>Church of England Digital Communications training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5497" y="46513030"/>
            <a:ext cx="2926572" cy="2457000"/>
          </a:xfrm>
          <a:prstGeom prst="rect">
            <a:avLst/>
          </a:prstGeom>
        </p:spPr>
        <p:txBody>
          <a:bodyPr vert="horz" lIns="172780" tIns="86391" rIns="172780" bIns="86391" rtlCol="0" anchor="b"/>
          <a:lstStyle>
            <a:lvl1pPr algn="r">
              <a:defRPr sz="2300"/>
            </a:lvl1pPr>
          </a:lstStyle>
          <a:p>
            <a:fld id="{35A11EAB-687D-4AE4-B775-678A923E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03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There is a way to do that called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Demonstrated hyperlinking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Acts like a button so someone could see it - helpful to link to a local village newsletter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99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Facilities don't need to be changed often</a:t>
            </a:r>
          </a:p>
          <a:p>
            <a:r>
              <a:rPr lang="en-GB" sz="3400" dirty="0">
                <a:latin typeface="Calibri" panose="020F0502020204030204" pitchFamily="34" charset="0"/>
              </a:rPr>
              <a:t>People feel more confident to come along known </a:t>
            </a:r>
            <a:r>
              <a:rPr lang="en-GB" sz="3400" dirty="0" err="1">
                <a:latin typeface="Calibri" panose="020F0502020204030204" pitchFamily="34" charset="0"/>
              </a:rPr>
              <a:t>ing</a:t>
            </a:r>
            <a:r>
              <a:rPr lang="en-GB" sz="3400" dirty="0">
                <a:latin typeface="Calibri" panose="020F0502020204030204" pitchFamily="34" charset="0"/>
              </a:rPr>
              <a:t> they know where to park, we use the </a:t>
            </a:r>
            <a:r>
              <a:rPr lang="en-GB" sz="3400" dirty="0" err="1">
                <a:latin typeface="Calibri" panose="020F0502020204030204" pitchFamily="34" charset="0"/>
              </a:rPr>
              <a:t>schol</a:t>
            </a:r>
            <a:r>
              <a:rPr lang="en-GB" sz="3400" dirty="0">
                <a:latin typeface="Calibri" panose="020F0502020204030204" pitchFamily="34" charset="0"/>
              </a:rPr>
              <a:t> carpark for example little things like that can really help people come along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8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39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21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1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They are better than google analytics because we don't ned people to accept cookies to say this page has had this many views</a:t>
            </a:r>
          </a:p>
          <a:p>
            <a:r>
              <a:rPr lang="en-GB" sz="3400" dirty="0">
                <a:latin typeface="Calibri" panose="020F0502020204030204" pitchFamily="34" charset="0"/>
              </a:rPr>
              <a:t>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Most people it is more than enough</a:t>
            </a:r>
          </a:p>
          <a:p>
            <a:r>
              <a:rPr lang="en-GB" sz="3400" dirty="0">
                <a:latin typeface="Calibri" panose="020F0502020204030204" pitchFamily="34" charset="0"/>
              </a:rPr>
              <a:t>Others want to get behind the data</a:t>
            </a:r>
          </a:p>
          <a:p>
            <a:r>
              <a:rPr lang="en-GB" sz="3400" dirty="0">
                <a:latin typeface="Calibri" panose="020F0502020204030204" pitchFamily="34" charset="0"/>
              </a:rPr>
              <a:t>Separate site, need to set up a site with Google, need to set up a tracking code in this box and save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9805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Hope helps use as main website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Loads of free features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4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become an editor and how to approve – 2 things about access – Add a new slide- make it clear with the slides.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76528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going to take you through a few different steps today. Step 1, Step 2, Step 3. </a:t>
            </a:r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Intro and orientation (10 minutes) includes benefits of the site and how to edit started with editing</a:t>
            </a:r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Core features for churches (30 minutes) includes homepage editing and adding services and events, news and notices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Advanced features for churches (20 minutes) includes adding custom pages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r>
              <a:rPr lang="en-GB" dirty="0"/>
              <a:t>BREAK – 5 minutes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Benefice features (20 minutes) understanding the benefice homepage and how to list services that appear on more than one church</a:t>
            </a:r>
            <a:endParaRPr lang="en-US" dirty="0"/>
          </a:p>
          <a:p>
            <a:pPr marL="457200" indent="-457200">
              <a:buFont typeface="Arial,Sans-Serif"/>
              <a:buChar char="•"/>
            </a:pPr>
            <a:endParaRPr lang="en-GB" dirty="0"/>
          </a:p>
          <a:p>
            <a:pPr marL="457200" indent="-457200">
              <a:buFont typeface="Arial,Sans-Serif"/>
              <a:buChar char="•"/>
            </a:pPr>
            <a:r>
              <a:rPr lang="en-GB" dirty="0"/>
              <a:t>Becoming an editor / approving editors (5 minutes) we'll do this webinar assuming you are already an editor but if you need help with that stay on to 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38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967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Edit the screengrab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378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Get this screen grab(s) up to date 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dirty="0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086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84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</a:p>
          <a:p>
            <a:r>
              <a:rPr lang="en-GB" sz="3400" dirty="0">
                <a:latin typeface="Calibri" panose="020F0502020204030204" pitchFamily="34" charset="0"/>
              </a:rPr>
              <a:t>FIX THE BUTTON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869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67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229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3 steps, register, request to edit and approval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</a:rPr>
              <a:t>Talk about how register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Then what to do if have a no Administrator</a:t>
            </a:r>
          </a:p>
          <a:p>
            <a:r>
              <a:rPr lang="en-GB" sz="3400" dirty="0">
                <a:latin typeface="Calibri" panose="020F0502020204030204" pitchFamily="34" charset="0"/>
              </a:rPr>
              <a:t>We have checks that we do and we will then be able to give you access</a:t>
            </a:r>
          </a:p>
          <a:p>
            <a:endParaRPr lang="en-GB" sz="3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400" dirty="0">
                <a:latin typeface="Calibri" panose="020F0502020204030204" pitchFamily="34" charset="0"/>
                <a:cs typeface="Calibri" panose="020F0502020204030204" pitchFamily="34" charset="0"/>
              </a:rPr>
              <a:t>Benefice access – How to gain access- Its via a church and focusing on – add a separate slide </a:t>
            </a: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GB" dirty="0"/>
              <a:t>When you become an approved editor for a church, you AUTOMATICALLY also get access to edit the corresponding benefice site.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b="1" dirty="0"/>
              <a:t>BUT you will not be given access to all the churches in the benefice at the same time. You need to request access to each church individually. </a:t>
            </a:r>
            <a:endParaRPr lang="en-US" dirty="0"/>
          </a:p>
          <a:p>
            <a:pPr>
              <a:lnSpc>
                <a:spcPct val="150000"/>
              </a:lnSpc>
            </a:pPr>
            <a:endParaRPr lang="en-GB" dirty="0"/>
          </a:p>
          <a:p>
            <a:endParaRPr lang="en-GB" sz="3400" dirty="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10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8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7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357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583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490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459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125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2250462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284970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Reminder about the editor help centre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9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language could be more transparent and inclusive</a:t>
            </a:r>
          </a:p>
          <a:p>
            <a:r>
              <a:rPr lang="en-GB" dirty="0"/>
              <a:t>If people reading it don’t understand it, they won’t take the time to find out the answer, they’ll just move on</a:t>
            </a:r>
          </a:p>
        </p:txBody>
      </p:sp>
    </p:spTree>
    <p:extLst>
      <p:ext uri="{BB962C8B-B14F-4D97-AF65-F5344CB8AC3E}">
        <p14:creationId xmlns:p14="http://schemas.microsoft.com/office/powerpoint/2010/main" val="2918021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11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58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Quiz what do you want to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70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0415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8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Introduce ourselves and welcome the attendees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Todays objectives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How to ask questions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Act as a parish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Able to point domain name towards ACNY page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OR direct visitors to the main church website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Allow churches to host outward-facing information like events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Comes top in a google search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Responsive to mobile – meaning it will change dimensions and font size so its easy to see on a mobile phone. Websites that are not mobile responsive are now being pushed further down in a google search. </a:t>
            </a:r>
          </a:p>
          <a:p>
            <a:pPr marL="323492" indent="-323492">
              <a:buFont typeface="Arial" panose="020B0604020202020204" pitchFamily="34" charset="0"/>
              <a:buChar char="•"/>
            </a:pPr>
            <a:endParaRPr lang="en-GB" dirty="0"/>
          </a:p>
          <a:p>
            <a:pPr marL="323492" indent="-323492">
              <a:buFont typeface="Arial" panose="020B0604020202020204" pitchFamily="34" charset="0"/>
              <a:buChar char="•"/>
            </a:pPr>
            <a:r>
              <a:rPr lang="en-GB" dirty="0"/>
              <a:t>Quiz Are you an editor and how many churches?</a:t>
            </a:r>
          </a:p>
        </p:txBody>
      </p:sp>
    </p:spTree>
    <p:extLst>
      <p:ext uri="{BB962C8B-B14F-4D97-AF65-F5344CB8AC3E}">
        <p14:creationId xmlns:p14="http://schemas.microsoft.com/office/powerpoint/2010/main" val="3812751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Deep bluey purple colour shows it to me as a member of the public</a:t>
            </a:r>
          </a:p>
          <a:p>
            <a:r>
              <a:rPr lang="en-GB" sz="3400" dirty="0">
                <a:latin typeface="Calibri" panose="020F0502020204030204" pitchFamily="34" charset="0"/>
              </a:rPr>
              <a:t>Click where it says edit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4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At logos - talks about using canva for logos</a:t>
            </a:r>
          </a:p>
          <a:p>
            <a:endParaRPr lang="en-GB" sz="3400" dirty="0">
              <a:latin typeface="Calibri" panose="020F0502020204030204" pitchFamily="34" charset="0"/>
            </a:endParaRPr>
          </a:p>
          <a:p>
            <a:r>
              <a:rPr lang="en-GB" sz="2300" dirty="0">
                <a:latin typeface="Calibri" panose="020F0502020204030204" pitchFamily="34" charset="0"/>
              </a:rPr>
              <a:t> </a:t>
            </a:r>
          </a:p>
          <a:p>
            <a:r>
              <a:rPr lang="en-GB" sz="2300" dirty="0">
                <a:latin typeface="Calibri" panose="020F0502020204030204" pitchFamily="34" charset="0"/>
              </a:rPr>
              <a:t>Whenever you are editing we need to keep in mind those 80% who haven't been to the site before, might never have been to church before, not an </a:t>
            </a:r>
            <a:r>
              <a:rPr lang="en-GB" sz="2300" dirty="0" err="1">
                <a:latin typeface="Calibri" panose="020F0502020204030204" pitchFamily="34" charset="0"/>
              </a:rPr>
              <a:t>anglican</a:t>
            </a:r>
            <a:r>
              <a:rPr lang="en-GB" sz="2300" dirty="0">
                <a:latin typeface="Calibri" panose="020F0502020204030204" pitchFamily="34" charset="0"/>
              </a:rPr>
              <a:t> church before, or any church, not familiar with </a:t>
            </a:r>
            <a:r>
              <a:rPr lang="en-GB" sz="2300" dirty="0" err="1">
                <a:latin typeface="Calibri" panose="020F0502020204030204" pitchFamily="34" charset="0"/>
              </a:rPr>
              <a:t>christian</a:t>
            </a:r>
            <a:r>
              <a:rPr lang="en-GB" sz="2300" dirty="0">
                <a:latin typeface="Calibri" panose="020F0502020204030204" pitchFamily="34" charset="0"/>
              </a:rPr>
              <a:t> language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DCFD1-C5EE-46CC-9DAF-A488E236734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3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Talk about order  </a:t>
            </a:r>
          </a:p>
          <a:p>
            <a:r>
              <a:rPr lang="en-GB" sz="3400" dirty="0">
                <a:latin typeface="Calibri" panose="020F0502020204030204" pitchFamily="34" charset="0"/>
              </a:rPr>
              <a:t>keep in mind people might not know what a eucharist is - if need a technical term, put a short </a:t>
            </a:r>
            <a:r>
              <a:rPr lang="en-GB" sz="3400" dirty="0" err="1">
                <a:latin typeface="Calibri" panose="020F0502020204030204" pitchFamily="34" charset="0"/>
              </a:rPr>
              <a:t>expalantion</a:t>
            </a:r>
            <a:r>
              <a:rPr lang="en-GB" sz="3400" dirty="0">
                <a:latin typeface="Calibri" panose="020F0502020204030204" pitchFamily="34" charset="0"/>
              </a:rPr>
              <a:t>, show that everyone is welcome - peopel think if eucharist they can't come, let's be welcoming, make sure it is really obvious - it is for everyone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72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3400" dirty="0">
                <a:latin typeface="Calibri" panose="020F0502020204030204" pitchFamily="34" charset="0"/>
              </a:rPr>
              <a:t>Don’t forget to say livestream tag</a:t>
            </a:r>
          </a:p>
          <a:p>
            <a:r>
              <a:rPr lang="en-GB" sz="3400" dirty="0">
                <a:latin typeface="Calibri" panose="020F0502020204030204" pitchFamily="34" charset="0"/>
              </a:rPr>
              <a:t>At end of events, show copying, show drafting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74761-3A7A-444E-B397-EA9DB14CC6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79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AA5F0-C0CA-45E3-93B8-57F8DF8FD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46E96-7C66-4A8C-9E77-9027B5229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F84DB-38B5-4BC4-9D13-63C24E9E6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3469-BA21-4FE2-8C96-B81B43DF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DA356-F007-4A4C-81CD-C77B5158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21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3C62-D436-41B9-AB41-038B9372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087AB-7AD4-4F16-9563-6022FD419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6F8B-9F99-4434-83CF-F43044D0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97484-F2B6-499B-91EB-DF7A739C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1EB04-E4DA-4E00-BCB5-C35D5CBD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E186E-3D7E-431A-A67D-8285555E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17491-458B-486E-A619-22B6BF14A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C4347-4E2D-4B87-8117-D47EA2C7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201AE-23C4-4B37-A9DC-D8087224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1597D-B634-48D5-85D6-F81653A2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5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/>
              <a:t>5/17/2023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501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543" y="383649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543" y="944193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918C48-F7C5-401A-B9E3-9B0C206EC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79F4B0-3569-4795-B634-96EE1C7644C7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2612C-6BEF-40A4-84F1-8FE8A27180C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03865B-C56B-4A12-BF38-B96100BE27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/>
              <a:t>5/17/2023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389AD-4E84-4C6C-9570-4B4CA0E3A8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0C0141-DC8A-4497-9674-3D647573702C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60EF2EC-4784-4830-AB13-281BF2EFB511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0338DC-DE24-4DD8-BF7E-812591478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/>
              <a:t>5/17/2023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/>
              <a:t>5/17/2023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/>
              <a:t>5/17/2023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4E7D-73A8-4281-8E1F-C69CC238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C0D0F-4E80-4610-B34F-10A80352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2DA3-A7F8-408E-80A6-F4F015F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D82B-FB53-48BC-8774-38DA248E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AF00-7414-4AC7-83EA-D159D392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96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/>
              <a:t>5/17/2023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185C-D1E0-4E31-B570-2B4A0534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1039C-4C0C-4C1B-BDF7-88C89098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6B77-8349-4504-9610-246C1286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EA5C7-44F8-4BC6-8B26-29530D7B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BB11-3B24-43DD-AAD9-9847C8C8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0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FA53-E75C-48F0-A3ED-C214AE27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6AB1-B90D-4288-A15B-CF2538252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4F2A6-5279-4671-9D8D-24D8D82C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2036E-22D7-4C65-A92F-C1A790A57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0CEA7-39E7-4152-9364-96078896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533A5-36A7-4A13-8FC6-AECF0825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4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EA3D-1F98-4E17-B0A1-7214213C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C7CC9-167C-4F6E-A72B-363D8D43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EBF9C-F2E5-4C26-ABB8-E9A200B4E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E560B-56F1-4CA8-ACA5-7A0258C83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B20C1-1A4F-444C-BF89-645F8F2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053DA-1458-4812-8968-0F5936C8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E17D5-D455-496C-8634-5F943EB2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C0655-5E29-4371-BD2D-5D74DBE2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59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774D7-17C7-4437-A858-7A0504A5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B48E-0539-4798-B72B-0E5422F7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EEAF83-EB5D-449A-9596-2BEF53A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B0634-9339-4984-9682-1AE4BE5B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9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4FBA5-C57C-4A42-B879-331025254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0155-28AC-4837-88EC-F816F9AA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8FD0-FDE0-4508-A855-EEBE219F9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8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8CB8-C27E-448D-B12C-B7BC39BA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6019C-DA8B-4268-9E68-4BD9B0C6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80171-35C9-4558-A49C-FF32E943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14D26-C3A8-4DE8-8E88-617C2B42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4BA3F-D82E-4823-8BA4-0BF3D857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230D0-3A15-4E74-9E5B-DEB5FC5C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05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641A-243B-41A0-A5AD-0C46C971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C90EC-55F1-4B09-8CA5-D76A87214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259FC-4C62-420F-A1DC-99A3158F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26A3A-A1DC-47FD-84C1-1EBBBC6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DEEBF-1CAD-42F6-ADBC-D9D07446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E66B7-1F7D-4A67-870B-7DCD6A9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6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97DD75-BE95-419F-85B7-A8085E57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6D467-DDB9-4E84-90B4-2AD8C54FB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D0B9E-0A9C-49AA-BAB3-DFE196341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008A8-59E4-4543-A1ED-C206EFC3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3152-02D0-4E09-8F0D-909F3258A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8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E44E38BC-AA42-4B01-8352-CB85E390BF1E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endParaRPr lang="en-GB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4913653-E6E3-488D-8515-B4C783863725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13E8D-6B57-4345-BE2D-1FB5F0596DA7}"/>
              </a:ext>
            </a:extLst>
          </p:cNvPr>
          <p:cNvSpPr/>
          <p:nvPr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9D556F-6FFF-40AA-A3A4-51873CD24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08" y="5900262"/>
            <a:ext cx="851592" cy="863257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42AD3B1C-AB97-4C5A-9BDB-C3CBF7D0A84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00E1F52-6B57-4411-B39F-24961240E33F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6A61563-A0B5-46F6-A5B3-8235B0B579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732" y="6208266"/>
            <a:ext cx="2228850" cy="452500"/>
          </a:xfrm>
          <a:prstGeom prst="rect">
            <a:avLst/>
          </a:prstGeom>
        </p:spPr>
      </p:pic>
      <p:sp>
        <p:nvSpPr>
          <p:cNvPr id="24" name="Rectangle 11">
            <a:extLst>
              <a:ext uri="{FF2B5EF4-FFF2-40B4-BE49-F238E27FC236}">
                <a16:creationId xmlns:a16="http://schemas.microsoft.com/office/drawing/2014/main" id="{15C81499-21BB-4CD7-B781-E5DC6FAED16A}"/>
              </a:ext>
            </a:extLst>
          </p:cNvPr>
          <p:cNvSpPr/>
          <p:nvPr/>
        </p:nvSpPr>
        <p:spPr>
          <a:xfrm rot="20809161">
            <a:off x="726872" y="5486475"/>
            <a:ext cx="11975631" cy="2661462"/>
          </a:xfrm>
          <a:custGeom>
            <a:avLst/>
            <a:gdLst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0 w 14160445"/>
              <a:gd name="connsiteY3" fmla="*/ 4364002 h 4364002"/>
              <a:gd name="connsiteX4" fmla="*/ 0 w 14160445"/>
              <a:gd name="connsiteY4" fmla="*/ 0 h 4364002"/>
              <a:gd name="connsiteX0" fmla="*/ 0 w 14160445"/>
              <a:gd name="connsiteY0" fmla="*/ 0 h 4364002"/>
              <a:gd name="connsiteX1" fmla="*/ 14160445 w 14160445"/>
              <a:gd name="connsiteY1" fmla="*/ 0 h 4364002"/>
              <a:gd name="connsiteX2" fmla="*/ 14160445 w 14160445"/>
              <a:gd name="connsiteY2" fmla="*/ 4364002 h 4364002"/>
              <a:gd name="connsiteX3" fmla="*/ 1987647 w 14160445"/>
              <a:gd name="connsiteY3" fmla="*/ 388139 h 4364002"/>
              <a:gd name="connsiteX4" fmla="*/ 0 w 14160445"/>
              <a:gd name="connsiteY4" fmla="*/ 0 h 4364002"/>
              <a:gd name="connsiteX0" fmla="*/ 0 w 13707775"/>
              <a:gd name="connsiteY0" fmla="*/ 0 h 4375383"/>
              <a:gd name="connsiteX1" fmla="*/ 13707775 w 13707775"/>
              <a:gd name="connsiteY1" fmla="*/ 11381 h 4375383"/>
              <a:gd name="connsiteX2" fmla="*/ 13707775 w 13707775"/>
              <a:gd name="connsiteY2" fmla="*/ 4375383 h 4375383"/>
              <a:gd name="connsiteX3" fmla="*/ 1534977 w 13707775"/>
              <a:gd name="connsiteY3" fmla="*/ 399520 h 4375383"/>
              <a:gd name="connsiteX4" fmla="*/ 0 w 13707775"/>
              <a:gd name="connsiteY4" fmla="*/ 0 h 4375383"/>
              <a:gd name="connsiteX0" fmla="*/ 0 w 13707775"/>
              <a:gd name="connsiteY0" fmla="*/ 1085 h 4376468"/>
              <a:gd name="connsiteX1" fmla="*/ 12067198 w 13707775"/>
              <a:gd name="connsiteY1" fmla="*/ 0 h 4376468"/>
              <a:gd name="connsiteX2" fmla="*/ 13707775 w 13707775"/>
              <a:gd name="connsiteY2" fmla="*/ 4376468 h 4376468"/>
              <a:gd name="connsiteX3" fmla="*/ 1534977 w 13707775"/>
              <a:gd name="connsiteY3" fmla="*/ 400605 h 4376468"/>
              <a:gd name="connsiteX4" fmla="*/ 0 w 13707775"/>
              <a:gd name="connsiteY4" fmla="*/ 1085 h 4376468"/>
              <a:gd name="connsiteX0" fmla="*/ 0 w 12067198"/>
              <a:gd name="connsiteY0" fmla="*/ 1085 h 3260844"/>
              <a:gd name="connsiteX1" fmla="*/ 12067198 w 12067198"/>
              <a:gd name="connsiteY1" fmla="*/ 0 h 3260844"/>
              <a:gd name="connsiteX2" fmla="*/ 11366842 w 12067198"/>
              <a:gd name="connsiteY2" fmla="*/ 3260844 h 3260844"/>
              <a:gd name="connsiteX3" fmla="*/ 1534977 w 12067198"/>
              <a:gd name="connsiteY3" fmla="*/ 400605 h 3260844"/>
              <a:gd name="connsiteX4" fmla="*/ 0 w 12067198"/>
              <a:gd name="connsiteY4" fmla="*/ 1085 h 3260844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3259759"/>
              <a:gd name="connsiteX1" fmla="*/ 11975044 w 11975044"/>
              <a:gd name="connsiteY1" fmla="*/ 16464 h 3259759"/>
              <a:gd name="connsiteX2" fmla="*/ 11366842 w 11975044"/>
              <a:gd name="connsiteY2" fmla="*/ 3259759 h 3259759"/>
              <a:gd name="connsiteX3" fmla="*/ 1534977 w 11975044"/>
              <a:gd name="connsiteY3" fmla="*/ 399520 h 3259759"/>
              <a:gd name="connsiteX4" fmla="*/ 0 w 11975044"/>
              <a:gd name="connsiteY4" fmla="*/ 0 h 3259759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534977 w 11975044"/>
              <a:gd name="connsiteY3" fmla="*/ 399520 h 2622194"/>
              <a:gd name="connsiteX4" fmla="*/ 0 w 11975044"/>
              <a:gd name="connsiteY4" fmla="*/ 0 h 2622194"/>
              <a:gd name="connsiteX0" fmla="*/ 0 w 11975044"/>
              <a:gd name="connsiteY0" fmla="*/ 0 h 2622194"/>
              <a:gd name="connsiteX1" fmla="*/ 11975044 w 11975044"/>
              <a:gd name="connsiteY1" fmla="*/ 16464 h 2622194"/>
              <a:gd name="connsiteX2" fmla="*/ 11359631 w 11975044"/>
              <a:gd name="connsiteY2" fmla="*/ 2622194 h 2622194"/>
              <a:gd name="connsiteX3" fmla="*/ 1385419 w 11975044"/>
              <a:gd name="connsiteY3" fmla="*/ 286233 h 2622194"/>
              <a:gd name="connsiteX4" fmla="*/ 0 w 11975044"/>
              <a:gd name="connsiteY4" fmla="*/ 0 h 2622194"/>
              <a:gd name="connsiteX0" fmla="*/ 0 w 11975631"/>
              <a:gd name="connsiteY0" fmla="*/ 0 h 2661462"/>
              <a:gd name="connsiteX1" fmla="*/ 11975631 w 11975631"/>
              <a:gd name="connsiteY1" fmla="*/ 55732 h 2661462"/>
              <a:gd name="connsiteX2" fmla="*/ 11360218 w 11975631"/>
              <a:gd name="connsiteY2" fmla="*/ 2661462 h 2661462"/>
              <a:gd name="connsiteX3" fmla="*/ 1386006 w 11975631"/>
              <a:gd name="connsiteY3" fmla="*/ 325501 h 2661462"/>
              <a:gd name="connsiteX4" fmla="*/ 0 w 11975631"/>
              <a:gd name="connsiteY4" fmla="*/ 0 h 2661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31" h="2661462">
                <a:moveTo>
                  <a:pt x="0" y="0"/>
                </a:moveTo>
                <a:lnTo>
                  <a:pt x="11975631" y="55732"/>
                </a:lnTo>
                <a:cubicBezTo>
                  <a:pt x="11687258" y="1126557"/>
                  <a:pt x="11613666" y="1572675"/>
                  <a:pt x="11360218" y="2661462"/>
                </a:cubicBezTo>
                <a:lnTo>
                  <a:pt x="1386006" y="3255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6B0D7300-4C38-4127-A7C4-357CF8B142A8}"/>
              </a:ext>
            </a:extLst>
          </p:cNvPr>
          <p:cNvSpPr/>
          <p:nvPr/>
        </p:nvSpPr>
        <p:spPr>
          <a:xfrm rot="20809161">
            <a:off x="5426291" y="6069927"/>
            <a:ext cx="7080633" cy="1569360"/>
          </a:xfrm>
          <a:custGeom>
            <a:avLst/>
            <a:gdLst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0 w 12984480"/>
              <a:gd name="connsiteY3" fmla="*/ 4364002 h 4364002"/>
              <a:gd name="connsiteX4" fmla="*/ 0 w 12984480"/>
              <a:gd name="connsiteY4" fmla="*/ 0 h 4364002"/>
              <a:gd name="connsiteX0" fmla="*/ 0 w 12984480"/>
              <a:gd name="connsiteY0" fmla="*/ 0 h 4364002"/>
              <a:gd name="connsiteX1" fmla="*/ 12984480 w 12984480"/>
              <a:gd name="connsiteY1" fmla="*/ 0 h 4364002"/>
              <a:gd name="connsiteX2" fmla="*/ 12984480 w 12984480"/>
              <a:gd name="connsiteY2" fmla="*/ 4364002 h 4364002"/>
              <a:gd name="connsiteX3" fmla="*/ 9768008 w 12984480"/>
              <a:gd name="connsiteY3" fmla="*/ 2171103 h 4364002"/>
              <a:gd name="connsiteX4" fmla="*/ 0 w 12984480"/>
              <a:gd name="connsiteY4" fmla="*/ 0 h 4364002"/>
              <a:gd name="connsiteX0" fmla="*/ 0 w 12984480"/>
              <a:gd name="connsiteY0" fmla="*/ 0 h 2171103"/>
              <a:gd name="connsiteX1" fmla="*/ 12984480 w 12984480"/>
              <a:gd name="connsiteY1" fmla="*/ 0 h 2171103"/>
              <a:gd name="connsiteX2" fmla="*/ 10982713 w 12984480"/>
              <a:gd name="connsiteY2" fmla="*/ 2134316 h 2171103"/>
              <a:gd name="connsiteX3" fmla="*/ 9768008 w 12984480"/>
              <a:gd name="connsiteY3" fmla="*/ 2171103 h 2171103"/>
              <a:gd name="connsiteX4" fmla="*/ 0 w 12984480"/>
              <a:gd name="connsiteY4" fmla="*/ 0 h 2171103"/>
              <a:gd name="connsiteX0" fmla="*/ 0 w 10982713"/>
              <a:gd name="connsiteY0" fmla="*/ 2258 h 2173361"/>
              <a:gd name="connsiteX1" fmla="*/ 10969770 w 10982713"/>
              <a:gd name="connsiteY1" fmla="*/ 0 h 2173361"/>
              <a:gd name="connsiteX2" fmla="*/ 10982713 w 10982713"/>
              <a:gd name="connsiteY2" fmla="*/ 2136574 h 2173361"/>
              <a:gd name="connsiteX3" fmla="*/ 9768008 w 10982713"/>
              <a:gd name="connsiteY3" fmla="*/ 2173361 h 2173361"/>
              <a:gd name="connsiteX4" fmla="*/ 0 w 10982713"/>
              <a:gd name="connsiteY4" fmla="*/ 2258 h 2173361"/>
              <a:gd name="connsiteX0" fmla="*/ 0 w 8243799"/>
              <a:gd name="connsiteY0" fmla="*/ 0 h 2253594"/>
              <a:gd name="connsiteX1" fmla="*/ 8230856 w 8243799"/>
              <a:gd name="connsiteY1" fmla="*/ 80233 h 2253594"/>
              <a:gd name="connsiteX2" fmla="*/ 8243799 w 8243799"/>
              <a:gd name="connsiteY2" fmla="*/ 2216807 h 2253594"/>
              <a:gd name="connsiteX3" fmla="*/ 7029094 w 8243799"/>
              <a:gd name="connsiteY3" fmla="*/ 2253594 h 2253594"/>
              <a:gd name="connsiteX4" fmla="*/ 0 w 8243799"/>
              <a:gd name="connsiteY4" fmla="*/ 0 h 2253594"/>
              <a:gd name="connsiteX0" fmla="*/ 0 w 8230886"/>
              <a:gd name="connsiteY0" fmla="*/ 0 h 2253594"/>
              <a:gd name="connsiteX1" fmla="*/ 8230856 w 8230886"/>
              <a:gd name="connsiteY1" fmla="*/ 80233 h 2253594"/>
              <a:gd name="connsiteX2" fmla="*/ 7788262 w 8230886"/>
              <a:gd name="connsiteY2" fmla="*/ 1572074 h 2253594"/>
              <a:gd name="connsiteX3" fmla="*/ 7029094 w 8230886"/>
              <a:gd name="connsiteY3" fmla="*/ 2253594 h 2253594"/>
              <a:gd name="connsiteX4" fmla="*/ 0 w 8230886"/>
              <a:gd name="connsiteY4" fmla="*/ 0 h 2253594"/>
              <a:gd name="connsiteX0" fmla="*/ 0 w 8230907"/>
              <a:gd name="connsiteY0" fmla="*/ 0 h 2253594"/>
              <a:gd name="connsiteX1" fmla="*/ 8230856 w 8230907"/>
              <a:gd name="connsiteY1" fmla="*/ 80233 h 2253594"/>
              <a:gd name="connsiteX2" fmla="*/ 7788262 w 8230907"/>
              <a:gd name="connsiteY2" fmla="*/ 1572074 h 2253594"/>
              <a:gd name="connsiteX3" fmla="*/ 7029094 w 8230907"/>
              <a:gd name="connsiteY3" fmla="*/ 2253594 h 2253594"/>
              <a:gd name="connsiteX4" fmla="*/ 0 w 8230907"/>
              <a:gd name="connsiteY4" fmla="*/ 0 h 2253594"/>
              <a:gd name="connsiteX0" fmla="*/ 0 w 8136609"/>
              <a:gd name="connsiteY0" fmla="*/ 0 h 2253594"/>
              <a:gd name="connsiteX1" fmla="*/ 8136530 w 8136609"/>
              <a:gd name="connsiteY1" fmla="*/ 107056 h 2253594"/>
              <a:gd name="connsiteX2" fmla="*/ 7788262 w 8136609"/>
              <a:gd name="connsiteY2" fmla="*/ 1572074 h 2253594"/>
              <a:gd name="connsiteX3" fmla="*/ 7029094 w 8136609"/>
              <a:gd name="connsiteY3" fmla="*/ 2253594 h 2253594"/>
              <a:gd name="connsiteX4" fmla="*/ 0 w 8136609"/>
              <a:gd name="connsiteY4" fmla="*/ 0 h 2253594"/>
              <a:gd name="connsiteX0" fmla="*/ 0 w 8136530"/>
              <a:gd name="connsiteY0" fmla="*/ 0 h 2253594"/>
              <a:gd name="connsiteX1" fmla="*/ 8136530 w 8136530"/>
              <a:gd name="connsiteY1" fmla="*/ 107056 h 2253594"/>
              <a:gd name="connsiteX2" fmla="*/ 7788262 w 8136530"/>
              <a:gd name="connsiteY2" fmla="*/ 1572074 h 2253594"/>
              <a:gd name="connsiteX3" fmla="*/ 7029094 w 8136530"/>
              <a:gd name="connsiteY3" fmla="*/ 2253594 h 2253594"/>
              <a:gd name="connsiteX4" fmla="*/ 0 w 8136530"/>
              <a:gd name="connsiteY4" fmla="*/ 0 h 2253594"/>
              <a:gd name="connsiteX0" fmla="*/ 0 w 8136530"/>
              <a:gd name="connsiteY0" fmla="*/ 0 h 1572074"/>
              <a:gd name="connsiteX1" fmla="*/ 8136530 w 8136530"/>
              <a:gd name="connsiteY1" fmla="*/ 107056 h 1572074"/>
              <a:gd name="connsiteX2" fmla="*/ 7788262 w 8136530"/>
              <a:gd name="connsiteY2" fmla="*/ 1572074 h 1572074"/>
              <a:gd name="connsiteX3" fmla="*/ 6513221 w 8136530"/>
              <a:gd name="connsiteY3" fmla="*/ 1281684 h 1572074"/>
              <a:gd name="connsiteX4" fmla="*/ 0 w 8136530"/>
              <a:gd name="connsiteY4" fmla="*/ 0 h 1572074"/>
              <a:gd name="connsiteX0" fmla="*/ 0 w 7080633"/>
              <a:gd name="connsiteY0" fmla="*/ 0 h 1569360"/>
              <a:gd name="connsiteX1" fmla="*/ 7080633 w 7080633"/>
              <a:gd name="connsiteY1" fmla="*/ 104342 h 1569360"/>
              <a:gd name="connsiteX2" fmla="*/ 6732365 w 7080633"/>
              <a:gd name="connsiteY2" fmla="*/ 1569360 h 1569360"/>
              <a:gd name="connsiteX3" fmla="*/ 5457324 w 7080633"/>
              <a:gd name="connsiteY3" fmla="*/ 1278970 h 1569360"/>
              <a:gd name="connsiteX4" fmla="*/ 0 w 7080633"/>
              <a:gd name="connsiteY4" fmla="*/ 0 h 156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0633" h="1569360">
                <a:moveTo>
                  <a:pt x="0" y="0"/>
                </a:moveTo>
                <a:lnTo>
                  <a:pt x="7080633" y="104342"/>
                </a:lnTo>
                <a:cubicBezTo>
                  <a:pt x="6911498" y="805261"/>
                  <a:pt x="6912944" y="861339"/>
                  <a:pt x="6732365" y="1569360"/>
                </a:cubicBezTo>
                <a:lnTo>
                  <a:pt x="5457324" y="127897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99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4A182DF-4F04-4AC4-A6A9-3A1A1E06F22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472" y="5953620"/>
            <a:ext cx="2388781" cy="8022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E477C-C198-41F2-A935-D317EF6A87E3}"/>
              </a:ext>
            </a:extLst>
          </p:cNvPr>
          <p:cNvSpPr/>
          <p:nvPr userDrawn="1"/>
        </p:nvSpPr>
        <p:spPr>
          <a:xfrm>
            <a:off x="515462" y="-13"/>
            <a:ext cx="177787" cy="685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cofe.io/BeneficeFeaturesACNY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eepik.com/" TargetMode="External"/><Relationship Id="rId3" Type="http://schemas.openxmlformats.org/officeDocument/2006/relationships/hyperlink" Target="http://www.canva.com/" TargetMode="External"/><Relationship Id="rId7" Type="http://schemas.openxmlformats.org/officeDocument/2006/relationships/hyperlink" Target="http://www.pexels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pixabay.com/" TargetMode="External"/><Relationship Id="rId11" Type="http://schemas.openxmlformats.org/officeDocument/2006/relationships/image" Target="../media/image55.png"/><Relationship Id="rId5" Type="http://schemas.openxmlformats.org/officeDocument/2006/relationships/hyperlink" Target="https://spark.adobe.com/" TargetMode="External"/><Relationship Id="rId10" Type="http://schemas.openxmlformats.org/officeDocument/2006/relationships/image" Target="../media/image54.png"/><Relationship Id="rId4" Type="http://schemas.openxmlformats.org/officeDocument/2006/relationships/hyperlink" Target="http://www.unsplash.com/" TargetMode="External"/><Relationship Id="rId9" Type="http://schemas.openxmlformats.org/officeDocument/2006/relationships/hyperlink" Target="https://www.achurchnearyou.com/hub/hom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1992013"/>
            <a:ext cx="5130351" cy="1754326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How to use A Church Near You as your church’s free website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606473" y="1644175"/>
            <a:ext cx="5271489" cy="327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and notices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Add New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either the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 stories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like blogs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Notice sheets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where you can upload a notice sheet as a file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6980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Create news stories and notice sheets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D59AD-D827-4E1C-9949-E92AE9B93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61"/>
          <a:stretch/>
        </p:blipFill>
        <p:spPr>
          <a:xfrm>
            <a:off x="927029" y="2062419"/>
            <a:ext cx="5168971" cy="32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AB18BC10-F7C4-4E62-A418-0DF3407A0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8DC0A08-DFA1-4203-B48B-4B48846386F0}"/>
              </a:ext>
            </a:extLst>
          </p:cNvPr>
          <p:cNvSpPr txBox="1">
            <a:spLocks/>
          </p:cNvSpPr>
          <p:nvPr/>
        </p:nvSpPr>
        <p:spPr>
          <a:xfrm>
            <a:off x="6742972" y="1801067"/>
            <a:ext cx="4929600" cy="1428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us &gt; Getting here</a:t>
            </a:r>
            <a:b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bus routes, train stations, car parks and access information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A8481D-9479-46F2-A843-B73DC2F711CA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find us information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07DD1-8769-4A36-B40C-D543A5FFC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42"/>
          <a:stretch/>
        </p:blipFill>
        <p:spPr>
          <a:xfrm>
            <a:off x="928108" y="2070732"/>
            <a:ext cx="5167892" cy="32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065872AB-DD9C-4509-BB23-49D5A52B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62A71D1-FAC7-4C67-A793-F40483FD8C76}"/>
              </a:ext>
            </a:extLst>
          </p:cNvPr>
          <p:cNvSpPr txBox="1">
            <a:spLocks/>
          </p:cNvSpPr>
          <p:nvPr/>
        </p:nvSpPr>
        <p:spPr>
          <a:xfrm>
            <a:off x="6818657" y="1576490"/>
            <a:ext cx="5040834" cy="3736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Features and facilities tags help people find what they are looking for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 A local church with a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ramped entrance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Tick the box beside every relevant tags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 more information, if applicable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DCFF3F-EF65-4858-B558-A0582E68C79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757799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Include your features and facilities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B032A-CE95-49EC-A2AF-C45994779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0" b="6780"/>
          <a:stretch/>
        </p:blipFill>
        <p:spPr>
          <a:xfrm>
            <a:off x="899990" y="2071254"/>
            <a:ext cx="5196009" cy="32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D1523E9A-222D-4FBC-B7B1-EF1239DF1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775285" y="1630425"/>
            <a:ext cx="517071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Marketplace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Giving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Configure 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all the requested details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button will now appear on your homepage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5E5AA46-5122-419E-B88F-4B3712794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285" r="11440" b="72931"/>
          <a:stretch/>
        </p:blipFill>
        <p:spPr>
          <a:xfrm>
            <a:off x="925285" y="2056423"/>
            <a:ext cx="5148000" cy="3229392"/>
          </a:xfrm>
          <a:prstGeom prst="rect">
            <a:avLst/>
          </a:prstGeom>
          <a:ln w="2540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3AF56-8D09-443A-A45B-72467B26E6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9" r="7163" b="4657"/>
          <a:stretch/>
        </p:blipFill>
        <p:spPr>
          <a:xfrm>
            <a:off x="925284" y="2056423"/>
            <a:ext cx="5148000" cy="32293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do not use Give A Little, your button will be similar to this: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042404-C501-FCD4-1189-CE39473EE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869" y="493156"/>
            <a:ext cx="5400000" cy="3451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C9D6E-D9F7-A4F5-A465-6BAFCF10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1" y="2381849"/>
            <a:ext cx="4748762" cy="18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9B9576-5039-4F50-BF87-5F3E6245D02D}"/>
              </a:ext>
            </a:extLst>
          </p:cNvPr>
          <p:cNvSpPr txBox="1"/>
          <p:nvPr/>
        </p:nvSpPr>
        <p:spPr>
          <a:xfrm>
            <a:off x="633131" y="1044094"/>
            <a:ext cx="4273248" cy="96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use Give A Little, your button has more options:</a:t>
            </a: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AA2FAE-B417-48CB-BF7F-E1EB97F084D3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donate button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255C8-B378-2406-59E8-371C1108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366" y="388108"/>
            <a:ext cx="5400000" cy="44593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D3C50-303D-5BC6-BD1D-08E64223E6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2"/>
          <a:stretch/>
        </p:blipFill>
        <p:spPr>
          <a:xfrm>
            <a:off x="707634" y="2381849"/>
            <a:ext cx="4939310" cy="25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C39C5308-8C8A-418F-81FC-3D5C4C6B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688C09-D3A6-4966-BC49-35BD8914E1FB}"/>
              </a:ext>
            </a:extLst>
          </p:cNvPr>
          <p:cNvSpPr/>
          <p:nvPr/>
        </p:nvSpPr>
        <p:spPr>
          <a:xfrm>
            <a:off x="6745020" y="1764247"/>
            <a:ext cx="5205032" cy="2813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page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title, content, cover image and video URL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 the text by </a:t>
            </a: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highlighting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text with the cursor and selecting an option.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2EA4667-411E-43E7-964F-0E81CBB4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34" y="4181052"/>
            <a:ext cx="2636262" cy="111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050142-4E5D-4846-B8ED-5221DE084EF6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a 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7964B-6968-4092-9924-99FDBBDA6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" r="173" b="7885"/>
          <a:stretch/>
        </p:blipFill>
        <p:spPr>
          <a:xfrm>
            <a:off x="917562" y="2059708"/>
            <a:ext cx="5178438" cy="323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E78BC63-0A41-433F-A86B-D9E00FDDB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656" t="9615" r="18076" b="9259"/>
          <a:stretch/>
        </p:blipFill>
        <p:spPr>
          <a:xfrm>
            <a:off x="839488" y="1760444"/>
            <a:ext cx="5457888" cy="3969328"/>
          </a:xfrm>
          <a:prstGeom prst="rect">
            <a:avLst/>
          </a:prstGeom>
        </p:spPr>
      </p:pic>
      <p:pic>
        <p:nvPicPr>
          <p:cNvPr id="33" name="Picture 3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3730719-FC2F-43D7-805B-1AA78AFFF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" r="-196" b="41504"/>
          <a:stretch/>
        </p:blipFill>
        <p:spPr>
          <a:xfrm>
            <a:off x="1255059" y="1926290"/>
            <a:ext cx="4625805" cy="3501662"/>
          </a:xfrm>
          <a:prstGeom prst="rect">
            <a:avLst/>
          </a:prstGeom>
        </p:spPr>
      </p:pic>
      <p:pic>
        <p:nvPicPr>
          <p:cNvPr id="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A44287E-81BF-4B97-8DF1-D9B415E9D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8" b="-395"/>
          <a:stretch/>
        </p:blipFill>
        <p:spPr>
          <a:xfrm>
            <a:off x="1255059" y="1927812"/>
            <a:ext cx="4634721" cy="2294196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1C810A0-2E5B-40DF-8336-47DC9F463E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6" b="20020"/>
          <a:stretch/>
        </p:blipFill>
        <p:spPr>
          <a:xfrm>
            <a:off x="1255059" y="3587015"/>
            <a:ext cx="4634675" cy="1835469"/>
          </a:xfrm>
          <a:prstGeom prst="rect">
            <a:avLst/>
          </a:prstGeom>
        </p:spPr>
      </p:pic>
      <p:pic>
        <p:nvPicPr>
          <p:cNvPr id="5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10D6B6C-A7D8-42A0-A62D-712E54F65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93" t="8139" r="16993" b="6977"/>
          <a:stretch/>
        </p:blipFill>
        <p:spPr>
          <a:xfrm>
            <a:off x="672353" y="1689922"/>
            <a:ext cx="5782240" cy="4159498"/>
          </a:xfrm>
          <a:prstGeom prst="rect">
            <a:avLst/>
          </a:prstGeom>
        </p:spPr>
      </p:pic>
      <p:pic>
        <p:nvPicPr>
          <p:cNvPr id="7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F8835DAB-ED46-4F17-9443-3B5D2E2CB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7" t="8140" r="17647" b="7727"/>
          <a:stretch/>
        </p:blipFill>
        <p:spPr>
          <a:xfrm>
            <a:off x="744070" y="1688372"/>
            <a:ext cx="5629838" cy="412364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47879AD-5A2B-429D-B36D-7B97D8112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t="15768" r="48" b="33748"/>
          <a:stretch/>
        </p:blipFill>
        <p:spPr>
          <a:xfrm>
            <a:off x="1215133" y="1926291"/>
            <a:ext cx="4663487" cy="3496194"/>
          </a:xfrm>
          <a:prstGeom prst="rect">
            <a:avLst/>
          </a:prstGeom>
        </p:spPr>
      </p:pic>
      <p:pic>
        <p:nvPicPr>
          <p:cNvPr id="12" name="Picture 11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8C18D26D-DABF-421E-B854-5EEF6B7081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414" y="1230489"/>
            <a:ext cx="10004464" cy="5627511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B82C6B7-2405-4351-860C-4B6F7DB40396}"/>
              </a:ext>
            </a:extLst>
          </p:cNvPr>
          <p:cNvSpPr txBox="1">
            <a:spLocks/>
          </p:cNvSpPr>
          <p:nvPr/>
        </p:nvSpPr>
        <p:spPr>
          <a:xfrm>
            <a:off x="6757406" y="1921913"/>
            <a:ext cx="4802753" cy="1889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800"/>
              </a:spcBef>
              <a:spcAft>
                <a:spcPts val="3600"/>
              </a:spcAft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Analytics</a:t>
            </a:r>
            <a:b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views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donations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add a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analytics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 code, if you wish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F57A3-54CC-4902-9F15-E0AB14063B14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Check site analytics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537E65-2903-4EB7-9D26-4675DFB1878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78" b="5271"/>
          <a:stretch/>
        </p:blipFill>
        <p:spPr>
          <a:xfrm>
            <a:off x="923636" y="2032556"/>
            <a:ext cx="5172364" cy="32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5DE4FA96-23EB-4F12-B7F3-823F4A71D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40056-39F5-4CDD-B807-99C6BBD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947" y="2256083"/>
            <a:ext cx="5414031" cy="1428148"/>
          </a:xfr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your A Church Near You page as your main website by switching your domain </a:t>
            </a:r>
          </a:p>
        </p:txBody>
      </p:sp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60571D98-247C-4C3D-8400-85ECB875B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85" r="192" b="3297"/>
          <a:stretch/>
        </p:blipFill>
        <p:spPr>
          <a:xfrm>
            <a:off x="908675" y="2068284"/>
            <a:ext cx="5152065" cy="3222173"/>
          </a:xfrm>
          <a:prstGeom prst="rect">
            <a:avLst/>
          </a:prstGeom>
          <a:ln w="22225">
            <a:solidFill>
              <a:schemeClr val="bg2">
                <a:lumMod val="10000"/>
              </a:schemeClr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E8E850F-8B2D-419D-B95D-4C22C22351C2}"/>
              </a:ext>
            </a:extLst>
          </p:cNvPr>
          <p:cNvSpPr txBox="1">
            <a:spLocks/>
          </p:cNvSpPr>
          <p:nvPr/>
        </p:nvSpPr>
        <p:spPr>
          <a:xfrm>
            <a:off x="6777969" y="3930574"/>
            <a:ext cx="3686762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spcAft>
                <a:spcPts val="3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</a:t>
            </a: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domain set 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84094-2C18-4782-8DA7-9C73A3F822C0}"/>
              </a:ext>
            </a:extLst>
          </p:cNvPr>
          <p:cNvSpPr txBox="1"/>
          <p:nvPr/>
        </p:nvSpPr>
        <p:spPr>
          <a:xfrm>
            <a:off x="6777969" y="4355306"/>
            <a:ext cx="54140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www.achurchnearyou.com/custom-domain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807F4B-7DD3-4A7A-8935-BC116E694269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Use your own domain name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Becoming an editor &amp; Approving an editor</a:t>
            </a:r>
            <a:endParaRPr lang="en-GB" sz="3600" b="1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223057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What are we covering today?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565491" y="1401527"/>
            <a:ext cx="423031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0010E8-7067-E78C-C890-715E09EE0396}"/>
              </a:ext>
            </a:extLst>
          </p:cNvPr>
          <p:cNvSpPr txBox="1"/>
          <p:nvPr/>
        </p:nvSpPr>
        <p:spPr>
          <a:xfrm>
            <a:off x="654095" y="1099469"/>
            <a:ext cx="9608617" cy="48936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400" dirty="0">
              <a:latin typeface="Segoe UI"/>
              <a:cs typeface="Segoe UI"/>
            </a:endParaRPr>
          </a:p>
          <a:p>
            <a:pPr marL="457200" indent="-457200">
              <a:buFont typeface="Arial"/>
              <a:buChar char="•"/>
            </a:pPr>
            <a:r>
              <a:rPr lang="en-GB" sz="2400" b="1" dirty="0">
                <a:latin typeface="Segoe UI"/>
                <a:cs typeface="Segoe UI"/>
              </a:rPr>
              <a:t>Intro and orientation</a:t>
            </a:r>
            <a:r>
              <a:rPr lang="en-GB" sz="2400" dirty="0">
                <a:latin typeface="Segoe UI"/>
                <a:cs typeface="Segoe UI"/>
              </a:rPr>
              <a:t> (10 minutes)</a:t>
            </a:r>
            <a:endParaRPr lang="en-GB" sz="2400" dirty="0"/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Core features for churches</a:t>
            </a:r>
            <a:r>
              <a:rPr lang="en-GB" sz="2400" dirty="0"/>
              <a:t> (35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Advanced features for churches</a:t>
            </a:r>
            <a:r>
              <a:rPr lang="en-GB" sz="2400" dirty="0"/>
              <a:t> (15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r>
              <a:rPr lang="en-GB" sz="2400" dirty="0"/>
              <a:t>BREAK – 5 minutes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Becoming an editor / approving editors</a:t>
            </a:r>
            <a:r>
              <a:rPr lang="en-GB" sz="2400" dirty="0"/>
              <a:t> (5 minutes)</a:t>
            </a:r>
          </a:p>
          <a:p>
            <a:pPr marL="457200" indent="-457200">
              <a:buFont typeface="Arial"/>
              <a:buChar char="•"/>
            </a:pPr>
            <a:endParaRPr lang="en-GB" sz="2400" b="1" dirty="0"/>
          </a:p>
          <a:p>
            <a:pPr marL="457200" indent="-457200">
              <a:buFont typeface="Arial"/>
              <a:buChar char="•"/>
            </a:pPr>
            <a:r>
              <a:rPr lang="en-GB" sz="2400" b="1" dirty="0"/>
              <a:t>Benefice features</a:t>
            </a:r>
            <a:r>
              <a:rPr lang="en-GB" sz="2400" dirty="0"/>
              <a:t> (20 minutes)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A6006-0E62-CDA0-C153-A04BF8D9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921F6-5024-4642-919E-BC2DF14B0F7A}"/>
              </a:ext>
            </a:extLst>
          </p:cNvPr>
          <p:cNvSpPr txBox="1"/>
          <p:nvPr/>
        </p:nvSpPr>
        <p:spPr>
          <a:xfrm>
            <a:off x="641814" y="1610347"/>
            <a:ext cx="5109472" cy="41981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1: Register</a:t>
            </a: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2: Request to edit a church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3: Approval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get an email at each step. 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152075" y="2021585"/>
            <a:ext cx="4029972" cy="289560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/>
                <a:ea typeface="Open Sans"/>
                <a:cs typeface="Open Sans"/>
              </a:rPr>
              <a:t>When you become an approved editor for a church, you AUTOMATICALLY also get access to edit the corresponding </a:t>
            </a:r>
            <a:r>
              <a:rPr lang="en-GB" sz="2000" b="1" dirty="0">
                <a:latin typeface="Open Sans"/>
                <a:ea typeface="Open Sans"/>
                <a:cs typeface="Open Sans"/>
              </a:rPr>
              <a:t>benefice site. </a:t>
            </a:r>
            <a:endParaRPr lang="en-US" sz="2000" b="1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22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422031" y="604468"/>
            <a:ext cx="4727935" cy="465980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Go direct to the registration form: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achurchnearyou.com/accounts/signup/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Or to navigate to the registration form: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Click 'Editor login' on the top menu</a:t>
            </a:r>
            <a:endParaRPr lang="en-GB" sz="2000" i="1" dirty="0">
              <a:solidFill>
                <a:srgbClr val="352C70"/>
              </a:solidFill>
              <a:latin typeface="Open Sans"/>
              <a:ea typeface="Open Sans"/>
              <a:cs typeface="Open Sans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Under the login form, click where it says 'click here to register' 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1 Register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A21F566-0F5E-79BA-C808-EFAE5DA7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" y="1372708"/>
            <a:ext cx="7182293" cy="40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404292" y="1875535"/>
            <a:ext cx="5489934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After you login for the first time, you will be taken to the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My churches and benefices' page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automatically. If not, use this link: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achurchnearyou.com/my-churches/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Search for a church location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8779226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5B2DB-09EE-5C62-2510-ABB31778D2C0}"/>
              </a:ext>
            </a:extLst>
          </p:cNvPr>
          <p:cNvSpPr/>
          <p:nvPr/>
        </p:nvSpPr>
        <p:spPr>
          <a:xfrm>
            <a:off x="1726950" y="3831068"/>
            <a:ext cx="2938645" cy="184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electronics, computer, text, output device&#10;&#10;Description automatically generated">
            <a:extLst>
              <a:ext uri="{FF2B5EF4-FFF2-40B4-BE49-F238E27FC236}">
                <a16:creationId xmlns:a16="http://schemas.microsoft.com/office/drawing/2014/main" id="{6D199B55-34BF-1F2B-E6AE-3A187420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8"/>
          <a:stretch/>
        </p:blipFill>
        <p:spPr>
          <a:xfrm>
            <a:off x="-1021404" y="1245140"/>
            <a:ext cx="6809113" cy="43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9664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Select the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 you want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11075165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B69B0-B9ED-24B9-AEF6-6D63A19D9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3" y="2191768"/>
            <a:ext cx="5040000" cy="3018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CDFA11-62D6-2004-9747-0A7D835F237A}"/>
              </a:ext>
            </a:extLst>
          </p:cNvPr>
          <p:cNvSpPr/>
          <p:nvPr/>
        </p:nvSpPr>
        <p:spPr>
          <a:xfrm>
            <a:off x="1074943" y="4100070"/>
            <a:ext cx="1144745" cy="14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46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Choose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Edit this church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 - it's at the very bottom of the church's menu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057521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2 Request to edit your church(es)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98731-0B5C-DEC5-83FD-A12B2E46A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03" y="2170827"/>
            <a:ext cx="4680000" cy="306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06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059386" y="2028682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Fill out the form that appears and select '</a:t>
            </a: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Request access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'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Repeat all of step 2 for each church you need access to.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Becoming an editor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30430-25E2-16C0-34A8-DC94E650DFCE}"/>
              </a:ext>
            </a:extLst>
          </p:cNvPr>
          <p:cNvSpPr/>
          <p:nvPr/>
        </p:nvSpPr>
        <p:spPr>
          <a:xfrm>
            <a:off x="1277368" y="5053631"/>
            <a:ext cx="921380" cy="177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2D4F7-A588-D266-A439-A84908D3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32"/>
          <a:stretch/>
        </p:blipFill>
        <p:spPr>
          <a:xfrm>
            <a:off x="1277368" y="2165481"/>
            <a:ext cx="4320000" cy="31345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F70852-C45D-0E5C-7949-A994BB678ED0}"/>
              </a:ext>
            </a:extLst>
          </p:cNvPr>
          <p:cNvSpPr/>
          <p:nvPr/>
        </p:nvSpPr>
        <p:spPr>
          <a:xfrm>
            <a:off x="2400009" y="4675539"/>
            <a:ext cx="3135252" cy="16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00" y="1230489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b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Step 3: Approval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Existing editors get an email that asks them to approve you. </a:t>
            </a:r>
            <a:r>
              <a:rPr lang="en-GB" sz="2000" i="1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If you have a problem we are here to help you gain access via the helpdesk.</a:t>
            </a:r>
            <a:r>
              <a:rPr lang="en-GB" sz="2000" dirty="0">
                <a:solidFill>
                  <a:srgbClr val="352C70"/>
                </a:solidFill>
                <a:latin typeface="Open Sans"/>
                <a:ea typeface="Open Sans"/>
                <a:cs typeface="Open Sans"/>
              </a:rPr>
              <a:t> </a:t>
            </a:r>
            <a:endParaRPr lang="en-GB" sz="2000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Step 3: Approval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7CD04-D18E-9BAE-6642-59F067765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30" y="2464111"/>
            <a:ext cx="4773540" cy="22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281214"/>
            <a:ext cx="10377568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an editor: Summary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921F6-5024-4642-919E-BC2DF14B0F7A}"/>
              </a:ext>
            </a:extLst>
          </p:cNvPr>
          <p:cNvSpPr txBox="1"/>
          <p:nvPr/>
        </p:nvSpPr>
        <p:spPr>
          <a:xfrm>
            <a:off x="641814" y="1610347"/>
            <a:ext cx="5109472" cy="21668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1: Pending requests </a:t>
            </a:r>
            <a:endParaRPr lang="en-GB" sz="2400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>
                <a:latin typeface="Open Sans"/>
                <a:ea typeface="Open Sans"/>
                <a:cs typeface="Open Sans"/>
              </a:rPr>
              <a:t>Step 2: How to approve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FDFA8-CEC2-6286-E402-F492A1D396E1}"/>
              </a:ext>
            </a:extLst>
          </p:cNvPr>
          <p:cNvSpPr txBox="1"/>
          <p:nvPr/>
        </p:nvSpPr>
        <p:spPr>
          <a:xfrm>
            <a:off x="7152075" y="2021585"/>
            <a:ext cx="4029972" cy="197227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ea typeface="+mn-lt"/>
                <a:cs typeface="+mn-lt"/>
              </a:rPr>
              <a:t>You will get an email with a link or you can navigate it yourself via AChurchNearYou.com</a:t>
            </a:r>
            <a:endParaRPr lang="en-GB" sz="2000" dirty="0">
              <a:latin typeface="Cabin"/>
              <a:ea typeface="Open Sans"/>
              <a:cs typeface="Open Sans"/>
            </a:endParaRPr>
          </a:p>
          <a:p>
            <a:pPr>
              <a:lnSpc>
                <a:spcPct val="150000"/>
              </a:lnSpc>
            </a:pPr>
            <a:endParaRPr lang="en-GB" sz="2400" b="1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039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8E7BD-306E-0924-9AF4-81B9F5F7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9" y="1426056"/>
            <a:ext cx="10080000" cy="482395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2912-A325-796D-67DB-58B07210ABAA}"/>
              </a:ext>
            </a:extLst>
          </p:cNvPr>
          <p:cNvSpPr/>
          <p:nvPr/>
        </p:nvSpPr>
        <p:spPr>
          <a:xfrm>
            <a:off x="633131" y="2932939"/>
            <a:ext cx="2486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3BD3C-BB28-724D-D903-BCB9F67E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536546"/>
            <a:ext cx="10080000" cy="4883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DF1097-F232-5DA2-BB88-D30A9DC2C21F}"/>
              </a:ext>
            </a:extLst>
          </p:cNvPr>
          <p:cNvSpPr/>
          <p:nvPr/>
        </p:nvSpPr>
        <p:spPr>
          <a:xfrm>
            <a:off x="4536002" y="3510738"/>
            <a:ext cx="1559997" cy="347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A019C2-8E07-751B-8ADD-E40320B22648}"/>
              </a:ext>
            </a:extLst>
          </p:cNvPr>
          <p:cNvSpPr/>
          <p:nvPr/>
        </p:nvSpPr>
        <p:spPr>
          <a:xfrm>
            <a:off x="9474741" y="4635230"/>
            <a:ext cx="399354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7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275" y="4624956"/>
            <a:ext cx="7413505" cy="47844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advertising driving to the site</a:t>
            </a:r>
          </a:p>
        </p:txBody>
      </p:sp>
      <p:pic>
        <p:nvPicPr>
          <p:cNvPr id="14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B69D375-D3D9-47CD-8FF7-5AC2984E43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0527" y="1556269"/>
            <a:ext cx="2061007" cy="494967"/>
          </a:xfrm>
          <a:prstGeom prst="rect">
            <a:avLst/>
          </a:prstGeom>
        </p:spPr>
      </p:pic>
      <p:pic>
        <p:nvPicPr>
          <p:cNvPr id="2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26214F6-7504-4135-93C8-4396E83EAE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784699"/>
            <a:ext cx="2061006" cy="4949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BD6334D-7554-41DB-8C13-95ECC11A45B8}"/>
              </a:ext>
            </a:extLst>
          </p:cNvPr>
          <p:cNvGrpSpPr/>
          <p:nvPr/>
        </p:nvGrpSpPr>
        <p:grpSpPr>
          <a:xfrm>
            <a:off x="768642" y="3395764"/>
            <a:ext cx="2061006" cy="494967"/>
            <a:chOff x="632011" y="4530268"/>
            <a:chExt cx="2493818" cy="583995"/>
          </a:xfrm>
        </p:grpSpPr>
        <p:pic>
          <p:nvPicPr>
            <p:cNvPr id="1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91F07580-263E-48AE-98C8-808BDA108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530268"/>
              <a:ext cx="2493818" cy="5839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E0381-9A6B-469D-9D30-FF0D271F4E68}"/>
                </a:ext>
              </a:extLst>
            </p:cNvPr>
            <p:cNvSpPr txBox="1"/>
            <p:nvPr/>
          </p:nvSpPr>
          <p:spPr>
            <a:xfrm>
              <a:off x="728166" y="457190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Support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68642" y="4010360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06804" y="4489112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Future safe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8BD4E99-6BE8-4F3E-B042-EA7694B6021D}"/>
              </a:ext>
            </a:extLst>
          </p:cNvPr>
          <p:cNvSpPr txBox="1"/>
          <p:nvPr/>
        </p:nvSpPr>
        <p:spPr>
          <a:xfrm>
            <a:off x="870245" y="1607585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Free</a:t>
            </a:r>
          </a:p>
        </p:txBody>
      </p:sp>
      <p:pic>
        <p:nvPicPr>
          <p:cNvPr id="31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EB58BF-2D38-4445-A329-AF5180EE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643" y="2159980"/>
            <a:ext cx="2061007" cy="49496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624608-AF92-4A6F-B046-56B5606E5533}"/>
              </a:ext>
            </a:extLst>
          </p:cNvPr>
          <p:cNvSpPr txBox="1"/>
          <p:nvPr/>
        </p:nvSpPr>
        <p:spPr>
          <a:xfrm>
            <a:off x="850271" y="2188932"/>
            <a:ext cx="18854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  <a:cs typeface="Calibri"/>
              </a:rPr>
              <a:t>Mobile friendly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ADA57-5371-4F18-8C95-4DCE4DF521AC}"/>
              </a:ext>
            </a:extLst>
          </p:cNvPr>
          <p:cNvSpPr txBox="1"/>
          <p:nvPr/>
        </p:nvSpPr>
        <p:spPr>
          <a:xfrm>
            <a:off x="848110" y="2832127"/>
            <a:ext cx="14989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Secure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2EA0E0-7764-4F6F-9006-55204B54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A778E0-BEBA-4463-A335-9EA0B4647E03}"/>
              </a:ext>
            </a:extLst>
          </p:cNvPr>
          <p:cNvGrpSpPr/>
          <p:nvPr/>
        </p:nvGrpSpPr>
        <p:grpSpPr>
          <a:xfrm>
            <a:off x="768642" y="4619566"/>
            <a:ext cx="2061006" cy="494967"/>
            <a:chOff x="788721" y="5136033"/>
            <a:chExt cx="2061006" cy="494967"/>
          </a:xfrm>
        </p:grpSpPr>
        <p:pic>
          <p:nvPicPr>
            <p:cNvPr id="41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D7FB7CF9-1050-455F-AE6D-D3F01E20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8721" y="5136033"/>
              <a:ext cx="2061006" cy="49496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264FA8-1E7B-49F9-A485-3ADD2CB6164E}"/>
                </a:ext>
              </a:extLst>
            </p:cNvPr>
            <p:cNvSpPr txBox="1"/>
            <p:nvPr/>
          </p:nvSpPr>
          <p:spPr>
            <a:xfrm>
              <a:off x="850533" y="5180589"/>
              <a:ext cx="149893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Reach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B0D33507-C9C6-4D26-8A75-B662768811C3}"/>
              </a:ext>
            </a:extLst>
          </p:cNvPr>
          <p:cNvSpPr txBox="1">
            <a:spLocks/>
          </p:cNvSpPr>
          <p:nvPr/>
        </p:nvSpPr>
        <p:spPr>
          <a:xfrm>
            <a:off x="3069275" y="3483284"/>
            <a:ext cx="7413505" cy="3447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articles 24/7, contact us Mon-Fri, training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E5B389BB-3627-4CEE-A804-1B01BACAF6B8}"/>
              </a:ext>
            </a:extLst>
          </p:cNvPr>
          <p:cNvSpPr txBox="1">
            <a:spLocks/>
          </p:cNvSpPr>
          <p:nvPr/>
        </p:nvSpPr>
        <p:spPr>
          <a:xfrm>
            <a:off x="3069275" y="2867250"/>
            <a:ext cx="7413505" cy="438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handle site security and access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3A3640F-0ABE-4628-980E-9881405A1234}"/>
              </a:ext>
            </a:extLst>
          </p:cNvPr>
          <p:cNvSpPr txBox="1">
            <a:spLocks/>
          </p:cNvSpPr>
          <p:nvPr/>
        </p:nvSpPr>
        <p:spPr>
          <a:xfrm>
            <a:off x="3111779" y="2200162"/>
            <a:ext cx="7413505" cy="4983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prioritises mobile friendly sites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2592CCE-6E16-44A6-BA90-27EEBC24A062}"/>
              </a:ext>
            </a:extLst>
          </p:cNvPr>
          <p:cNvSpPr txBox="1">
            <a:spLocks/>
          </p:cNvSpPr>
          <p:nvPr/>
        </p:nvSpPr>
        <p:spPr>
          <a:xfrm>
            <a:off x="3111779" y="1585314"/>
            <a:ext cx="7413505" cy="4223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developer or admin fees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BADE1082-A7C3-4205-9B47-12F0394D14B5}"/>
              </a:ext>
            </a:extLst>
          </p:cNvPr>
          <p:cNvSpPr txBox="1">
            <a:spLocks/>
          </p:cNvSpPr>
          <p:nvPr/>
        </p:nvSpPr>
        <p:spPr>
          <a:xfrm>
            <a:off x="3069275" y="4030216"/>
            <a:ext cx="7413505" cy="399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Continuous development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8DA5C-C20C-4F5C-1E22-5BFCA090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33" grpId="0"/>
      <p:bldP spid="38" grpId="0"/>
      <p:bldP spid="43" grpId="0"/>
      <p:bldP spid="44" grpId="0"/>
      <p:bldP spid="46" grpId="0"/>
      <p:bldP spid="47" grpId="0"/>
      <p:bldP spid="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2E29-E670-EBBF-67D9-3A05C7E2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16" y="0"/>
            <a:ext cx="1172496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C8BFF9-0FBD-9471-B91C-1FE84A5369CA}"/>
              </a:ext>
            </a:extLst>
          </p:cNvPr>
          <p:cNvSpPr/>
          <p:nvPr/>
        </p:nvSpPr>
        <p:spPr>
          <a:xfrm>
            <a:off x="9503924" y="5121613"/>
            <a:ext cx="1090017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BFB768-9E1D-F63C-0E85-46428028F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5" y="1509136"/>
            <a:ext cx="9000000" cy="35249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8BFFE-39BF-2AA1-5EBE-1CD5E635245F}"/>
              </a:ext>
            </a:extLst>
          </p:cNvPr>
          <p:cNvSpPr/>
          <p:nvPr/>
        </p:nvSpPr>
        <p:spPr>
          <a:xfrm>
            <a:off x="8697270" y="3324297"/>
            <a:ext cx="21638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633131" y="844715"/>
            <a:ext cx="6206647" cy="142814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achurchnearyou.com/church/XXX/manage-editors/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000" i="1" dirty="0">
              <a:solidFill>
                <a:srgbClr val="352C7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9641654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Approving requests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C5A1F7-4861-88B6-7EBE-5EC9D1978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1" y="1447106"/>
            <a:ext cx="9000000" cy="2943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494298-B45C-9B87-C0AC-453C2084C1B1}"/>
              </a:ext>
            </a:extLst>
          </p:cNvPr>
          <p:cNvSpPr/>
          <p:nvPr/>
        </p:nvSpPr>
        <p:spPr>
          <a:xfrm>
            <a:off x="3092207" y="3451685"/>
            <a:ext cx="649155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D43ABB-B674-057C-ECA9-3C8857DB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92"/>
            <a:ext cx="12192000" cy="59951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A9CCAA-B446-B5E6-1934-D5C3DAE7E3D7}"/>
              </a:ext>
            </a:extLst>
          </p:cNvPr>
          <p:cNvSpPr/>
          <p:nvPr/>
        </p:nvSpPr>
        <p:spPr>
          <a:xfrm>
            <a:off x="3511387" y="2277460"/>
            <a:ext cx="1187072" cy="347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9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912" y="2438344"/>
            <a:ext cx="578651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New Features: </a:t>
            </a:r>
            <a:b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</a:br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Benefice Functionality</a:t>
            </a:r>
            <a:endParaRPr lang="en-GB" sz="3600" b="1" dirty="0" err="1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  <p:pic>
        <p:nvPicPr>
          <p:cNvPr id="2" name="Picture 2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D918C552-8FBF-F508-8DC7-4C04AC531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11" y="1938296"/>
            <a:ext cx="4577644" cy="285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6B1203-BF8C-73E3-21E2-3EDD9720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/>
              <a:t>Benefice homepages</a:t>
            </a:r>
          </a:p>
          <a:p>
            <a:r>
              <a:rPr lang="en-GB" dirty="0"/>
              <a:t>List and manage services and events, news and notices and custom pages at benefice level, and choose which church site(s) they will also appear on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Option to swap out 'benefice' language, to suit what you use locally</a:t>
            </a:r>
          </a:p>
          <a:p>
            <a:r>
              <a:rPr lang="en-GB" dirty="0">
                <a:solidFill>
                  <a:srgbClr val="382E73"/>
                </a:solidFill>
                <a:latin typeface="Cabin"/>
              </a:rPr>
              <a:t>Flexible options for linking to benefice sites from church sites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pPr marL="0" indent="0">
              <a:buNone/>
            </a:pPr>
            <a:r>
              <a:rPr lang="en-GB" dirty="0">
                <a:solidFill>
                  <a:srgbClr val="382E73"/>
                </a:solidFill>
                <a:latin typeface="Cabin"/>
              </a:rPr>
              <a:t>See: </a:t>
            </a:r>
            <a:r>
              <a:rPr lang="en-GB" dirty="0">
                <a:solidFill>
                  <a:srgbClr val="382E73"/>
                </a:solidFill>
                <a:latin typeface="Cabin"/>
                <a:hlinkClick r:id="rId2"/>
              </a:rPr>
              <a:t>cofe.io/BeneficeFeaturesACNY</a:t>
            </a: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  <a:p>
            <a:endParaRPr lang="en-GB" dirty="0">
              <a:solidFill>
                <a:srgbClr val="382E73"/>
              </a:solidFill>
              <a:latin typeface="Cabin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057200-7AA1-3252-746A-9C36CA2D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Benefice features</a:t>
            </a:r>
          </a:p>
        </p:txBody>
      </p:sp>
    </p:spTree>
    <p:extLst>
      <p:ext uri="{BB962C8B-B14F-4D97-AF65-F5344CB8AC3E}">
        <p14:creationId xmlns:p14="http://schemas.microsoft.com/office/powerpoint/2010/main" val="33133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468" y="2269011"/>
            <a:ext cx="5130351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Useful information and supporting materials. 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63AECA38-9D4C-4A98-A697-28173E100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286315"/>
            <a:ext cx="10004464" cy="5627511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E465510-E415-4971-9F02-935B17F93B25}"/>
              </a:ext>
            </a:extLst>
          </p:cNvPr>
          <p:cNvSpPr txBox="1">
            <a:spLocks/>
          </p:cNvSpPr>
          <p:nvPr/>
        </p:nvSpPr>
        <p:spPr>
          <a:xfrm>
            <a:off x="7195457" y="2464111"/>
            <a:ext cx="4727935" cy="281314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and social media generator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Benefice home page –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Click on Churches and benefices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 stock photography - </a:t>
            </a:r>
            <a:r>
              <a:rPr lang="en-GB" sz="2000" i="1" dirty="0">
                <a:solidFill>
                  <a:srgbClr val="352C7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Hub</a:t>
            </a:r>
          </a:p>
        </p:txBody>
      </p:sp>
      <p:pic>
        <p:nvPicPr>
          <p:cNvPr id="14" name="Graphic 13" descr="Star">
            <a:extLst>
              <a:ext uri="{FF2B5EF4-FFF2-40B4-BE49-F238E27FC236}">
                <a16:creationId xmlns:a16="http://schemas.microsoft.com/office/drawing/2014/main" id="{03AFE008-9253-48D1-B8F7-950E0742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0816" y="2550390"/>
            <a:ext cx="417450" cy="417450"/>
          </a:xfrm>
          <a:prstGeom prst="rect">
            <a:avLst/>
          </a:prstGeom>
        </p:spPr>
      </p:pic>
      <p:pic>
        <p:nvPicPr>
          <p:cNvPr id="18" name="Graphic 17" descr="Star">
            <a:extLst>
              <a:ext uri="{FF2B5EF4-FFF2-40B4-BE49-F238E27FC236}">
                <a16:creationId xmlns:a16="http://schemas.microsoft.com/office/drawing/2014/main" id="{71B11868-45AD-4D2B-A580-057FD563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3463" y="3453232"/>
            <a:ext cx="417450" cy="417450"/>
          </a:xfrm>
          <a:prstGeom prst="rect">
            <a:avLst/>
          </a:prstGeom>
        </p:spPr>
      </p:pic>
      <p:pic>
        <p:nvPicPr>
          <p:cNvPr id="19" name="Graphic 18" descr="Star">
            <a:extLst>
              <a:ext uri="{FF2B5EF4-FFF2-40B4-BE49-F238E27FC236}">
                <a16:creationId xmlns:a16="http://schemas.microsoft.com/office/drawing/2014/main" id="{796716B8-E834-4FE0-AFD5-E408F194E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78007" y="4352007"/>
            <a:ext cx="417450" cy="4174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72F98F-D0EB-474E-BA8E-7138E0C4E7FD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Features to try out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F6F38-E3C9-41BA-9649-4A1CC6B7A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277"/>
          <a:stretch/>
        </p:blipFill>
        <p:spPr>
          <a:xfrm>
            <a:off x="905164" y="2115959"/>
            <a:ext cx="5190836" cy="32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2B30020-4BA2-4ADF-9870-A8AF39EE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22" y="2332630"/>
            <a:ext cx="1535355" cy="430499"/>
          </a:xfrm>
          <a:solidFill>
            <a:srgbClr val="9266A4"/>
          </a:solidFill>
          <a:ln>
            <a:noFill/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Evangelism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7344222-F31B-4A75-9462-A65C1F15F264}"/>
              </a:ext>
            </a:extLst>
          </p:cNvPr>
          <p:cNvSpPr txBox="1">
            <a:spLocks/>
          </p:cNvSpPr>
          <p:nvPr/>
        </p:nvSpPr>
        <p:spPr>
          <a:xfrm>
            <a:off x="690980" y="4281905"/>
            <a:ext cx="1337078" cy="441090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Synod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E0DEC7E-F9DD-4E54-BF92-D52A6B0909BA}"/>
              </a:ext>
            </a:extLst>
          </p:cNvPr>
          <p:cNvSpPr txBox="1">
            <a:spLocks/>
          </p:cNvSpPr>
          <p:nvPr/>
        </p:nvSpPr>
        <p:spPr>
          <a:xfrm>
            <a:off x="2890945" y="2834031"/>
            <a:ext cx="1214734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C2F4C2E-0065-44D7-86E5-5ACADD9212F4}"/>
              </a:ext>
            </a:extLst>
          </p:cNvPr>
          <p:cNvSpPr txBox="1">
            <a:spLocks/>
          </p:cNvSpPr>
          <p:nvPr/>
        </p:nvSpPr>
        <p:spPr>
          <a:xfrm>
            <a:off x="2087887" y="4296274"/>
            <a:ext cx="1337078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Diocese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403E9E2-F077-4DE8-BA77-C453DE6A50A9}"/>
              </a:ext>
            </a:extLst>
          </p:cNvPr>
          <p:cNvSpPr txBox="1">
            <a:spLocks/>
          </p:cNvSpPr>
          <p:nvPr/>
        </p:nvSpPr>
        <p:spPr>
          <a:xfrm>
            <a:off x="3484794" y="4280005"/>
            <a:ext cx="1300608" cy="4365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Deanery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AD37146-4F6B-406D-8B01-4048F39203FF}"/>
              </a:ext>
            </a:extLst>
          </p:cNvPr>
          <p:cNvSpPr txBox="1">
            <a:spLocks/>
          </p:cNvSpPr>
          <p:nvPr/>
        </p:nvSpPr>
        <p:spPr>
          <a:xfrm>
            <a:off x="1476596" y="2834031"/>
            <a:ext cx="1337078" cy="427324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Benefice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DBCCD8E-B272-4F03-88CD-12D76D48FE17}"/>
              </a:ext>
            </a:extLst>
          </p:cNvPr>
          <p:cNvSpPr txBox="1">
            <a:spLocks/>
          </p:cNvSpPr>
          <p:nvPr/>
        </p:nvSpPr>
        <p:spPr>
          <a:xfrm>
            <a:off x="2157313" y="3318197"/>
            <a:ext cx="1467264" cy="43049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Lectionary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3CB687B-D883-4DE8-B6CF-00E9BE01E3D6}"/>
              </a:ext>
            </a:extLst>
          </p:cNvPr>
          <p:cNvSpPr txBox="1">
            <a:spLocks/>
          </p:cNvSpPr>
          <p:nvPr/>
        </p:nvSpPr>
        <p:spPr>
          <a:xfrm>
            <a:off x="2171630" y="2340006"/>
            <a:ext cx="1282015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293E86F-1ECF-4736-8E04-DC951BEFA082}"/>
              </a:ext>
            </a:extLst>
          </p:cNvPr>
          <p:cNvSpPr txBox="1">
            <a:spLocks/>
          </p:cNvSpPr>
          <p:nvPr/>
        </p:nvSpPr>
        <p:spPr>
          <a:xfrm>
            <a:off x="3816875" y="4794252"/>
            <a:ext cx="133707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>
                <a:solidFill>
                  <a:schemeClr val="bg1"/>
                </a:solidFill>
              </a:rPr>
              <a:t>Parochial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5246899-3B43-4E2E-A14F-5E52701DF89A}"/>
              </a:ext>
            </a:extLst>
          </p:cNvPr>
          <p:cNvSpPr txBox="1">
            <a:spLocks/>
          </p:cNvSpPr>
          <p:nvPr/>
        </p:nvSpPr>
        <p:spPr>
          <a:xfrm>
            <a:off x="2890945" y="3810626"/>
            <a:ext cx="1205619" cy="409348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Collect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65B49A9-DDE8-488A-93AD-34102FB44339}"/>
              </a:ext>
            </a:extLst>
          </p:cNvPr>
          <p:cNvSpPr txBox="1">
            <a:spLocks/>
          </p:cNvSpPr>
          <p:nvPr/>
        </p:nvSpPr>
        <p:spPr>
          <a:xfrm>
            <a:off x="4161657" y="3809234"/>
            <a:ext cx="1467266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Episcopal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7182679-FBEF-4A09-AA5B-A43CA911A060}"/>
              </a:ext>
            </a:extLst>
          </p:cNvPr>
          <p:cNvSpPr txBox="1">
            <a:spLocks/>
          </p:cNvSpPr>
          <p:nvPr/>
        </p:nvSpPr>
        <p:spPr>
          <a:xfrm>
            <a:off x="1374999" y="4794252"/>
            <a:ext cx="1437638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Incumbent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6BB1705-B720-4BA8-8BAD-004B65B79DD4}"/>
              </a:ext>
            </a:extLst>
          </p:cNvPr>
          <p:cNvSpPr txBox="1">
            <a:spLocks/>
          </p:cNvSpPr>
          <p:nvPr/>
        </p:nvSpPr>
        <p:spPr>
          <a:xfrm>
            <a:off x="2890945" y="4798592"/>
            <a:ext cx="858469" cy="426721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Lay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5541949-78D5-41D1-8851-C966A9B2705C}"/>
              </a:ext>
            </a:extLst>
          </p:cNvPr>
          <p:cNvSpPr txBox="1">
            <a:spLocks/>
          </p:cNvSpPr>
          <p:nvPr/>
        </p:nvSpPr>
        <p:spPr>
          <a:xfrm>
            <a:off x="3697308" y="3311605"/>
            <a:ext cx="1547655" cy="431922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Journeying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434D6BF-5738-44AB-9BD5-AD50A0B81670}"/>
              </a:ext>
            </a:extLst>
          </p:cNvPr>
          <p:cNvSpPr txBox="1">
            <a:spLocks/>
          </p:cNvSpPr>
          <p:nvPr/>
        </p:nvSpPr>
        <p:spPr>
          <a:xfrm>
            <a:off x="617317" y="3323457"/>
            <a:ext cx="1467265" cy="425239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Fellowship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24AB71FE-D697-4ACA-A5A1-E3DD4FC1EC5B}"/>
              </a:ext>
            </a:extLst>
          </p:cNvPr>
          <p:cNvSpPr txBox="1">
            <a:spLocks/>
          </p:cNvSpPr>
          <p:nvPr/>
        </p:nvSpPr>
        <p:spPr>
          <a:xfrm>
            <a:off x="3537846" y="2338696"/>
            <a:ext cx="1467266" cy="431923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Anointing</a:t>
            </a: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059E6678-8B74-4411-A7B5-832CC0B4CC75}"/>
              </a:ext>
            </a:extLst>
          </p:cNvPr>
          <p:cNvSpPr txBox="1">
            <a:spLocks/>
          </p:cNvSpPr>
          <p:nvPr/>
        </p:nvSpPr>
        <p:spPr>
          <a:xfrm>
            <a:off x="1488773" y="3810798"/>
            <a:ext cx="1337079" cy="409005"/>
          </a:xfrm>
          <a:prstGeom prst="rect">
            <a:avLst/>
          </a:prstGeom>
          <a:solidFill>
            <a:srgbClr val="9266A4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Season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DF35FF63-37C2-4F91-9790-C3E0947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2972"/>
            <a:ext cx="10515600" cy="1325563"/>
          </a:xfrm>
        </p:spPr>
        <p:txBody>
          <a:bodyPr/>
          <a:lstStyle/>
          <a:p>
            <a:r>
              <a:rPr lang="en-GB" sz="4000" b="1" dirty="0"/>
              <a:t>Language</a:t>
            </a:r>
            <a:r>
              <a:rPr lang="en-GB" b="1" dirty="0"/>
              <a:t> and tone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1D6063-99D4-4E38-8DE3-2DE31132490B}"/>
              </a:ext>
            </a:extLst>
          </p:cNvPr>
          <p:cNvSpPr txBox="1"/>
          <p:nvPr/>
        </p:nvSpPr>
        <p:spPr>
          <a:xfrm>
            <a:off x="418321" y="1249638"/>
            <a:ext cx="946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welcoming and inclusive with language, using descriptions where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necessary so that everyone feels included and welcome in the church community.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ABA9E8-DFBC-468D-B6E3-F0018661F65C}"/>
              </a:ext>
            </a:extLst>
          </p:cNvPr>
          <p:cNvSpPr txBox="1"/>
          <p:nvPr/>
        </p:nvSpPr>
        <p:spPr>
          <a:xfrm>
            <a:off x="5946134" y="2218874"/>
            <a:ext cx="541412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Jargon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Words which may make sense to us, but without explanation, can be jargon to those unfamiliar with Christianity or Anglicanism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944E01-A367-4A5C-B304-DF5949739620}"/>
              </a:ext>
            </a:extLst>
          </p:cNvPr>
          <p:cNvSpPr txBox="1"/>
          <p:nvPr/>
        </p:nvSpPr>
        <p:spPr>
          <a:xfrm>
            <a:off x="7725787" y="3742108"/>
            <a:ext cx="406442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Welcoming language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Avoid phrases which may portray an </a:t>
            </a: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‘us’ and ‘them’ tone, such 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‘Join us…’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‘If you are new…’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‘speak to Dave for more info’</a:t>
            </a:r>
          </a:p>
        </p:txBody>
      </p:sp>
      <p:pic>
        <p:nvPicPr>
          <p:cNvPr id="3" name="Graphic 2" descr="Polaroid Pictures outline">
            <a:extLst>
              <a:ext uri="{FF2B5EF4-FFF2-40B4-BE49-F238E27FC236}">
                <a16:creationId xmlns:a16="http://schemas.microsoft.com/office/drawing/2014/main" id="{1C31BC5D-33A4-46D0-A77E-A241F90A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9243" y="3809234"/>
            <a:ext cx="1562618" cy="1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Useful tools </a:t>
            </a:r>
            <a:r>
              <a:rPr lang="en-GB" sz="4000" dirty="0"/>
              <a:t>– Photography and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390330" y="1570745"/>
            <a:ext cx="4288548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>
                <a:hlinkClick r:id="rId3"/>
              </a:rPr>
              <a:t>www.canva.com</a:t>
            </a:r>
            <a:endParaRPr lang="en-GB" sz="2000" dirty="0"/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5"/>
              </a:rPr>
              <a:t>www.spark.adobe.com </a:t>
            </a:r>
            <a:endParaRPr lang="en-GB" sz="2000" dirty="0">
              <a:hlinkClick r:id="rId4"/>
            </a:endParaRPr>
          </a:p>
          <a:p>
            <a:endParaRPr lang="en-GB" sz="2000" dirty="0">
              <a:hlinkClick r:id="rId4"/>
            </a:endParaRPr>
          </a:p>
          <a:p>
            <a:r>
              <a:rPr lang="en-GB" sz="2000" dirty="0">
                <a:hlinkClick r:id="rId4"/>
              </a:rPr>
              <a:t>www.unsplash.com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6"/>
              </a:rPr>
              <a:t>www.pixabay.com</a:t>
            </a:r>
            <a:r>
              <a:rPr lang="en-GB" sz="2000" dirty="0"/>
              <a:t>  </a:t>
            </a:r>
          </a:p>
          <a:p>
            <a:endParaRPr lang="en-GB" sz="2000" dirty="0"/>
          </a:p>
          <a:p>
            <a:r>
              <a:rPr lang="en-GB" sz="2000" dirty="0">
                <a:hlinkClick r:id="rId7"/>
              </a:rPr>
              <a:t>www.pexels.com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>
                <a:hlinkClick r:id="rId8"/>
              </a:rPr>
              <a:t>www.freepik.com</a:t>
            </a:r>
            <a:r>
              <a:rPr lang="en-GB" sz="2000" dirty="0"/>
              <a:t>  </a:t>
            </a:r>
          </a:p>
          <a:p>
            <a:endParaRPr lang="en-GB" sz="2000" dirty="0"/>
          </a:p>
          <a:p>
            <a:r>
              <a:rPr lang="en-GB" sz="2000" dirty="0">
                <a:hlinkClick r:id="rId9"/>
              </a:rPr>
              <a:t>achurchnearyou.com/hub</a:t>
            </a:r>
            <a:endParaRPr lang="en-GB" sz="20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2654A-F46F-40F8-ABC8-F62D9A460E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50" y="1977269"/>
            <a:ext cx="6733823" cy="3864072"/>
          </a:xfrm>
          <a:prstGeom prst="rect">
            <a:avLst/>
          </a:prstGeom>
        </p:spPr>
      </p:pic>
      <p:pic>
        <p:nvPicPr>
          <p:cNvPr id="1026" name="Picture 2" descr="Image result for canva logo">
            <a:extLst>
              <a:ext uri="{FF2B5EF4-FFF2-40B4-BE49-F238E27FC236}">
                <a16:creationId xmlns:a16="http://schemas.microsoft.com/office/drawing/2014/main" id="{314CE4FD-A552-4E4A-8B8B-0711CF143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50" y="1193827"/>
            <a:ext cx="1807029" cy="18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C6615-6E92-4108-B4FC-695ECE1D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4325" y="1491301"/>
            <a:ext cx="7413505" cy="39620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Pages viewed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 year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page views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session</a:t>
            </a:r>
          </a:p>
          <a:p>
            <a:pPr>
              <a:lnSpc>
                <a:spcPct val="150000"/>
              </a:lnSpc>
              <a:buNone/>
            </a:pP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Busiest day of the week 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site</a:t>
            </a: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 on the site are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for the first time</a:t>
            </a:r>
            <a:endParaRPr lang="en-GB" sz="245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 had </a:t>
            </a:r>
            <a:r>
              <a:rPr lang="en-GB" sz="245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visitors</a:t>
            </a:r>
            <a:r>
              <a:rPr lang="en-GB" sz="245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ACNY</a:t>
            </a:r>
          </a:p>
          <a:p>
            <a:pPr>
              <a:lnSpc>
                <a:spcPct val="150000"/>
              </a:lnSpc>
              <a:buNone/>
            </a:pPr>
            <a:r>
              <a:rPr lang="en-GB" sz="1100" b="1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GB" sz="1100" dirty="0">
                <a:solidFill>
                  <a:srgbClr val="382E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Site views last 365 days prior to Jan 25 2022, Editor survey May 2021</a:t>
            </a:r>
            <a:endParaRPr lang="en-US" sz="1100" dirty="0">
              <a:solidFill>
                <a:srgbClr val="382E7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084DC5-AA4C-4A13-B3FB-074A91F2A4B6}"/>
              </a:ext>
            </a:extLst>
          </p:cNvPr>
          <p:cNvGrpSpPr/>
          <p:nvPr/>
        </p:nvGrpSpPr>
        <p:grpSpPr>
          <a:xfrm>
            <a:off x="789581" y="1616803"/>
            <a:ext cx="2069201" cy="494967"/>
            <a:chOff x="622096" y="1169285"/>
            <a:chExt cx="2503733" cy="583995"/>
          </a:xfrm>
        </p:grpSpPr>
        <p:pic>
          <p:nvPicPr>
            <p:cNvPr id="14" name="Picture 14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EB69D375-D3D9-47CD-8FF7-5AC2984E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169285"/>
              <a:ext cx="2493818" cy="583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5FA71D-8D66-4137-99D1-B757A50A712C}"/>
                </a:ext>
              </a:extLst>
            </p:cNvPr>
            <p:cNvSpPr txBox="1"/>
            <p:nvPr/>
          </p:nvSpPr>
          <p:spPr>
            <a:xfrm>
              <a:off x="723590" y="1197397"/>
              <a:ext cx="2402239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70 million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183009-CD1C-4FB8-BBA1-12378DAEED56}"/>
              </a:ext>
            </a:extLst>
          </p:cNvPr>
          <p:cNvGrpSpPr/>
          <p:nvPr/>
        </p:nvGrpSpPr>
        <p:grpSpPr>
          <a:xfrm>
            <a:off x="788721" y="2972142"/>
            <a:ext cx="2061006" cy="494967"/>
            <a:chOff x="622096" y="2524624"/>
            <a:chExt cx="2493818" cy="583995"/>
          </a:xfrm>
        </p:grpSpPr>
        <p:pic>
          <p:nvPicPr>
            <p:cNvPr id="10" name="Picture 10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94FB3DF-6C1F-4726-926D-05FCE92CB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2524624"/>
              <a:ext cx="2493818" cy="583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3CDE9F-4AF0-4313-8701-10FF8A99A9C4}"/>
                </a:ext>
              </a:extLst>
            </p:cNvPr>
            <p:cNvSpPr txBox="1"/>
            <p:nvPr/>
          </p:nvSpPr>
          <p:spPr>
            <a:xfrm>
              <a:off x="722468" y="2558913"/>
              <a:ext cx="220700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cs typeface="Calibri"/>
                </a:rPr>
                <a:t>Sunday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609816-5D9E-4414-8EDA-B8DBD5DC90E4}"/>
              </a:ext>
            </a:extLst>
          </p:cNvPr>
          <p:cNvGrpSpPr/>
          <p:nvPr/>
        </p:nvGrpSpPr>
        <p:grpSpPr>
          <a:xfrm>
            <a:off x="788721" y="2289991"/>
            <a:ext cx="2061006" cy="494967"/>
            <a:chOff x="622096" y="1842473"/>
            <a:chExt cx="2493818" cy="583995"/>
          </a:xfrm>
        </p:grpSpPr>
        <p:pic>
          <p:nvPicPr>
            <p:cNvPr id="12" name="Picture 12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1A0FDF7-CAEE-4DE2-B830-A9D3F16C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096" y="1842473"/>
              <a:ext cx="2493818" cy="5839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0E2FF2-172C-41F0-A1F7-C7F1F5FB0A5C}"/>
                </a:ext>
              </a:extLst>
            </p:cNvPr>
            <p:cNvSpPr txBox="1"/>
            <p:nvPr/>
          </p:nvSpPr>
          <p:spPr>
            <a:xfrm>
              <a:off x="721908" y="1877035"/>
              <a:ext cx="2281450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5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9997EA-F971-46D8-8C39-EA333B2B7C50}"/>
              </a:ext>
            </a:extLst>
          </p:cNvPr>
          <p:cNvGrpSpPr/>
          <p:nvPr/>
        </p:nvGrpSpPr>
        <p:grpSpPr>
          <a:xfrm>
            <a:off x="789581" y="3654293"/>
            <a:ext cx="2061006" cy="494967"/>
            <a:chOff x="634093" y="3817300"/>
            <a:chExt cx="2493818" cy="583995"/>
          </a:xfrm>
        </p:grpSpPr>
        <p:pic>
          <p:nvPicPr>
            <p:cNvPr id="20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26214F6-7504-4135-93C8-4396E83EA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93" y="3817300"/>
              <a:ext cx="2493818" cy="58399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5C159B-A46F-4F74-9F6D-7B52DDA5C43C}"/>
                </a:ext>
              </a:extLst>
            </p:cNvPr>
            <p:cNvSpPr txBox="1"/>
            <p:nvPr/>
          </p:nvSpPr>
          <p:spPr>
            <a:xfrm>
              <a:off x="721908" y="3878724"/>
              <a:ext cx="1813716" cy="40011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80%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F4FAA-4DB6-4644-975B-A9570BC6098C}"/>
              </a:ext>
            </a:extLst>
          </p:cNvPr>
          <p:cNvGrpSpPr/>
          <p:nvPr/>
        </p:nvGrpSpPr>
        <p:grpSpPr>
          <a:xfrm>
            <a:off x="797776" y="4336444"/>
            <a:ext cx="2061006" cy="494967"/>
            <a:chOff x="632011" y="4433153"/>
            <a:chExt cx="2493818" cy="583995"/>
          </a:xfrm>
        </p:grpSpPr>
        <p:pic>
          <p:nvPicPr>
            <p:cNvPr id="29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01262D00-8C43-4ED1-9EA5-134FD2043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11" y="4433153"/>
              <a:ext cx="2493818" cy="58399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43A9624-A84D-4FBE-AE92-B8AE4B38BBA7}"/>
                </a:ext>
              </a:extLst>
            </p:cNvPr>
            <p:cNvSpPr txBox="1"/>
            <p:nvPr/>
          </p:nvSpPr>
          <p:spPr>
            <a:xfrm>
              <a:off x="728166" y="4508563"/>
              <a:ext cx="1813716" cy="47207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</a:rPr>
                <a:t>40%</a:t>
              </a:r>
              <a:endParaRPr lang="en-GB" sz="2000" dirty="0">
                <a:solidFill>
                  <a:schemeClr val="bg1"/>
                </a:solidFill>
                <a:cs typeface="Calibri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24BBD5B-AC7C-F180-9AF7-D5CA9F625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05" y="-170760"/>
            <a:ext cx="5659395" cy="212843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7324D8-3958-C211-6161-AC1974439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28" y="177014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Benefits of using the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Ways to access help articles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6101212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Click on the floating help button at any time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Click ‘Editor help centre’ in the top menu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Go to cofe.io/</a:t>
            </a:r>
            <a:r>
              <a:rPr lang="en-GB" sz="2000" dirty="0" err="1"/>
              <a:t>EditorHelpACNY</a:t>
            </a:r>
            <a:r>
              <a:rPr lang="en-GB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42D5A-86AE-43FB-A264-DDBD9983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85" y="1061128"/>
            <a:ext cx="2447925" cy="139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4DF9A-61F1-F7C8-E747-7C068493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80" y="3120686"/>
            <a:ext cx="10349240" cy="616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10" y="4255954"/>
            <a:ext cx="7200000" cy="26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60B92-FAD7-4A8F-9353-DF37D28E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How to contact us for more support</a:t>
            </a:r>
            <a:endParaRPr lang="en-GB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B400E-9CA8-47A3-B903-C7EE00457848}"/>
              </a:ext>
            </a:extLst>
          </p:cNvPr>
          <p:cNvSpPr txBox="1"/>
          <p:nvPr/>
        </p:nvSpPr>
        <p:spPr>
          <a:xfrm>
            <a:off x="439191" y="1355071"/>
            <a:ext cx="857218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GB" sz="2000" dirty="0"/>
              <a:t>From the Editor help centre click ‘Submit a request’</a:t>
            </a:r>
          </a:p>
          <a:p>
            <a:endParaRPr lang="en-GB" sz="2000" dirty="0"/>
          </a:p>
          <a:p>
            <a:r>
              <a:rPr lang="en-GB" sz="2000" dirty="0"/>
              <a:t>Or go straight to the help form with this link: cofe.io/</a:t>
            </a:r>
            <a:r>
              <a:rPr lang="en-GB" sz="2000" dirty="0" err="1"/>
              <a:t>SupportACNY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18C97-A929-312D-63CA-EE3A677F0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12" y="2554990"/>
            <a:ext cx="7200000" cy="26020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BA01-FAE0-1F8B-2CFD-B03B6DEF0FAB}"/>
              </a:ext>
            </a:extLst>
          </p:cNvPr>
          <p:cNvSpPr/>
          <p:nvPr/>
        </p:nvSpPr>
        <p:spPr>
          <a:xfrm>
            <a:off x="9681472" y="2632342"/>
            <a:ext cx="635193" cy="1806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9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>
            <a:extLst>
              <a:ext uri="{FF2B5EF4-FFF2-40B4-BE49-F238E27FC236}">
                <a16:creationId xmlns:a16="http://schemas.microsoft.com/office/drawing/2014/main" id="{1A7F0E82-81B7-4ABF-8F0D-09C1421363D2}"/>
              </a:ext>
            </a:extLst>
          </p:cNvPr>
          <p:cNvSpPr txBox="1">
            <a:spLocks/>
          </p:cNvSpPr>
          <p:nvPr/>
        </p:nvSpPr>
        <p:spPr>
          <a:xfrm>
            <a:off x="1980666" y="4122641"/>
            <a:ext cx="8087527" cy="9635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Discover the free resources for churches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chemeClr val="tx1"/>
                </a:solidFill>
              </a:rPr>
              <a:t>Churchofengland.org/</a:t>
            </a:r>
            <a:r>
              <a:rPr lang="en-GB" sz="2000" dirty="0" err="1">
                <a:solidFill>
                  <a:schemeClr val="tx1"/>
                </a:solidFill>
              </a:rPr>
              <a:t>DigitalLabs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 descr="A close up of a door&#10;&#10;Description automatically generated">
            <a:extLst>
              <a:ext uri="{FF2B5EF4-FFF2-40B4-BE49-F238E27FC236}">
                <a16:creationId xmlns:a16="http://schemas.microsoft.com/office/drawing/2014/main" id="{13DF9670-3612-48F7-8B8B-97135A0E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898"/>
            <a:ext cx="12192000" cy="1555102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D216F0BB-7974-4C18-9055-CCA6B5713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667" y="1585789"/>
            <a:ext cx="7867808" cy="1100981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D292BAC7-502D-4509-8E03-3C459EA688D3}"/>
              </a:ext>
            </a:extLst>
          </p:cNvPr>
          <p:cNvSpPr txBox="1">
            <a:spLocks/>
          </p:cNvSpPr>
          <p:nvPr/>
        </p:nvSpPr>
        <p:spPr>
          <a:xfrm>
            <a:off x="1980666" y="3321187"/>
            <a:ext cx="80875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tx1"/>
                </a:solidFill>
              </a:rPr>
              <a:t>Blogs       Webinars       Newsletter       Conference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07207B-8656-46B0-AA1F-8B54EAC003AC}"/>
              </a:ext>
            </a:extLst>
          </p:cNvPr>
          <p:cNvCxnSpPr>
            <a:cxnSpLocks/>
          </p:cNvCxnSpPr>
          <p:nvPr/>
        </p:nvCxnSpPr>
        <p:spPr>
          <a:xfrm>
            <a:off x="1980666" y="3974999"/>
            <a:ext cx="775842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5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5B70FC-B96C-4869-B7E6-AB9DF98D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1"/>
            <a:ext cx="12192000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442E09-DD3E-44F4-870F-7DB20A5018AB}"/>
              </a:ext>
            </a:extLst>
          </p:cNvPr>
          <p:cNvSpPr/>
          <p:nvPr/>
        </p:nvSpPr>
        <p:spPr>
          <a:xfrm>
            <a:off x="924624" y="2047397"/>
            <a:ext cx="4340338" cy="9876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8E8A4F-9E54-488D-BC0C-D206D9A2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709" y="2439805"/>
            <a:ext cx="6102557" cy="1200329"/>
          </a:xfr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  <a:ea typeface="Open Sans"/>
                <a:cs typeface="Open Sans"/>
              </a:rPr>
              <a:t>Live demo of how to use AChurchNearYou.com</a:t>
            </a:r>
          </a:p>
        </p:txBody>
      </p:sp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80261A5A-C638-42F0-9D54-B0087D771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8" y="2231083"/>
            <a:ext cx="3417454" cy="6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68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New editor view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11980A7F-B14E-4504-B1D8-676CAA45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554" y="1227222"/>
            <a:ext cx="8807109" cy="4403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B7B2D-1CB7-4920-9E81-86424823294A}"/>
              </a:ext>
            </a:extLst>
          </p:cNvPr>
          <p:cNvSpPr txBox="1"/>
          <p:nvPr/>
        </p:nvSpPr>
        <p:spPr>
          <a:xfrm>
            <a:off x="6366050" y="1448821"/>
            <a:ext cx="5567028" cy="37364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Separate editor view for editing the site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Accessed by clicking the single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‘edit page’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button on your church's menu. 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churches and benefices 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then the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the name of the church you want to edit</a:t>
            </a:r>
          </a:p>
        </p:txBody>
      </p:sp>
    </p:spTree>
    <p:extLst>
      <p:ext uri="{BB962C8B-B14F-4D97-AF65-F5344CB8AC3E}">
        <p14:creationId xmlns:p14="http://schemas.microsoft.com/office/powerpoint/2010/main" val="31218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E01F25C0-323D-4E75-B6A8-51ABB1B6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972" y="1227222"/>
            <a:ext cx="8807109" cy="4403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EE9A55A-4178-4FD7-AF8F-E505F2F8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31" y="0"/>
            <a:ext cx="6567569" cy="133775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Edit your church homepage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C910D-3330-4CB6-8365-8BB1080785C2}"/>
              </a:ext>
            </a:extLst>
          </p:cNvPr>
          <p:cNvSpPr txBox="1"/>
          <p:nvPr/>
        </p:nvSpPr>
        <p:spPr>
          <a:xfrm>
            <a:off x="6659418" y="1597890"/>
            <a:ext cx="5394037" cy="32748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</a:t>
            </a:r>
            <a:r>
              <a:rPr lang="en-GB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Homepage, names and logo </a:t>
            </a: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edit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Customise your homepage to add: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message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Cover image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Featured events and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D45F4-5D63-4D05-B30F-44465B87B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07"/>
          <a:stretch/>
        </p:blipFill>
        <p:spPr>
          <a:xfrm>
            <a:off x="942110" y="1879326"/>
            <a:ext cx="4767894" cy="29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lat screen tv sitting on top of a television&#10;&#10;Description automatically generated">
            <a:extLst>
              <a:ext uri="{FF2B5EF4-FFF2-40B4-BE49-F238E27FC236}">
                <a16:creationId xmlns:a16="http://schemas.microsoft.com/office/drawing/2014/main" id="{14638FF8-BD0A-4BAD-80E9-9540C2D6E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979" y="1230489"/>
            <a:ext cx="10004464" cy="5627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91588" y="1560764"/>
            <a:ext cx="4790405" cy="3736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 an event to another church by scrolling to the bottom of the editable event and selecting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7BC93E1-8416-4B88-B3B5-284E6BA55BAB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Add services and events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3C0A4-B568-4AF3-9CB7-E82DD098B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0" t="1302" r="7763" b="5435"/>
          <a:stretch/>
        </p:blipFill>
        <p:spPr>
          <a:xfrm>
            <a:off x="926906" y="2072279"/>
            <a:ext cx="5169094" cy="32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E89859E-8AE4-4C83-988A-162E1B33DB69}"/>
              </a:ext>
            </a:extLst>
          </p:cNvPr>
          <p:cNvSpPr txBox="1"/>
          <p:nvPr/>
        </p:nvSpPr>
        <p:spPr>
          <a:xfrm>
            <a:off x="6708922" y="1960516"/>
            <a:ext cx="5202300" cy="327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💻 Services and events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New 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create an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on the </a:t>
            </a:r>
            <a:r>
              <a:rPr lang="en-GB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pencil</a:t>
            </a: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beside an existing event to edit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in the event details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Scroll down to section 6 and paste the link to the pre-recorded or live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E3761-9D8D-444B-8AD5-EA23191A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53" y="2099988"/>
            <a:ext cx="5587398" cy="16600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0EE14C-71DB-41EB-8129-FC5008A6F270}"/>
              </a:ext>
            </a:extLst>
          </p:cNvPr>
          <p:cNvSpPr txBox="1">
            <a:spLocks/>
          </p:cNvSpPr>
          <p:nvPr/>
        </p:nvSpPr>
        <p:spPr>
          <a:xfrm>
            <a:off x="633131" y="0"/>
            <a:ext cx="6567569" cy="1337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abin"/>
              </a:rPr>
              <a:t>Link to your online services</a:t>
            </a:r>
            <a:endParaRPr lang="en-GB" sz="3600" b="1" dirty="0">
              <a:solidFill>
                <a:srgbClr val="002060"/>
              </a:solidFill>
              <a:latin typeface="Cab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 level design">
  <a:themeElements>
    <a:clrScheme name="Custom 1">
      <a:dk1>
        <a:srgbClr val="382E73"/>
      </a:dk1>
      <a:lt1>
        <a:sysClr val="window" lastClr="FFFFFF"/>
      </a:lt1>
      <a:dk2>
        <a:srgbClr val="382E73"/>
      </a:dk2>
      <a:lt2>
        <a:srgbClr val="E7E6E6"/>
      </a:lt2>
      <a:accent1>
        <a:srgbClr val="9F85B1"/>
      </a:accent1>
      <a:accent2>
        <a:srgbClr val="E99E68"/>
      </a:accent2>
      <a:accent3>
        <a:srgbClr val="9F85B1"/>
      </a:accent3>
      <a:accent4>
        <a:srgbClr val="382E73"/>
      </a:accent4>
      <a:accent5>
        <a:srgbClr val="9F85B1"/>
      </a:accent5>
      <a:accent6>
        <a:srgbClr val="E99E68"/>
      </a:accent6>
      <a:hlink>
        <a:srgbClr val="382E73"/>
      </a:hlink>
      <a:folHlink>
        <a:srgbClr val="382E73"/>
      </a:folHlink>
    </a:clrScheme>
    <a:fontScheme name="Custom 1">
      <a:majorFont>
        <a:latin typeface="Cabin"/>
        <a:ea typeface=""/>
        <a:cs typeface=""/>
      </a:majorFont>
      <a:minorFont>
        <a:latin typeface="Cabin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08A7C00D-9ED9-4A1B-947E-725A3F96FE58}" vid="{D537442F-9AC9-4C29-8C91-1ED0686E03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2FBFA733B4274EB2AF2D9A852CEA6B" ma:contentTypeVersion="2" ma:contentTypeDescription="Create a new document." ma:contentTypeScope="" ma:versionID="8f02f86944a8717dbdc02fbbf832c7ca">
  <xsd:schema xmlns:xsd="http://www.w3.org/2001/XMLSchema" xmlns:xs="http://www.w3.org/2001/XMLSchema" xmlns:p="http://schemas.microsoft.com/office/2006/metadata/properties" xmlns:ns2="31209f21-2da9-45d6-a0e3-83d307b43b43" targetNamespace="http://schemas.microsoft.com/office/2006/metadata/properties" ma:root="true" ma:fieldsID="2760edd6a4d1106ede98c25a76d02133" ns2:_="">
    <xsd:import namespace="31209f21-2da9-45d6-a0e3-83d307b43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209f21-2da9-45d6-a0e3-83d307b43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716359-5162-4049-9632-6E6ACDCA75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B41FF5-9593-4CE4-A396-B285F35DD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209f21-2da9-45d6-a0e3-83d307b43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59F2D-0320-4E46-9799-8830BC5C9E8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31209f21-2da9-45d6-a0e3-83d307b43b4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design slides (Level design)</Template>
  <TotalTime>0</TotalTime>
  <Words>2569</Words>
  <Application>Microsoft Office PowerPoint</Application>
  <PresentationFormat>Widescreen</PresentationFormat>
  <Paragraphs>403</Paragraphs>
  <Slides>42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Arial,Sans-Serif</vt:lpstr>
      <vt:lpstr>Cabin</vt:lpstr>
      <vt:lpstr>Calibri</vt:lpstr>
      <vt:lpstr>Calibri Light</vt:lpstr>
      <vt:lpstr>Century Gothic</vt:lpstr>
      <vt:lpstr>Open Sans</vt:lpstr>
      <vt:lpstr>Segoe UI</vt:lpstr>
      <vt:lpstr>Wingdings</vt:lpstr>
      <vt:lpstr>Office Theme</vt:lpstr>
      <vt:lpstr>Presentation level design</vt:lpstr>
      <vt:lpstr>How to use A Church Near You as your church’s free website</vt:lpstr>
      <vt:lpstr>What are we covering today?</vt:lpstr>
      <vt:lpstr>Benefits of using the site</vt:lpstr>
      <vt:lpstr>Benefits of using the site</vt:lpstr>
      <vt:lpstr>Live demo of how to use AChurchNearYou.com</vt:lpstr>
      <vt:lpstr>New editor view</vt:lpstr>
      <vt:lpstr>Edit your church homepage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 your A Church Near You page as your main website by switching your domain </vt:lpstr>
      <vt:lpstr>Becoming an editor &amp; Approving an editor</vt:lpstr>
      <vt:lpstr>Becoming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Approving an editor: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Features:  Benefice Functionality</vt:lpstr>
      <vt:lpstr>Benefice features</vt:lpstr>
      <vt:lpstr>Useful information and supporting materials. </vt:lpstr>
      <vt:lpstr>PowerPoint Presentation</vt:lpstr>
      <vt:lpstr>Language and tone </vt:lpstr>
      <vt:lpstr>Useful tools – Photography and design</vt:lpstr>
      <vt:lpstr>Ways to access help articles</vt:lpstr>
      <vt:lpstr>How to contact us for more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Communications Training</dc:title>
  <dc:creator/>
  <cp:keywords/>
  <cp:lastModifiedBy/>
  <cp:revision>638</cp:revision>
  <dcterms:created xsi:type="dcterms:W3CDTF">2017-09-27T11:21:45Z</dcterms:created>
  <dcterms:modified xsi:type="dcterms:W3CDTF">2023-05-17T15:11:36Z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TC034605409991</vt:lpwstr>
  </property>
  <property fmtid="{D5CDD505-2E9C-101B-9397-08002B2CF9AE}" pid="3" name="ContentTypeId">
    <vt:lpwstr>0x010100312FBFA733B4274EB2AF2D9A852CEA6B</vt:lpwstr>
  </property>
</Properties>
</file>