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sldIdLst>
    <p:sldId id="258" r:id="rId3"/>
    <p:sldId id="261" r:id="rId4"/>
    <p:sldId id="262" r:id="rId5"/>
    <p:sldId id="257" r:id="rId6"/>
    <p:sldId id="263" r:id="rId7"/>
    <p:sldId id="268" r:id="rId8"/>
    <p:sldId id="264" r:id="rId9"/>
    <p:sldId id="265" r:id="rId10"/>
    <p:sldId id="269" r:id="rId11"/>
    <p:sldId id="271"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p:normalViewPr>
  <p:slideViewPr>
    <p:cSldViewPr snapToGrid="0">
      <p:cViewPr varScale="1">
        <p:scale>
          <a:sx n="107" d="100"/>
          <a:sy n="107" d="100"/>
        </p:scale>
        <p:origin x="7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ymon, Gillian" userId="9b95ab3a-a55e-4afb-b0e0-7768154b247c" providerId="ADAL" clId="{69A62E2C-74BB-4F28-BDFD-5C2DF75558E2}"/>
    <pc:docChg chg="custSel modSld sldOrd">
      <pc:chgData name="Symon, Gillian" userId="9b95ab3a-a55e-4afb-b0e0-7768154b247c" providerId="ADAL" clId="{69A62E2C-74BB-4F28-BDFD-5C2DF75558E2}" dt="2023-05-15T17:10:18.398" v="226" actId="478"/>
      <pc:docMkLst>
        <pc:docMk/>
      </pc:docMkLst>
      <pc:sldChg chg="delSp modSp mod ord">
        <pc:chgData name="Symon, Gillian" userId="9b95ab3a-a55e-4afb-b0e0-7768154b247c" providerId="ADAL" clId="{69A62E2C-74BB-4F28-BDFD-5C2DF75558E2}" dt="2023-05-15T17:10:07.811" v="225"/>
        <pc:sldMkLst>
          <pc:docMk/>
          <pc:sldMk cId="325381553" sldId="261"/>
        </pc:sldMkLst>
        <pc:spChg chg="mod">
          <ac:chgData name="Symon, Gillian" userId="9b95ab3a-a55e-4afb-b0e0-7768154b247c" providerId="ADAL" clId="{69A62E2C-74BB-4F28-BDFD-5C2DF75558E2}" dt="2023-05-15T17:10:03.521" v="223" actId="1076"/>
          <ac:spMkLst>
            <pc:docMk/>
            <pc:sldMk cId="325381553" sldId="261"/>
            <ac:spMk id="3" creationId="{90A2B0D6-9243-D1B1-B4C2-7027ABA9AB13}"/>
          </ac:spMkLst>
        </pc:spChg>
        <pc:spChg chg="del mod">
          <ac:chgData name="Symon, Gillian" userId="9b95ab3a-a55e-4afb-b0e0-7768154b247c" providerId="ADAL" clId="{69A62E2C-74BB-4F28-BDFD-5C2DF75558E2}" dt="2023-05-15T17:09:57.849" v="222" actId="478"/>
          <ac:spMkLst>
            <pc:docMk/>
            <pc:sldMk cId="325381553" sldId="261"/>
            <ac:spMk id="4" creationId="{8D7103B6-8662-9444-0E18-6FA9837854A0}"/>
          </ac:spMkLst>
        </pc:spChg>
      </pc:sldChg>
      <pc:sldChg chg="modSp mod">
        <pc:chgData name="Symon, Gillian" userId="9b95ab3a-a55e-4afb-b0e0-7768154b247c" providerId="ADAL" clId="{69A62E2C-74BB-4F28-BDFD-5C2DF75558E2}" dt="2023-05-12T10:36:24.631" v="0" actId="20577"/>
        <pc:sldMkLst>
          <pc:docMk/>
          <pc:sldMk cId="332207735" sldId="263"/>
        </pc:sldMkLst>
        <pc:spChg chg="mod">
          <ac:chgData name="Symon, Gillian" userId="9b95ab3a-a55e-4afb-b0e0-7768154b247c" providerId="ADAL" clId="{69A62E2C-74BB-4F28-BDFD-5C2DF75558E2}" dt="2023-05-12T10:36:24.631" v="0" actId="20577"/>
          <ac:spMkLst>
            <pc:docMk/>
            <pc:sldMk cId="332207735" sldId="263"/>
            <ac:spMk id="3" creationId="{90A2B0D6-9243-D1B1-B4C2-7027ABA9AB13}"/>
          </ac:spMkLst>
        </pc:spChg>
      </pc:sldChg>
      <pc:sldChg chg="modSp mod">
        <pc:chgData name="Symon, Gillian" userId="9b95ab3a-a55e-4afb-b0e0-7768154b247c" providerId="ADAL" clId="{69A62E2C-74BB-4F28-BDFD-5C2DF75558E2}" dt="2023-05-12T13:43:25.789" v="23"/>
        <pc:sldMkLst>
          <pc:docMk/>
          <pc:sldMk cId="352487873" sldId="269"/>
        </pc:sldMkLst>
        <pc:spChg chg="mod">
          <ac:chgData name="Symon, Gillian" userId="9b95ab3a-a55e-4afb-b0e0-7768154b247c" providerId="ADAL" clId="{69A62E2C-74BB-4F28-BDFD-5C2DF75558E2}" dt="2023-05-12T13:43:25.789" v="23"/>
          <ac:spMkLst>
            <pc:docMk/>
            <pc:sldMk cId="352487873" sldId="269"/>
            <ac:spMk id="10" creationId="{6D43C35B-1109-4C40-8E41-97A9EF53E0BC}"/>
          </ac:spMkLst>
        </pc:spChg>
      </pc:sldChg>
      <pc:sldChg chg="addSp delSp modSp mod">
        <pc:chgData name="Symon, Gillian" userId="9b95ab3a-a55e-4afb-b0e0-7768154b247c" providerId="ADAL" clId="{69A62E2C-74BB-4F28-BDFD-5C2DF75558E2}" dt="2023-05-15T17:10:18.398" v="226" actId="478"/>
        <pc:sldMkLst>
          <pc:docMk/>
          <pc:sldMk cId="3616934733" sldId="270"/>
        </pc:sldMkLst>
        <pc:spChg chg="add del mod">
          <ac:chgData name="Symon, Gillian" userId="9b95ab3a-a55e-4afb-b0e0-7768154b247c" providerId="ADAL" clId="{69A62E2C-74BB-4F28-BDFD-5C2DF75558E2}" dt="2023-05-12T14:06:14.007" v="205" actId="478"/>
          <ac:spMkLst>
            <pc:docMk/>
            <pc:sldMk cId="3616934733" sldId="270"/>
            <ac:spMk id="2" creationId="{7E3A87B0-9134-E5DA-852E-1CA7A5EC3E63}"/>
          </ac:spMkLst>
        </pc:spChg>
        <pc:spChg chg="mod">
          <ac:chgData name="Symon, Gillian" userId="9b95ab3a-a55e-4afb-b0e0-7768154b247c" providerId="ADAL" clId="{69A62E2C-74BB-4F28-BDFD-5C2DF75558E2}" dt="2023-05-12T14:05:46.319" v="202" actId="1076"/>
          <ac:spMkLst>
            <pc:docMk/>
            <pc:sldMk cId="3616934733" sldId="270"/>
            <ac:spMk id="3" creationId="{E6FEFB5A-4B07-347D-A621-322B0D73A1EF}"/>
          </ac:spMkLst>
        </pc:spChg>
        <pc:spChg chg="mod">
          <ac:chgData name="Symon, Gillian" userId="9b95ab3a-a55e-4afb-b0e0-7768154b247c" providerId="ADAL" clId="{69A62E2C-74BB-4F28-BDFD-5C2DF75558E2}" dt="2023-05-12T14:06:24.571" v="207" actId="1076"/>
          <ac:spMkLst>
            <pc:docMk/>
            <pc:sldMk cId="3616934733" sldId="270"/>
            <ac:spMk id="4" creationId="{D927F163-0F6A-592A-05B6-EA6F505C274C}"/>
          </ac:spMkLst>
        </pc:spChg>
        <pc:spChg chg="add del mod">
          <ac:chgData name="Symon, Gillian" userId="9b95ab3a-a55e-4afb-b0e0-7768154b247c" providerId="ADAL" clId="{69A62E2C-74BB-4F28-BDFD-5C2DF75558E2}" dt="2023-05-15T17:10:18.398" v="226" actId="478"/>
          <ac:spMkLst>
            <pc:docMk/>
            <pc:sldMk cId="3616934733" sldId="270"/>
            <ac:spMk id="6" creationId="{6352B45D-7DBA-C918-2C1D-3B1777FAD1E6}"/>
          </ac:spMkLst>
        </pc:spChg>
      </pc:sldChg>
      <pc:sldChg chg="modSp mod">
        <pc:chgData name="Symon, Gillian" userId="9b95ab3a-a55e-4afb-b0e0-7768154b247c" providerId="ADAL" clId="{69A62E2C-74BB-4F28-BDFD-5C2DF75558E2}" dt="2023-05-12T14:00:21.509" v="81" actId="20577"/>
        <pc:sldMkLst>
          <pc:docMk/>
          <pc:sldMk cId="989492050" sldId="271"/>
        </pc:sldMkLst>
        <pc:spChg chg="mod">
          <ac:chgData name="Symon, Gillian" userId="9b95ab3a-a55e-4afb-b0e0-7768154b247c" providerId="ADAL" clId="{69A62E2C-74BB-4F28-BDFD-5C2DF75558E2}" dt="2023-05-12T14:00:21.509" v="81" actId="20577"/>
          <ac:spMkLst>
            <pc:docMk/>
            <pc:sldMk cId="989492050" sldId="271"/>
            <ac:spMk id="5" creationId="{D543A937-3909-0275-F403-BE8D0B0A774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93E22-8B3A-7D60-D644-5A6E7F81B9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92B29DF-CF0A-18A9-7BBE-6A4CB7A5DF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528A0A1-EB8C-2071-B47A-1A1508367539}"/>
              </a:ext>
            </a:extLst>
          </p:cNvPr>
          <p:cNvSpPr>
            <a:spLocks noGrp="1"/>
          </p:cNvSpPr>
          <p:nvPr>
            <p:ph type="dt" sz="half" idx="10"/>
          </p:nvPr>
        </p:nvSpPr>
        <p:spPr/>
        <p:txBody>
          <a:bodyPr/>
          <a:lstStyle/>
          <a:p>
            <a:fld id="{DC15EB28-B0F5-417B-BEBD-ECFD1FFF73CC}" type="datetimeFigureOut">
              <a:rPr lang="en-GB" smtClean="0"/>
              <a:t>15/05/2023</a:t>
            </a:fld>
            <a:endParaRPr lang="en-GB"/>
          </a:p>
        </p:txBody>
      </p:sp>
      <p:sp>
        <p:nvSpPr>
          <p:cNvPr id="5" name="Footer Placeholder 4">
            <a:extLst>
              <a:ext uri="{FF2B5EF4-FFF2-40B4-BE49-F238E27FC236}">
                <a16:creationId xmlns:a16="http://schemas.microsoft.com/office/drawing/2014/main" id="{27960474-F208-57D2-053D-1F719E74A4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54354B-963A-0984-02A5-E18F29B1A8A4}"/>
              </a:ext>
            </a:extLst>
          </p:cNvPr>
          <p:cNvSpPr>
            <a:spLocks noGrp="1"/>
          </p:cNvSpPr>
          <p:nvPr>
            <p:ph type="sldNum" sz="quarter" idx="12"/>
          </p:nvPr>
        </p:nvSpPr>
        <p:spPr/>
        <p:txBody>
          <a:bodyPr/>
          <a:lstStyle/>
          <a:p>
            <a:fld id="{D5600B87-76B4-43A1-9DFF-050D5D3732CD}" type="slidenum">
              <a:rPr lang="en-GB" smtClean="0"/>
              <a:t>‹#›</a:t>
            </a:fld>
            <a:endParaRPr lang="en-GB"/>
          </a:p>
        </p:txBody>
      </p:sp>
    </p:spTree>
    <p:extLst>
      <p:ext uri="{BB962C8B-B14F-4D97-AF65-F5344CB8AC3E}">
        <p14:creationId xmlns:p14="http://schemas.microsoft.com/office/powerpoint/2010/main" val="2611799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0CFB0-97A4-73AF-28E2-4DD81BD89D6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F01A19-A92F-A236-8295-253083EE22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7B0F1F-300D-F42A-D20E-A0A77CF9BFA0}"/>
              </a:ext>
            </a:extLst>
          </p:cNvPr>
          <p:cNvSpPr>
            <a:spLocks noGrp="1"/>
          </p:cNvSpPr>
          <p:nvPr>
            <p:ph type="dt" sz="half" idx="10"/>
          </p:nvPr>
        </p:nvSpPr>
        <p:spPr/>
        <p:txBody>
          <a:bodyPr/>
          <a:lstStyle/>
          <a:p>
            <a:fld id="{DC15EB28-B0F5-417B-BEBD-ECFD1FFF73CC}" type="datetimeFigureOut">
              <a:rPr lang="en-GB" smtClean="0"/>
              <a:t>15/05/2023</a:t>
            </a:fld>
            <a:endParaRPr lang="en-GB"/>
          </a:p>
        </p:txBody>
      </p:sp>
      <p:sp>
        <p:nvSpPr>
          <p:cNvPr id="5" name="Footer Placeholder 4">
            <a:extLst>
              <a:ext uri="{FF2B5EF4-FFF2-40B4-BE49-F238E27FC236}">
                <a16:creationId xmlns:a16="http://schemas.microsoft.com/office/drawing/2014/main" id="{963D42D5-F82A-1DE2-2B56-5DA187214E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AA1C7A-BE0E-1848-4CDA-4B290EE4C550}"/>
              </a:ext>
            </a:extLst>
          </p:cNvPr>
          <p:cNvSpPr>
            <a:spLocks noGrp="1"/>
          </p:cNvSpPr>
          <p:nvPr>
            <p:ph type="sldNum" sz="quarter" idx="12"/>
          </p:nvPr>
        </p:nvSpPr>
        <p:spPr/>
        <p:txBody>
          <a:bodyPr/>
          <a:lstStyle/>
          <a:p>
            <a:fld id="{D5600B87-76B4-43A1-9DFF-050D5D3732CD}" type="slidenum">
              <a:rPr lang="en-GB" smtClean="0"/>
              <a:t>‹#›</a:t>
            </a:fld>
            <a:endParaRPr lang="en-GB"/>
          </a:p>
        </p:txBody>
      </p:sp>
    </p:spTree>
    <p:extLst>
      <p:ext uri="{BB962C8B-B14F-4D97-AF65-F5344CB8AC3E}">
        <p14:creationId xmlns:p14="http://schemas.microsoft.com/office/powerpoint/2010/main" val="4138475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35B390-4000-234A-73D3-B218DFD3B4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CAB3A01-C93B-C1E2-683F-343A970BB6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46AC1D-95FD-342A-4F00-B1878B95BA0C}"/>
              </a:ext>
            </a:extLst>
          </p:cNvPr>
          <p:cNvSpPr>
            <a:spLocks noGrp="1"/>
          </p:cNvSpPr>
          <p:nvPr>
            <p:ph type="dt" sz="half" idx="10"/>
          </p:nvPr>
        </p:nvSpPr>
        <p:spPr/>
        <p:txBody>
          <a:bodyPr/>
          <a:lstStyle/>
          <a:p>
            <a:fld id="{DC15EB28-B0F5-417B-BEBD-ECFD1FFF73CC}" type="datetimeFigureOut">
              <a:rPr lang="en-GB" smtClean="0"/>
              <a:t>15/05/2023</a:t>
            </a:fld>
            <a:endParaRPr lang="en-GB"/>
          </a:p>
        </p:txBody>
      </p:sp>
      <p:sp>
        <p:nvSpPr>
          <p:cNvPr id="5" name="Footer Placeholder 4">
            <a:extLst>
              <a:ext uri="{FF2B5EF4-FFF2-40B4-BE49-F238E27FC236}">
                <a16:creationId xmlns:a16="http://schemas.microsoft.com/office/drawing/2014/main" id="{EB32B94F-78EF-37E9-6E58-D07E9C7532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33D49E-CBD2-A5F7-0550-FB1FB1FC1632}"/>
              </a:ext>
            </a:extLst>
          </p:cNvPr>
          <p:cNvSpPr>
            <a:spLocks noGrp="1"/>
          </p:cNvSpPr>
          <p:nvPr>
            <p:ph type="sldNum" sz="quarter" idx="12"/>
          </p:nvPr>
        </p:nvSpPr>
        <p:spPr/>
        <p:txBody>
          <a:bodyPr/>
          <a:lstStyle/>
          <a:p>
            <a:fld id="{D5600B87-76B4-43A1-9DFF-050D5D3732CD}" type="slidenum">
              <a:rPr lang="en-GB" smtClean="0"/>
              <a:t>‹#›</a:t>
            </a:fld>
            <a:endParaRPr lang="en-GB"/>
          </a:p>
        </p:txBody>
      </p:sp>
    </p:spTree>
    <p:extLst>
      <p:ext uri="{BB962C8B-B14F-4D97-AF65-F5344CB8AC3E}">
        <p14:creationId xmlns:p14="http://schemas.microsoft.com/office/powerpoint/2010/main" val="3114578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F6EB9-353B-9BBD-20A9-6A25567448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E97EC38-D875-7E0B-D0B1-9AE8C775C7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D45B783-B3D1-6AFB-43E8-7BA54BA2C2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439EDF-80BA-54E2-6671-82AF1B219357}"/>
              </a:ext>
            </a:extLst>
          </p:cNvPr>
          <p:cNvSpPr>
            <a:spLocks noGrp="1"/>
          </p:cNvSpPr>
          <p:nvPr>
            <p:ph type="dt" sz="half" idx="10"/>
          </p:nvPr>
        </p:nvSpPr>
        <p:spPr/>
        <p:txBody>
          <a:bodyPr/>
          <a:lstStyle/>
          <a:p>
            <a:fld id="{9E223906-0A55-4CBD-AB68-BBA9CAEBF1BC}" type="datetimeFigureOut">
              <a:rPr lang="en-GB" smtClean="0"/>
              <a:t>15/05/2023</a:t>
            </a:fld>
            <a:endParaRPr lang="en-GB"/>
          </a:p>
        </p:txBody>
      </p:sp>
      <p:sp>
        <p:nvSpPr>
          <p:cNvPr id="6" name="Footer Placeholder 5">
            <a:extLst>
              <a:ext uri="{FF2B5EF4-FFF2-40B4-BE49-F238E27FC236}">
                <a16:creationId xmlns:a16="http://schemas.microsoft.com/office/drawing/2014/main" id="{84A281EE-8E81-E535-EFBB-11583D7DB6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44A5C0-12FC-0F4D-F966-390A72B8BD4C}"/>
              </a:ext>
            </a:extLst>
          </p:cNvPr>
          <p:cNvSpPr>
            <a:spLocks noGrp="1"/>
          </p:cNvSpPr>
          <p:nvPr>
            <p:ph type="sldNum" sz="quarter" idx="12"/>
          </p:nvPr>
        </p:nvSpPr>
        <p:spPr/>
        <p:txBody>
          <a:bodyPr/>
          <a:lstStyle/>
          <a:p>
            <a:fld id="{AB3ED398-4809-4DAB-B614-C89DC4375B0D}" type="slidenum">
              <a:rPr lang="en-GB" smtClean="0"/>
              <a:t>‹#›</a:t>
            </a:fld>
            <a:endParaRPr lang="en-GB"/>
          </a:p>
        </p:txBody>
      </p:sp>
    </p:spTree>
    <p:extLst>
      <p:ext uri="{BB962C8B-B14F-4D97-AF65-F5344CB8AC3E}">
        <p14:creationId xmlns:p14="http://schemas.microsoft.com/office/powerpoint/2010/main" val="3163531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8C412-56CE-BB13-1C6E-026C7BCEC2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B40D76F-59C1-5624-F675-D33425B70F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7CE3180-9999-054B-7960-818D7B8EE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01A9B0-A81E-9928-0EB2-2E56E8294962}"/>
              </a:ext>
            </a:extLst>
          </p:cNvPr>
          <p:cNvSpPr>
            <a:spLocks noGrp="1"/>
          </p:cNvSpPr>
          <p:nvPr>
            <p:ph type="dt" sz="half" idx="10"/>
          </p:nvPr>
        </p:nvSpPr>
        <p:spPr/>
        <p:txBody>
          <a:bodyPr/>
          <a:lstStyle/>
          <a:p>
            <a:fld id="{9E223906-0A55-4CBD-AB68-BBA9CAEBF1BC}" type="datetimeFigureOut">
              <a:rPr lang="en-GB" smtClean="0"/>
              <a:t>15/05/2023</a:t>
            </a:fld>
            <a:endParaRPr lang="en-GB"/>
          </a:p>
        </p:txBody>
      </p:sp>
      <p:sp>
        <p:nvSpPr>
          <p:cNvPr id="6" name="Footer Placeholder 5">
            <a:extLst>
              <a:ext uri="{FF2B5EF4-FFF2-40B4-BE49-F238E27FC236}">
                <a16:creationId xmlns:a16="http://schemas.microsoft.com/office/drawing/2014/main" id="{5F1A2452-A7CA-3583-BFCC-C033A35B6C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7B19F8-4404-6A0D-3516-DA2164D5011C}"/>
              </a:ext>
            </a:extLst>
          </p:cNvPr>
          <p:cNvSpPr>
            <a:spLocks noGrp="1"/>
          </p:cNvSpPr>
          <p:nvPr>
            <p:ph type="sldNum" sz="quarter" idx="12"/>
          </p:nvPr>
        </p:nvSpPr>
        <p:spPr/>
        <p:txBody>
          <a:bodyPr/>
          <a:lstStyle/>
          <a:p>
            <a:fld id="{AB3ED398-4809-4DAB-B614-C89DC4375B0D}" type="slidenum">
              <a:rPr lang="en-GB" smtClean="0"/>
              <a:t>‹#›</a:t>
            </a:fld>
            <a:endParaRPr lang="en-GB"/>
          </a:p>
        </p:txBody>
      </p:sp>
    </p:spTree>
    <p:extLst>
      <p:ext uri="{BB962C8B-B14F-4D97-AF65-F5344CB8AC3E}">
        <p14:creationId xmlns:p14="http://schemas.microsoft.com/office/powerpoint/2010/main" val="1738494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FA87E7-69FC-79BD-41DE-802EBDB9CD16}"/>
              </a:ext>
            </a:extLst>
          </p:cNvPr>
          <p:cNvSpPr>
            <a:spLocks noGrp="1"/>
          </p:cNvSpPr>
          <p:nvPr>
            <p:ph type="dt" sz="half" idx="10"/>
          </p:nvPr>
        </p:nvSpPr>
        <p:spPr/>
        <p:txBody>
          <a:bodyPr/>
          <a:lstStyle/>
          <a:p>
            <a:fld id="{9E223906-0A55-4CBD-AB68-BBA9CAEBF1BC}" type="datetimeFigureOut">
              <a:rPr lang="en-GB" smtClean="0"/>
              <a:t>15/05/2023</a:t>
            </a:fld>
            <a:endParaRPr lang="en-GB"/>
          </a:p>
        </p:txBody>
      </p:sp>
      <p:sp>
        <p:nvSpPr>
          <p:cNvPr id="3" name="Footer Placeholder 2">
            <a:extLst>
              <a:ext uri="{FF2B5EF4-FFF2-40B4-BE49-F238E27FC236}">
                <a16:creationId xmlns:a16="http://schemas.microsoft.com/office/drawing/2014/main" id="{30ACA7AE-FAA4-F149-1097-3C7A3ADDE6B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8274EB0-73D7-CA75-8975-01E11FD1DF6A}"/>
              </a:ext>
            </a:extLst>
          </p:cNvPr>
          <p:cNvSpPr>
            <a:spLocks noGrp="1"/>
          </p:cNvSpPr>
          <p:nvPr>
            <p:ph type="sldNum" sz="quarter" idx="12"/>
          </p:nvPr>
        </p:nvSpPr>
        <p:spPr/>
        <p:txBody>
          <a:bodyPr/>
          <a:lstStyle/>
          <a:p>
            <a:fld id="{AB3ED398-4809-4DAB-B614-C89DC4375B0D}" type="slidenum">
              <a:rPr lang="en-GB" smtClean="0"/>
              <a:t>‹#›</a:t>
            </a:fld>
            <a:endParaRPr lang="en-GB"/>
          </a:p>
        </p:txBody>
      </p:sp>
    </p:spTree>
    <p:extLst>
      <p:ext uri="{BB962C8B-B14F-4D97-AF65-F5344CB8AC3E}">
        <p14:creationId xmlns:p14="http://schemas.microsoft.com/office/powerpoint/2010/main" val="3996893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2E991-93EA-9C30-AADB-2BD3B0E89A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81CC4BC-E327-6555-746A-D5F6338C0A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0866EAD-5D7E-5220-05E7-94C37FF8B1AB}"/>
              </a:ext>
            </a:extLst>
          </p:cNvPr>
          <p:cNvSpPr>
            <a:spLocks noGrp="1"/>
          </p:cNvSpPr>
          <p:nvPr>
            <p:ph type="dt" sz="half" idx="10"/>
          </p:nvPr>
        </p:nvSpPr>
        <p:spPr/>
        <p:txBody>
          <a:bodyPr/>
          <a:lstStyle/>
          <a:p>
            <a:fld id="{9E223906-0A55-4CBD-AB68-BBA9CAEBF1BC}" type="datetimeFigureOut">
              <a:rPr lang="en-GB" smtClean="0"/>
              <a:t>15/05/2023</a:t>
            </a:fld>
            <a:endParaRPr lang="en-GB"/>
          </a:p>
        </p:txBody>
      </p:sp>
      <p:sp>
        <p:nvSpPr>
          <p:cNvPr id="5" name="Footer Placeholder 4">
            <a:extLst>
              <a:ext uri="{FF2B5EF4-FFF2-40B4-BE49-F238E27FC236}">
                <a16:creationId xmlns:a16="http://schemas.microsoft.com/office/drawing/2014/main" id="{8F7A88B9-FA1A-7C3D-F999-8AA5BAAC62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37CCEB-45D3-495F-0DA4-4B32590A5DA4}"/>
              </a:ext>
            </a:extLst>
          </p:cNvPr>
          <p:cNvSpPr>
            <a:spLocks noGrp="1"/>
          </p:cNvSpPr>
          <p:nvPr>
            <p:ph type="sldNum" sz="quarter" idx="12"/>
          </p:nvPr>
        </p:nvSpPr>
        <p:spPr/>
        <p:txBody>
          <a:bodyPr/>
          <a:lstStyle/>
          <a:p>
            <a:fld id="{AB3ED398-4809-4DAB-B614-C89DC4375B0D}" type="slidenum">
              <a:rPr lang="en-GB" smtClean="0"/>
              <a:t>‹#›</a:t>
            </a:fld>
            <a:endParaRPr lang="en-GB"/>
          </a:p>
        </p:txBody>
      </p:sp>
    </p:spTree>
    <p:extLst>
      <p:ext uri="{BB962C8B-B14F-4D97-AF65-F5344CB8AC3E}">
        <p14:creationId xmlns:p14="http://schemas.microsoft.com/office/powerpoint/2010/main" val="3120585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3D59C-8824-66CE-0C1A-FCD34BBE5D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CF06F6-8756-02DF-C8C4-B40374BE96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6E3232-DADD-F710-CB93-5879CB88CDAE}"/>
              </a:ext>
            </a:extLst>
          </p:cNvPr>
          <p:cNvSpPr>
            <a:spLocks noGrp="1"/>
          </p:cNvSpPr>
          <p:nvPr>
            <p:ph type="dt" sz="half" idx="10"/>
          </p:nvPr>
        </p:nvSpPr>
        <p:spPr/>
        <p:txBody>
          <a:bodyPr/>
          <a:lstStyle/>
          <a:p>
            <a:fld id="{DC15EB28-B0F5-417B-BEBD-ECFD1FFF73CC}" type="datetimeFigureOut">
              <a:rPr lang="en-GB" smtClean="0"/>
              <a:t>15/05/2023</a:t>
            </a:fld>
            <a:endParaRPr lang="en-GB"/>
          </a:p>
        </p:txBody>
      </p:sp>
      <p:sp>
        <p:nvSpPr>
          <p:cNvPr id="5" name="Footer Placeholder 4">
            <a:extLst>
              <a:ext uri="{FF2B5EF4-FFF2-40B4-BE49-F238E27FC236}">
                <a16:creationId xmlns:a16="http://schemas.microsoft.com/office/drawing/2014/main" id="{A1A23844-FFEB-CE61-D56C-DDE2A76517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7271EB-3EBC-5DF3-337E-D4B459849A30}"/>
              </a:ext>
            </a:extLst>
          </p:cNvPr>
          <p:cNvSpPr>
            <a:spLocks noGrp="1"/>
          </p:cNvSpPr>
          <p:nvPr>
            <p:ph type="sldNum" sz="quarter" idx="12"/>
          </p:nvPr>
        </p:nvSpPr>
        <p:spPr/>
        <p:txBody>
          <a:bodyPr/>
          <a:lstStyle/>
          <a:p>
            <a:fld id="{D5600B87-76B4-43A1-9DFF-050D5D3732CD}" type="slidenum">
              <a:rPr lang="en-GB" smtClean="0"/>
              <a:t>‹#›</a:t>
            </a:fld>
            <a:endParaRPr lang="en-GB"/>
          </a:p>
        </p:txBody>
      </p:sp>
    </p:spTree>
    <p:extLst>
      <p:ext uri="{BB962C8B-B14F-4D97-AF65-F5344CB8AC3E}">
        <p14:creationId xmlns:p14="http://schemas.microsoft.com/office/powerpoint/2010/main" val="31104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9A9A2-1FB0-5B2A-1151-DDF2897909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49A139D-3407-ACC6-92FA-2BFA773C58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F07845-DC0D-B9BA-037D-6398F0EF615D}"/>
              </a:ext>
            </a:extLst>
          </p:cNvPr>
          <p:cNvSpPr>
            <a:spLocks noGrp="1"/>
          </p:cNvSpPr>
          <p:nvPr>
            <p:ph type="dt" sz="half" idx="10"/>
          </p:nvPr>
        </p:nvSpPr>
        <p:spPr/>
        <p:txBody>
          <a:bodyPr/>
          <a:lstStyle/>
          <a:p>
            <a:fld id="{DC15EB28-B0F5-417B-BEBD-ECFD1FFF73CC}" type="datetimeFigureOut">
              <a:rPr lang="en-GB" smtClean="0"/>
              <a:t>15/05/2023</a:t>
            </a:fld>
            <a:endParaRPr lang="en-GB"/>
          </a:p>
        </p:txBody>
      </p:sp>
      <p:sp>
        <p:nvSpPr>
          <p:cNvPr id="5" name="Footer Placeholder 4">
            <a:extLst>
              <a:ext uri="{FF2B5EF4-FFF2-40B4-BE49-F238E27FC236}">
                <a16:creationId xmlns:a16="http://schemas.microsoft.com/office/drawing/2014/main" id="{494B9DC2-44BF-8862-DBBB-AEE0D2CE33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8B38C0-55F4-F2B9-11E3-E8EBCD1ACA1B}"/>
              </a:ext>
            </a:extLst>
          </p:cNvPr>
          <p:cNvSpPr>
            <a:spLocks noGrp="1"/>
          </p:cNvSpPr>
          <p:nvPr>
            <p:ph type="sldNum" sz="quarter" idx="12"/>
          </p:nvPr>
        </p:nvSpPr>
        <p:spPr/>
        <p:txBody>
          <a:bodyPr/>
          <a:lstStyle/>
          <a:p>
            <a:fld id="{D5600B87-76B4-43A1-9DFF-050D5D3732CD}" type="slidenum">
              <a:rPr lang="en-GB" smtClean="0"/>
              <a:t>‹#›</a:t>
            </a:fld>
            <a:endParaRPr lang="en-GB"/>
          </a:p>
        </p:txBody>
      </p:sp>
    </p:spTree>
    <p:extLst>
      <p:ext uri="{BB962C8B-B14F-4D97-AF65-F5344CB8AC3E}">
        <p14:creationId xmlns:p14="http://schemas.microsoft.com/office/powerpoint/2010/main" val="375950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D3A1E-9D88-4CD2-B491-ADC438F025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D12502-7270-DF98-E662-0D4608E8E2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33C646F-8B16-441C-9E1D-540B65AA79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8973D44-4DB9-8295-B678-870300F04BCA}"/>
              </a:ext>
            </a:extLst>
          </p:cNvPr>
          <p:cNvSpPr>
            <a:spLocks noGrp="1"/>
          </p:cNvSpPr>
          <p:nvPr>
            <p:ph type="dt" sz="half" idx="10"/>
          </p:nvPr>
        </p:nvSpPr>
        <p:spPr/>
        <p:txBody>
          <a:bodyPr/>
          <a:lstStyle/>
          <a:p>
            <a:fld id="{DC15EB28-B0F5-417B-BEBD-ECFD1FFF73CC}" type="datetimeFigureOut">
              <a:rPr lang="en-GB" smtClean="0"/>
              <a:t>15/05/2023</a:t>
            </a:fld>
            <a:endParaRPr lang="en-GB"/>
          </a:p>
        </p:txBody>
      </p:sp>
      <p:sp>
        <p:nvSpPr>
          <p:cNvPr id="6" name="Footer Placeholder 5">
            <a:extLst>
              <a:ext uri="{FF2B5EF4-FFF2-40B4-BE49-F238E27FC236}">
                <a16:creationId xmlns:a16="http://schemas.microsoft.com/office/drawing/2014/main" id="{C36C7EEB-CF3C-2D55-BCB5-62C208944E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B50A07-70D8-BA06-3684-64556852B6A4}"/>
              </a:ext>
            </a:extLst>
          </p:cNvPr>
          <p:cNvSpPr>
            <a:spLocks noGrp="1"/>
          </p:cNvSpPr>
          <p:nvPr>
            <p:ph type="sldNum" sz="quarter" idx="12"/>
          </p:nvPr>
        </p:nvSpPr>
        <p:spPr/>
        <p:txBody>
          <a:bodyPr/>
          <a:lstStyle/>
          <a:p>
            <a:fld id="{D5600B87-76B4-43A1-9DFF-050D5D3732CD}" type="slidenum">
              <a:rPr lang="en-GB" smtClean="0"/>
              <a:t>‹#›</a:t>
            </a:fld>
            <a:endParaRPr lang="en-GB"/>
          </a:p>
        </p:txBody>
      </p:sp>
    </p:spTree>
    <p:extLst>
      <p:ext uri="{BB962C8B-B14F-4D97-AF65-F5344CB8AC3E}">
        <p14:creationId xmlns:p14="http://schemas.microsoft.com/office/powerpoint/2010/main" val="1118802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30FAE-A83D-5FDF-34F8-8A08D506327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57A2CA0-A73B-FB1E-DCFA-FE69264DB8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850379-445B-DF80-A330-12A0E04674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977DBAF-05B1-45B8-022B-26667D08B0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CFCF9D-5C90-4A41-9E25-01F83BF283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674F51D-C462-D6E7-C241-07082E7A17BB}"/>
              </a:ext>
            </a:extLst>
          </p:cNvPr>
          <p:cNvSpPr>
            <a:spLocks noGrp="1"/>
          </p:cNvSpPr>
          <p:nvPr>
            <p:ph type="dt" sz="half" idx="10"/>
          </p:nvPr>
        </p:nvSpPr>
        <p:spPr/>
        <p:txBody>
          <a:bodyPr/>
          <a:lstStyle/>
          <a:p>
            <a:fld id="{DC15EB28-B0F5-417B-BEBD-ECFD1FFF73CC}" type="datetimeFigureOut">
              <a:rPr lang="en-GB" smtClean="0"/>
              <a:t>15/05/2023</a:t>
            </a:fld>
            <a:endParaRPr lang="en-GB"/>
          </a:p>
        </p:txBody>
      </p:sp>
      <p:sp>
        <p:nvSpPr>
          <p:cNvPr id="8" name="Footer Placeholder 7">
            <a:extLst>
              <a:ext uri="{FF2B5EF4-FFF2-40B4-BE49-F238E27FC236}">
                <a16:creationId xmlns:a16="http://schemas.microsoft.com/office/drawing/2014/main" id="{64508C66-FED5-F42B-6903-8B6E07D5094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4D2B31-E344-E698-7EC2-8EE09C18AA57}"/>
              </a:ext>
            </a:extLst>
          </p:cNvPr>
          <p:cNvSpPr>
            <a:spLocks noGrp="1"/>
          </p:cNvSpPr>
          <p:nvPr>
            <p:ph type="sldNum" sz="quarter" idx="12"/>
          </p:nvPr>
        </p:nvSpPr>
        <p:spPr/>
        <p:txBody>
          <a:bodyPr/>
          <a:lstStyle/>
          <a:p>
            <a:fld id="{D5600B87-76B4-43A1-9DFF-050D5D3732CD}" type="slidenum">
              <a:rPr lang="en-GB" smtClean="0"/>
              <a:t>‹#›</a:t>
            </a:fld>
            <a:endParaRPr lang="en-GB"/>
          </a:p>
        </p:txBody>
      </p:sp>
    </p:spTree>
    <p:extLst>
      <p:ext uri="{BB962C8B-B14F-4D97-AF65-F5344CB8AC3E}">
        <p14:creationId xmlns:p14="http://schemas.microsoft.com/office/powerpoint/2010/main" val="3047319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8DD8C-4775-99C8-4E80-CDBFEBD090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3324ACE-1A23-DB14-FF23-1D4C0284EF9A}"/>
              </a:ext>
            </a:extLst>
          </p:cNvPr>
          <p:cNvSpPr>
            <a:spLocks noGrp="1"/>
          </p:cNvSpPr>
          <p:nvPr>
            <p:ph type="dt" sz="half" idx="10"/>
          </p:nvPr>
        </p:nvSpPr>
        <p:spPr/>
        <p:txBody>
          <a:bodyPr/>
          <a:lstStyle/>
          <a:p>
            <a:fld id="{DC15EB28-B0F5-417B-BEBD-ECFD1FFF73CC}" type="datetimeFigureOut">
              <a:rPr lang="en-GB" smtClean="0"/>
              <a:t>15/05/2023</a:t>
            </a:fld>
            <a:endParaRPr lang="en-GB"/>
          </a:p>
        </p:txBody>
      </p:sp>
      <p:sp>
        <p:nvSpPr>
          <p:cNvPr id="4" name="Footer Placeholder 3">
            <a:extLst>
              <a:ext uri="{FF2B5EF4-FFF2-40B4-BE49-F238E27FC236}">
                <a16:creationId xmlns:a16="http://schemas.microsoft.com/office/drawing/2014/main" id="{07D6428C-78A5-B83D-0467-A9144FAD71F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BDA0BDF-1E3A-F188-B190-A39C43E132B4}"/>
              </a:ext>
            </a:extLst>
          </p:cNvPr>
          <p:cNvSpPr>
            <a:spLocks noGrp="1"/>
          </p:cNvSpPr>
          <p:nvPr>
            <p:ph type="sldNum" sz="quarter" idx="12"/>
          </p:nvPr>
        </p:nvSpPr>
        <p:spPr/>
        <p:txBody>
          <a:bodyPr/>
          <a:lstStyle/>
          <a:p>
            <a:fld id="{D5600B87-76B4-43A1-9DFF-050D5D3732CD}" type="slidenum">
              <a:rPr lang="en-GB" smtClean="0"/>
              <a:t>‹#›</a:t>
            </a:fld>
            <a:endParaRPr lang="en-GB"/>
          </a:p>
        </p:txBody>
      </p:sp>
    </p:spTree>
    <p:extLst>
      <p:ext uri="{BB962C8B-B14F-4D97-AF65-F5344CB8AC3E}">
        <p14:creationId xmlns:p14="http://schemas.microsoft.com/office/powerpoint/2010/main" val="2472215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453F1-7823-6505-DB3E-BA90C2DEB479}"/>
              </a:ext>
            </a:extLst>
          </p:cNvPr>
          <p:cNvSpPr>
            <a:spLocks noGrp="1"/>
          </p:cNvSpPr>
          <p:nvPr>
            <p:ph type="dt" sz="half" idx="10"/>
          </p:nvPr>
        </p:nvSpPr>
        <p:spPr/>
        <p:txBody>
          <a:bodyPr/>
          <a:lstStyle/>
          <a:p>
            <a:fld id="{DC15EB28-B0F5-417B-BEBD-ECFD1FFF73CC}" type="datetimeFigureOut">
              <a:rPr lang="en-GB" smtClean="0"/>
              <a:t>15/05/2023</a:t>
            </a:fld>
            <a:endParaRPr lang="en-GB"/>
          </a:p>
        </p:txBody>
      </p:sp>
      <p:sp>
        <p:nvSpPr>
          <p:cNvPr id="3" name="Footer Placeholder 2">
            <a:extLst>
              <a:ext uri="{FF2B5EF4-FFF2-40B4-BE49-F238E27FC236}">
                <a16:creationId xmlns:a16="http://schemas.microsoft.com/office/drawing/2014/main" id="{FE45014D-7EA6-AD02-472C-656A78A4079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FDDD503-06BF-E85C-2A35-2525F7E5D1E4}"/>
              </a:ext>
            </a:extLst>
          </p:cNvPr>
          <p:cNvSpPr>
            <a:spLocks noGrp="1"/>
          </p:cNvSpPr>
          <p:nvPr>
            <p:ph type="sldNum" sz="quarter" idx="12"/>
          </p:nvPr>
        </p:nvSpPr>
        <p:spPr/>
        <p:txBody>
          <a:bodyPr/>
          <a:lstStyle/>
          <a:p>
            <a:fld id="{D5600B87-76B4-43A1-9DFF-050D5D3732CD}" type="slidenum">
              <a:rPr lang="en-GB" smtClean="0"/>
              <a:t>‹#›</a:t>
            </a:fld>
            <a:endParaRPr lang="en-GB"/>
          </a:p>
        </p:txBody>
      </p:sp>
    </p:spTree>
    <p:extLst>
      <p:ext uri="{BB962C8B-B14F-4D97-AF65-F5344CB8AC3E}">
        <p14:creationId xmlns:p14="http://schemas.microsoft.com/office/powerpoint/2010/main" val="3604406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2CDBA-8D5C-E357-EDFB-3A44DACA2D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5E8811A-3ED8-ABC8-4578-F050947895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68F7F7F-FB9F-D9E3-F62E-AB8ADFC600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78B46D-7C18-F853-A3D7-2BF256C4E47B}"/>
              </a:ext>
            </a:extLst>
          </p:cNvPr>
          <p:cNvSpPr>
            <a:spLocks noGrp="1"/>
          </p:cNvSpPr>
          <p:nvPr>
            <p:ph type="dt" sz="half" idx="10"/>
          </p:nvPr>
        </p:nvSpPr>
        <p:spPr/>
        <p:txBody>
          <a:bodyPr/>
          <a:lstStyle/>
          <a:p>
            <a:fld id="{DC15EB28-B0F5-417B-BEBD-ECFD1FFF73CC}" type="datetimeFigureOut">
              <a:rPr lang="en-GB" smtClean="0"/>
              <a:t>15/05/2023</a:t>
            </a:fld>
            <a:endParaRPr lang="en-GB"/>
          </a:p>
        </p:txBody>
      </p:sp>
      <p:sp>
        <p:nvSpPr>
          <p:cNvPr id="6" name="Footer Placeholder 5">
            <a:extLst>
              <a:ext uri="{FF2B5EF4-FFF2-40B4-BE49-F238E27FC236}">
                <a16:creationId xmlns:a16="http://schemas.microsoft.com/office/drawing/2014/main" id="{2017EC0F-F498-26D4-65D9-2872EC5244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49FF56-07DE-E366-2CD9-B1A52FA33ADE}"/>
              </a:ext>
            </a:extLst>
          </p:cNvPr>
          <p:cNvSpPr>
            <a:spLocks noGrp="1"/>
          </p:cNvSpPr>
          <p:nvPr>
            <p:ph type="sldNum" sz="quarter" idx="12"/>
          </p:nvPr>
        </p:nvSpPr>
        <p:spPr/>
        <p:txBody>
          <a:bodyPr/>
          <a:lstStyle/>
          <a:p>
            <a:fld id="{D5600B87-76B4-43A1-9DFF-050D5D3732CD}" type="slidenum">
              <a:rPr lang="en-GB" smtClean="0"/>
              <a:t>‹#›</a:t>
            </a:fld>
            <a:endParaRPr lang="en-GB"/>
          </a:p>
        </p:txBody>
      </p:sp>
    </p:spTree>
    <p:extLst>
      <p:ext uri="{BB962C8B-B14F-4D97-AF65-F5344CB8AC3E}">
        <p14:creationId xmlns:p14="http://schemas.microsoft.com/office/powerpoint/2010/main" val="113346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AA5CD-8D30-DF68-E514-D15969B247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E0DBEFE-284A-39FC-4415-8FF708EBB5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F1E11DD-F3D0-BBF9-9004-0CDF1D1B7E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DA0118-C5DC-335B-13A8-32A7A2C16386}"/>
              </a:ext>
            </a:extLst>
          </p:cNvPr>
          <p:cNvSpPr>
            <a:spLocks noGrp="1"/>
          </p:cNvSpPr>
          <p:nvPr>
            <p:ph type="dt" sz="half" idx="10"/>
          </p:nvPr>
        </p:nvSpPr>
        <p:spPr/>
        <p:txBody>
          <a:bodyPr/>
          <a:lstStyle/>
          <a:p>
            <a:fld id="{DC15EB28-B0F5-417B-BEBD-ECFD1FFF73CC}" type="datetimeFigureOut">
              <a:rPr lang="en-GB" smtClean="0"/>
              <a:t>15/05/2023</a:t>
            </a:fld>
            <a:endParaRPr lang="en-GB"/>
          </a:p>
        </p:txBody>
      </p:sp>
      <p:sp>
        <p:nvSpPr>
          <p:cNvPr id="6" name="Footer Placeholder 5">
            <a:extLst>
              <a:ext uri="{FF2B5EF4-FFF2-40B4-BE49-F238E27FC236}">
                <a16:creationId xmlns:a16="http://schemas.microsoft.com/office/drawing/2014/main" id="{710DB902-2614-1FB2-C4D9-A340C85FF8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37727B-5BC4-B972-4AA2-8D9828AD3208}"/>
              </a:ext>
            </a:extLst>
          </p:cNvPr>
          <p:cNvSpPr>
            <a:spLocks noGrp="1"/>
          </p:cNvSpPr>
          <p:nvPr>
            <p:ph type="sldNum" sz="quarter" idx="12"/>
          </p:nvPr>
        </p:nvSpPr>
        <p:spPr/>
        <p:txBody>
          <a:bodyPr/>
          <a:lstStyle/>
          <a:p>
            <a:fld id="{D5600B87-76B4-43A1-9DFF-050D5D3732CD}" type="slidenum">
              <a:rPr lang="en-GB" smtClean="0"/>
              <a:t>‹#›</a:t>
            </a:fld>
            <a:endParaRPr lang="en-GB"/>
          </a:p>
        </p:txBody>
      </p:sp>
    </p:spTree>
    <p:extLst>
      <p:ext uri="{BB962C8B-B14F-4D97-AF65-F5344CB8AC3E}">
        <p14:creationId xmlns:p14="http://schemas.microsoft.com/office/powerpoint/2010/main" val="267637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83AC6-3C7E-9F13-B250-AAFC5C3187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28D8B1-6032-6885-C9E5-705038D000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AF2875-6240-CE7D-EB12-4842262AFA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15EB28-B0F5-417B-BEBD-ECFD1FFF73CC}" type="datetimeFigureOut">
              <a:rPr lang="en-GB" smtClean="0"/>
              <a:t>15/05/2023</a:t>
            </a:fld>
            <a:endParaRPr lang="en-GB"/>
          </a:p>
        </p:txBody>
      </p:sp>
      <p:sp>
        <p:nvSpPr>
          <p:cNvPr id="5" name="Footer Placeholder 4">
            <a:extLst>
              <a:ext uri="{FF2B5EF4-FFF2-40B4-BE49-F238E27FC236}">
                <a16:creationId xmlns:a16="http://schemas.microsoft.com/office/drawing/2014/main" id="{6CC4813B-25DB-96C9-3031-990046D1F4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B799961-5EB6-3FAC-FF82-13F6E8A8B8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600B87-76B4-43A1-9DFF-050D5D3732CD}" type="slidenum">
              <a:rPr lang="en-GB" smtClean="0"/>
              <a:t>‹#›</a:t>
            </a:fld>
            <a:endParaRPr lang="en-GB"/>
          </a:p>
        </p:txBody>
      </p:sp>
    </p:spTree>
    <p:extLst>
      <p:ext uri="{BB962C8B-B14F-4D97-AF65-F5344CB8AC3E}">
        <p14:creationId xmlns:p14="http://schemas.microsoft.com/office/powerpoint/2010/main" val="1474315354"/>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62" r:id="rId7"/>
    <p:sldLayoutId id="2147483664" r:id="rId8"/>
    <p:sldLayoutId id="2147483663"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F913AC-0F6F-F5AE-760B-ED6CD0A6AB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D531DB-337D-9D2E-C5C6-BEAA988648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12AF92-E58A-9B96-F46F-E28866127D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223906-0A55-4CBD-AB68-BBA9CAEBF1BC}" type="datetimeFigureOut">
              <a:rPr lang="en-GB" smtClean="0"/>
              <a:t>15/05/2023</a:t>
            </a:fld>
            <a:endParaRPr lang="en-GB"/>
          </a:p>
        </p:txBody>
      </p:sp>
      <p:sp>
        <p:nvSpPr>
          <p:cNvPr id="5" name="Footer Placeholder 4">
            <a:extLst>
              <a:ext uri="{FF2B5EF4-FFF2-40B4-BE49-F238E27FC236}">
                <a16:creationId xmlns:a16="http://schemas.microsoft.com/office/drawing/2014/main" id="{5D41AA15-F9F3-6073-1C6D-92460621CD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B68653C-DFAA-5D1B-E2C0-8533EDB6FE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ED398-4809-4DAB-B614-C89DC4375B0D}" type="slidenum">
              <a:rPr lang="en-GB" smtClean="0"/>
              <a:t>‹#›</a:t>
            </a:fld>
            <a:endParaRPr lang="en-GB"/>
          </a:p>
        </p:txBody>
      </p:sp>
    </p:spTree>
    <p:extLst>
      <p:ext uri="{BB962C8B-B14F-4D97-AF65-F5344CB8AC3E}">
        <p14:creationId xmlns:p14="http://schemas.microsoft.com/office/powerpoint/2010/main" val="2098149419"/>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5" r:id="rId3"/>
    <p:sldLayoutId id="214748364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308381-18C3-13EA-15A1-55680C4FE2BC}"/>
              </a:ext>
            </a:extLst>
          </p:cNvPr>
          <p:cNvSpPr/>
          <p:nvPr/>
        </p:nvSpPr>
        <p:spPr>
          <a:xfrm>
            <a:off x="0" y="0"/>
            <a:ext cx="654685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effectLst/>
                <a:ea typeface="Calibri" panose="020F0502020204030204" pitchFamily="34" charset="0"/>
                <a:cs typeface="Times New Roman" panose="02020603050405020304" pitchFamily="18" charset="0"/>
              </a:rPr>
              <a:t> </a:t>
            </a:r>
          </a:p>
        </p:txBody>
      </p:sp>
      <p:sp>
        <p:nvSpPr>
          <p:cNvPr id="5" name="Text Box 217">
            <a:extLst>
              <a:ext uri="{FF2B5EF4-FFF2-40B4-BE49-F238E27FC236}">
                <a16:creationId xmlns:a16="http://schemas.microsoft.com/office/drawing/2014/main" id="{DF88374A-3B14-552A-EAD8-6D9DB784710E}"/>
              </a:ext>
            </a:extLst>
          </p:cNvPr>
          <p:cNvSpPr txBox="1">
            <a:spLocks noChangeArrowheads="1"/>
          </p:cNvSpPr>
          <p:nvPr/>
        </p:nvSpPr>
        <p:spPr bwMode="auto">
          <a:xfrm>
            <a:off x="3147869" y="1228166"/>
            <a:ext cx="6810662" cy="4231340"/>
          </a:xfrm>
          <a:prstGeom prst="rect">
            <a:avLst/>
          </a:prstGeom>
          <a:solidFill>
            <a:schemeClr val="bg2">
              <a:lumMod val="75000"/>
            </a:schemeClr>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GB" sz="2800" dirty="0">
                <a:effectLst/>
                <a:latin typeface="Times New Roman" panose="02020603050405020304" pitchFamily="18" charset="0"/>
                <a:ea typeface="Calibri" panose="020F0502020204030204" pitchFamily="34" charset="0"/>
                <a:cs typeface="Times New Roman" panose="02020603050405020304" pitchFamily="18" charset="0"/>
              </a:rPr>
              <a:t>“The Reformation of the 21</a:t>
            </a:r>
            <a:r>
              <a:rPr lang="en-GB" sz="2800" baseline="30000" dirty="0">
                <a:effectLst/>
                <a:latin typeface="Times New Roman" panose="02020603050405020304" pitchFamily="18" charset="0"/>
                <a:ea typeface="Calibri" panose="020F0502020204030204" pitchFamily="34" charset="0"/>
                <a:cs typeface="Times New Roman" panose="02020603050405020304" pitchFamily="18" charset="0"/>
              </a:rPr>
              <a:t>st</a:t>
            </a:r>
            <a:r>
              <a:rPr lang="en-GB" sz="2800" dirty="0">
                <a:effectLst/>
                <a:latin typeface="Times New Roman" panose="02020603050405020304" pitchFamily="18" charset="0"/>
                <a:ea typeface="Calibri" panose="020F0502020204030204" pitchFamily="34" charset="0"/>
                <a:cs typeface="Times New Roman" panose="02020603050405020304" pitchFamily="18" charset="0"/>
              </a:rPr>
              <a:t> Century?”</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800" dirty="0">
                <a:effectLst/>
                <a:latin typeface="Times New Roman" panose="02020603050405020304" pitchFamily="18" charset="0"/>
                <a:ea typeface="Calibri" panose="020F0502020204030204" pitchFamily="34" charset="0"/>
                <a:cs typeface="Times New Roman" panose="02020603050405020304" pitchFamily="18" charset="0"/>
              </a:rPr>
              <a:t>Church of England Clergy Experiences of Ministry during the Covid-19 Pandemic</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ea typeface="Calibri" panose="020F0502020204030204" pitchFamily="34" charset="0"/>
                <a:cs typeface="Times New Roman" panose="02020603050405020304" pitchFamily="18" charset="0"/>
              </a:rPr>
              <a:t>       </a:t>
            </a:r>
            <a:r>
              <a:rPr lang="en-GB" sz="2000" b="1" i="1" dirty="0">
                <a:effectLst/>
                <a:ea typeface="Calibri" panose="020F0502020204030204" pitchFamily="34" charset="0"/>
                <a:cs typeface="Times New Roman" panose="02020603050405020304" pitchFamily="18" charset="0"/>
              </a:rPr>
              <a:t>Gillian Symon</a:t>
            </a:r>
            <a:r>
              <a:rPr lang="en-GB" sz="2000" b="1" i="1" dirty="0">
                <a:ea typeface="Calibri" panose="020F0502020204030204" pitchFamily="34" charset="0"/>
                <a:cs typeface="Times New Roman" panose="02020603050405020304" pitchFamily="18" charset="0"/>
              </a:rPr>
              <a:t>, Royal Holloway, University of London</a:t>
            </a:r>
          </a:p>
          <a:p>
            <a:pPr>
              <a:lnSpc>
                <a:spcPct val="107000"/>
              </a:lnSpc>
              <a:spcAft>
                <a:spcPts val="800"/>
              </a:spcAft>
            </a:pPr>
            <a:r>
              <a:rPr lang="en-GB" sz="2000" b="1" i="1" dirty="0">
                <a:effectLst/>
                <a:ea typeface="Calibri" panose="020F0502020204030204" pitchFamily="34" charset="0"/>
                <a:cs typeface="Times New Roman" panose="02020603050405020304" pitchFamily="18" charset="0"/>
              </a:rPr>
              <a:t>       Rebecca Whiting, Birkbeck, University of London</a:t>
            </a:r>
          </a:p>
          <a:p>
            <a:pPr>
              <a:lnSpc>
                <a:spcPct val="107000"/>
              </a:lnSpc>
              <a:spcAft>
                <a:spcPts val="800"/>
              </a:spcAft>
            </a:pPr>
            <a:r>
              <a:rPr lang="en-GB" sz="2000" b="1" i="1" dirty="0">
                <a:effectLst/>
                <a:ea typeface="Calibri" panose="020F0502020204030204" pitchFamily="34" charset="0"/>
                <a:cs typeface="Times New Roman" panose="02020603050405020304" pitchFamily="18" charset="0"/>
              </a:rPr>
              <a:t>       Rebecca Taylor, University of Southampton</a:t>
            </a:r>
            <a:endParaRPr lang="en-GB" sz="2000" i="1" dirty="0">
              <a:effectLst/>
              <a:ea typeface="Calibri" panose="020F0502020204030204" pitchFamily="34" charset="0"/>
              <a:cs typeface="Times New Roman" panose="02020603050405020304" pitchFamily="18" charset="0"/>
            </a:endParaRPr>
          </a:p>
          <a:p>
            <a:pPr>
              <a:lnSpc>
                <a:spcPct val="107000"/>
              </a:lnSpc>
              <a:spcAft>
                <a:spcPts val="800"/>
              </a:spcAft>
            </a:pPr>
            <a:r>
              <a:rPr lang="en-GB" sz="2000" b="1" i="1" dirty="0">
                <a:ea typeface="Calibri" panose="020F0502020204030204" pitchFamily="34" charset="0"/>
                <a:cs typeface="Times New Roman" panose="02020603050405020304" pitchFamily="18" charset="0"/>
              </a:rPr>
              <a:t>       April </a:t>
            </a:r>
            <a:r>
              <a:rPr lang="en-GB" sz="2000" b="1" i="1" dirty="0">
                <a:effectLst/>
                <a:ea typeface="Calibri" panose="020F0502020204030204" pitchFamily="34" charset="0"/>
                <a:cs typeface="Times New Roman" panose="02020603050405020304" pitchFamily="18" charset="0"/>
              </a:rPr>
              <a:t>2023</a:t>
            </a:r>
            <a:endParaRPr lang="en-GB" sz="2000" i="1" dirty="0">
              <a:effectLst/>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AB076ECD-0C25-70D9-3131-87DDED85BD3F}"/>
              </a:ext>
            </a:extLst>
          </p:cNvPr>
          <p:cNvSpPr/>
          <p:nvPr/>
        </p:nvSpPr>
        <p:spPr>
          <a:xfrm>
            <a:off x="10229850" y="1307"/>
            <a:ext cx="1962150" cy="70485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Rectangle 6">
            <a:extLst>
              <a:ext uri="{FF2B5EF4-FFF2-40B4-BE49-F238E27FC236}">
                <a16:creationId xmlns:a16="http://schemas.microsoft.com/office/drawing/2014/main" id="{9EFEE120-5ABD-15F6-28E9-DB46791F07A5}"/>
              </a:ext>
            </a:extLst>
          </p:cNvPr>
          <p:cNvSpPr/>
          <p:nvPr/>
        </p:nvSpPr>
        <p:spPr>
          <a:xfrm>
            <a:off x="10229850" y="706157"/>
            <a:ext cx="1962150" cy="704850"/>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Rectangle 7">
            <a:extLst>
              <a:ext uri="{FF2B5EF4-FFF2-40B4-BE49-F238E27FC236}">
                <a16:creationId xmlns:a16="http://schemas.microsoft.com/office/drawing/2014/main" id="{A2AC461F-5247-F9D2-D41C-AF882F9ECAEF}"/>
              </a:ext>
            </a:extLst>
          </p:cNvPr>
          <p:cNvSpPr/>
          <p:nvPr/>
        </p:nvSpPr>
        <p:spPr>
          <a:xfrm>
            <a:off x="10229850" y="1394385"/>
            <a:ext cx="1962150" cy="688975"/>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2473832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F68A26-DF02-0A0F-AB2A-EDDDFD10A0FF}"/>
              </a:ext>
            </a:extLst>
          </p:cNvPr>
          <p:cNvSpPr txBox="1"/>
          <p:nvPr/>
        </p:nvSpPr>
        <p:spPr>
          <a:xfrm>
            <a:off x="6006353" y="425372"/>
            <a:ext cx="6034665" cy="400110"/>
          </a:xfrm>
          <a:prstGeom prst="rect">
            <a:avLst/>
          </a:prstGeom>
          <a:noFill/>
        </p:spPr>
        <p:txBody>
          <a:bodyPr wrap="none" rtlCol="0">
            <a:spAutoFit/>
          </a:bodyPr>
          <a:lstStyle/>
          <a:p>
            <a:r>
              <a:rPr lang="en-GB" sz="2000" b="1" dirty="0"/>
              <a:t>Our Recommendations for Post-Pandemic Digitalisation</a:t>
            </a:r>
          </a:p>
        </p:txBody>
      </p:sp>
      <p:sp>
        <p:nvSpPr>
          <p:cNvPr id="3" name="Flowchart: Process 2">
            <a:extLst>
              <a:ext uri="{FF2B5EF4-FFF2-40B4-BE49-F238E27FC236}">
                <a16:creationId xmlns:a16="http://schemas.microsoft.com/office/drawing/2014/main" id="{5F3DD8A3-7D20-36A9-BB35-F1CABFEE4D25}"/>
              </a:ext>
            </a:extLst>
          </p:cNvPr>
          <p:cNvSpPr/>
          <p:nvPr/>
        </p:nvSpPr>
        <p:spPr>
          <a:xfrm>
            <a:off x="-53078" y="0"/>
            <a:ext cx="5701553" cy="6858000"/>
          </a:xfrm>
          <a:prstGeom prst="flowChartProcess">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p>
            <a:pPr marL="914400">
              <a:lnSpc>
                <a:spcPct val="107000"/>
              </a:lnSpc>
            </a:pPr>
            <a:r>
              <a:rPr lang="en-GB" dirty="0">
                <a:effectLst/>
                <a:latin typeface="Calibri" panose="020F0502020204030204" pitchFamily="34" charset="0"/>
                <a:ea typeface="Calibri" panose="020F0502020204030204" pitchFamily="34" charset="0"/>
                <a:cs typeface="Calibri" panose="020F0502020204030204" pitchFamily="34"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543A937-3909-0275-F403-BE8D0B0A7745}"/>
              </a:ext>
            </a:extLst>
          </p:cNvPr>
          <p:cNvSpPr txBox="1"/>
          <p:nvPr/>
        </p:nvSpPr>
        <p:spPr>
          <a:xfrm>
            <a:off x="5648474" y="963983"/>
            <a:ext cx="6543526" cy="5449569"/>
          </a:xfrm>
          <a:prstGeom prst="rect">
            <a:avLst/>
          </a:prstGeom>
          <a:noFill/>
        </p:spPr>
        <p:txBody>
          <a:bodyPr wrap="square">
            <a:spAutoFit/>
          </a:bodyPr>
          <a:lstStyle/>
          <a:p>
            <a:pPr lvl="1">
              <a:lnSpc>
                <a:spcPts val="2800"/>
              </a:lnSpc>
            </a:pPr>
            <a:r>
              <a:rPr lang="en-GB" i="1" dirty="0">
                <a:effectLst/>
                <a:ea typeface="Calibri" panose="020F0502020204030204" pitchFamily="34" charset="0"/>
                <a:cs typeface="Times New Roman" panose="02020603050405020304" pitchFamily="18" charset="0"/>
              </a:rPr>
              <a:t>For Dioceses:</a:t>
            </a:r>
          </a:p>
          <a:p>
            <a:pPr marL="742950" lvl="1" indent="-285750">
              <a:lnSpc>
                <a:spcPts val="2800"/>
              </a:lnSpc>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Elucidate strategic direction for digitalisation</a:t>
            </a:r>
          </a:p>
          <a:p>
            <a:pPr marL="742950" lvl="1" indent="-285750">
              <a:lnSpc>
                <a:spcPts val="2800"/>
              </a:lnSpc>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Adopt an equitable approach to resourcing digital implementation and innovation</a:t>
            </a:r>
          </a:p>
          <a:p>
            <a:pPr marL="742950" lvl="1" indent="-285750">
              <a:lnSpc>
                <a:spcPts val="2800"/>
              </a:lnSpc>
              <a:buFont typeface="Arial" panose="020B0604020202020204" pitchFamily="34" charset="0"/>
              <a:buChar char="•"/>
            </a:pPr>
            <a:r>
              <a:rPr lang="en-GB" dirty="0">
                <a:effectLst/>
                <a:ea typeface="Calibri" panose="020F0502020204030204" pitchFamily="34" charset="0"/>
                <a:cs typeface="Calibri" panose="020F0502020204030204" pitchFamily="34" charset="0"/>
              </a:rPr>
              <a:t>Capitalise on the utility of the digital for communication and inclusion </a:t>
            </a:r>
          </a:p>
          <a:p>
            <a:pPr marL="742950" lvl="1" indent="-285750">
              <a:lnSpc>
                <a:spcPts val="2800"/>
              </a:lnSpc>
              <a:buFont typeface="Arial" panose="020B0604020202020204" pitchFamily="34" charset="0"/>
              <a:buChar char="•"/>
            </a:pPr>
            <a:r>
              <a:rPr lang="en-GB" dirty="0">
                <a:effectLst/>
                <a:ea typeface="Calibri" panose="020F0502020204030204" pitchFamily="34" charset="0"/>
                <a:cs typeface="Calibri" panose="020F0502020204030204" pitchFamily="34" charset="0"/>
              </a:rPr>
              <a:t>Provide guidance on what hybrid church may look like.</a:t>
            </a:r>
          </a:p>
          <a:p>
            <a:pPr marL="742950" lvl="1" indent="-285750">
              <a:lnSpc>
                <a:spcPts val="2800"/>
              </a:lnSpc>
              <a:buFont typeface="Arial" panose="020B0604020202020204" pitchFamily="34" charset="0"/>
              <a:buChar char="•"/>
            </a:pPr>
            <a:endParaRPr lang="en-GB" dirty="0">
              <a:effectLst/>
              <a:ea typeface="Calibri" panose="020F0502020204030204" pitchFamily="34" charset="0"/>
              <a:cs typeface="Calibri" panose="020F0502020204030204" pitchFamily="34" charset="0"/>
            </a:endParaRPr>
          </a:p>
          <a:p>
            <a:pPr lvl="1">
              <a:lnSpc>
                <a:spcPts val="2800"/>
              </a:lnSpc>
            </a:pPr>
            <a:r>
              <a:rPr lang="en-GB" i="1" dirty="0">
                <a:ea typeface="Calibri" panose="020F0502020204030204" pitchFamily="34" charset="0"/>
                <a:cs typeface="Calibri" panose="020F0502020204030204" pitchFamily="34" charset="0"/>
              </a:rPr>
              <a:t>For Ministry Development Team:</a:t>
            </a:r>
            <a:endParaRPr lang="en-GB" i="1" dirty="0">
              <a:effectLst/>
              <a:ea typeface="Calibri" panose="020F0502020204030204" pitchFamily="34" charset="0"/>
              <a:cs typeface="Times New Roman" panose="02020603050405020304" pitchFamily="18" charset="0"/>
            </a:endParaRPr>
          </a:p>
          <a:p>
            <a:pPr marL="742950" indent="-285750">
              <a:lnSpc>
                <a:spcPts val="2800"/>
              </a:lnSpc>
              <a:buFont typeface="Arial" panose="020B0604020202020204" pitchFamily="34" charset="0"/>
              <a:buChar char="•"/>
            </a:pPr>
            <a:r>
              <a:rPr lang="en-GB" dirty="0">
                <a:effectLst/>
                <a:ea typeface="Calibri" panose="020F0502020204030204" pitchFamily="34" charset="0"/>
                <a:cs typeface="Calibri" panose="020F0502020204030204" pitchFamily="34" charset="0"/>
              </a:rPr>
              <a:t>Share existing digital skills, consolidate digital learning and integrate digital skills training into ordinands’ curriculum.</a:t>
            </a:r>
            <a:endParaRPr lang="en-GB" dirty="0">
              <a:ea typeface="Calibri" panose="020F0502020204030204" pitchFamily="34" charset="0"/>
              <a:cs typeface="Times New Roman" panose="02020603050405020304" pitchFamily="18" charset="0"/>
            </a:endParaRPr>
          </a:p>
          <a:p>
            <a:pPr marL="742950" indent="-285750">
              <a:lnSpc>
                <a:spcPts val="2800"/>
              </a:lnSpc>
              <a:buFont typeface="Arial" panose="020B0604020202020204" pitchFamily="34" charset="0"/>
              <a:buChar char="•"/>
            </a:pPr>
            <a:r>
              <a:rPr lang="en-GB" dirty="0">
                <a:effectLst/>
                <a:ea typeface="Calibri" panose="020F0502020204030204" pitchFamily="34" charset="0"/>
                <a:cs typeface="Calibri" panose="020F0502020204030204" pitchFamily="34" charset="0"/>
              </a:rPr>
              <a:t>Explicitly formulate what constitutes a sustainable pattern of working, that includes digital work</a:t>
            </a:r>
            <a:endParaRPr lang="en-GB" dirty="0">
              <a:effectLst/>
              <a:ea typeface="Calibri" panose="020F0502020204030204" pitchFamily="34" charset="0"/>
              <a:cs typeface="Times New Roman" panose="02020603050405020304" pitchFamily="18" charset="0"/>
            </a:endParaRPr>
          </a:p>
          <a:p>
            <a:pPr marL="742950" indent="-285750">
              <a:lnSpc>
                <a:spcPts val="2800"/>
              </a:lnSpc>
              <a:buFont typeface="Arial" panose="020B0604020202020204" pitchFamily="34" charset="0"/>
              <a:buChar char="•"/>
            </a:pPr>
            <a:r>
              <a:rPr lang="en-GB" dirty="0">
                <a:effectLst/>
                <a:ea typeface="Calibri" panose="020F0502020204030204" pitchFamily="34" charset="0"/>
                <a:cs typeface="Calibri" panose="020F0502020204030204" pitchFamily="34" charset="0"/>
              </a:rPr>
              <a:t>Review what constitutes pastoral care, learning from the positive innovations adopted during the pandemic.</a:t>
            </a:r>
            <a:endParaRPr lang="en-GB"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9492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FEFB5A-4B07-347D-A621-322B0D73A1EF}"/>
              </a:ext>
            </a:extLst>
          </p:cNvPr>
          <p:cNvSpPr txBox="1"/>
          <p:nvPr/>
        </p:nvSpPr>
        <p:spPr>
          <a:xfrm>
            <a:off x="564776" y="4787118"/>
            <a:ext cx="4345857" cy="1200329"/>
          </a:xfrm>
          <a:prstGeom prst="rect">
            <a:avLst/>
          </a:prstGeom>
          <a:noFill/>
        </p:spPr>
        <p:txBody>
          <a:bodyPr wrap="square">
            <a:spAutoFit/>
          </a:bodyPr>
          <a:lstStyle/>
          <a:p>
            <a:r>
              <a:rPr lang="en-US" i="1" dirty="0"/>
              <a:t>With grateful thanks to all the clergy who took part in these interviews and to Liz Graveling and Ken Farrimond for enabling dissemination of the research</a:t>
            </a:r>
          </a:p>
        </p:txBody>
      </p:sp>
      <p:sp>
        <p:nvSpPr>
          <p:cNvPr id="4" name="TextBox 3">
            <a:extLst>
              <a:ext uri="{FF2B5EF4-FFF2-40B4-BE49-F238E27FC236}">
                <a16:creationId xmlns:a16="http://schemas.microsoft.com/office/drawing/2014/main" id="{D927F163-0F6A-592A-05B6-EA6F505C274C}"/>
              </a:ext>
            </a:extLst>
          </p:cNvPr>
          <p:cNvSpPr txBox="1"/>
          <p:nvPr/>
        </p:nvSpPr>
        <p:spPr>
          <a:xfrm>
            <a:off x="564776" y="1578663"/>
            <a:ext cx="4345857" cy="2308324"/>
          </a:xfrm>
          <a:prstGeom prst="rect">
            <a:avLst/>
          </a:prstGeom>
          <a:noFill/>
        </p:spPr>
        <p:txBody>
          <a:bodyPr wrap="square" rtlCol="0">
            <a:spAutoFit/>
          </a:bodyPr>
          <a:lstStyle/>
          <a:p>
            <a:endParaRPr lang="en-GB" sz="2400" dirty="0"/>
          </a:p>
          <a:p>
            <a:r>
              <a:rPr lang="en-GB" sz="2400" dirty="0"/>
              <a:t>We hope you enjoy the report and find insights from our research on impact of digitalisation on ministry helpful </a:t>
            </a:r>
          </a:p>
          <a:p>
            <a:r>
              <a:rPr lang="en-GB" sz="2400" i="1" dirty="0"/>
              <a:t>Gillian, Rebecca and Rebecca</a:t>
            </a:r>
          </a:p>
        </p:txBody>
      </p:sp>
      <p:sp>
        <p:nvSpPr>
          <p:cNvPr id="5" name="Rectangle 4">
            <a:extLst>
              <a:ext uri="{FF2B5EF4-FFF2-40B4-BE49-F238E27FC236}">
                <a16:creationId xmlns:a16="http://schemas.microsoft.com/office/drawing/2014/main" id="{DEDA605B-D4A8-DEAB-1C9C-609E2A873E60}"/>
              </a:ext>
            </a:extLst>
          </p:cNvPr>
          <p:cNvSpPr/>
          <p:nvPr/>
        </p:nvSpPr>
        <p:spPr>
          <a:xfrm>
            <a:off x="5471160" y="0"/>
            <a:ext cx="672084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616934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E1099-FFAA-31AB-D555-AEDC2D44FFB8}"/>
              </a:ext>
            </a:extLst>
          </p:cNvPr>
          <p:cNvSpPr>
            <a:spLocks noGrp="1"/>
          </p:cNvSpPr>
          <p:nvPr>
            <p:ph type="title"/>
          </p:nvPr>
        </p:nvSpPr>
        <p:spPr>
          <a:xfrm>
            <a:off x="443753" y="383055"/>
            <a:ext cx="5652247" cy="1325563"/>
          </a:xfrm>
        </p:spPr>
        <p:txBody>
          <a:bodyPr>
            <a:normAutofit/>
          </a:bodyPr>
          <a:lstStyle/>
          <a:p>
            <a:r>
              <a:rPr lang="en-GB" sz="4000" dirty="0">
                <a:latin typeface="+mn-lt"/>
              </a:rPr>
              <a:t>Background to the Research</a:t>
            </a:r>
          </a:p>
        </p:txBody>
      </p:sp>
      <p:sp>
        <p:nvSpPr>
          <p:cNvPr id="3" name="Content Placeholder 2">
            <a:extLst>
              <a:ext uri="{FF2B5EF4-FFF2-40B4-BE49-F238E27FC236}">
                <a16:creationId xmlns:a16="http://schemas.microsoft.com/office/drawing/2014/main" id="{90A2B0D6-9243-D1B1-B4C2-7027ABA9AB13}"/>
              </a:ext>
            </a:extLst>
          </p:cNvPr>
          <p:cNvSpPr>
            <a:spLocks noGrp="1"/>
          </p:cNvSpPr>
          <p:nvPr>
            <p:ph idx="1"/>
          </p:nvPr>
        </p:nvSpPr>
        <p:spPr>
          <a:xfrm>
            <a:off x="192161" y="2091673"/>
            <a:ext cx="5140971" cy="4351338"/>
          </a:xfrm>
        </p:spPr>
        <p:txBody>
          <a:bodyPr>
            <a:normAutofit/>
          </a:bodyPr>
          <a:lstStyle/>
          <a:p>
            <a:r>
              <a:rPr lang="en-GB" sz="2000" dirty="0"/>
              <a:t>Group of independent university researchers interested in the implications of use of digital technologies for experiences of work</a:t>
            </a:r>
          </a:p>
          <a:p>
            <a:pPr marL="0" indent="0">
              <a:buNone/>
            </a:pPr>
            <a:endParaRPr lang="en-GB" sz="2000" dirty="0"/>
          </a:p>
          <a:p>
            <a:r>
              <a:rPr lang="en-GB" sz="2000" dirty="0"/>
              <a:t>Church of England taking steps towards digitalisation - a fascinating context in which to explore impact on individuals and organisation</a:t>
            </a:r>
          </a:p>
          <a:p>
            <a:pPr marL="0" indent="0">
              <a:buNone/>
            </a:pPr>
            <a:endParaRPr lang="en-GB" sz="2000" dirty="0"/>
          </a:p>
          <a:p>
            <a:r>
              <a:rPr lang="en-GB" sz="2000" dirty="0"/>
              <a:t>Pandemic triggered a quicker adoption of digital practices than initially anticipated!</a:t>
            </a:r>
          </a:p>
        </p:txBody>
      </p:sp>
      <p:sp>
        <p:nvSpPr>
          <p:cNvPr id="5" name="Flowchart: Process 4">
            <a:extLst>
              <a:ext uri="{FF2B5EF4-FFF2-40B4-BE49-F238E27FC236}">
                <a16:creationId xmlns:a16="http://schemas.microsoft.com/office/drawing/2014/main" id="{3183E09B-DAF3-7C0C-CD31-021FCD481F42}"/>
              </a:ext>
            </a:extLst>
          </p:cNvPr>
          <p:cNvSpPr/>
          <p:nvPr/>
        </p:nvSpPr>
        <p:spPr>
          <a:xfrm>
            <a:off x="5476568" y="0"/>
            <a:ext cx="6715432" cy="6858000"/>
          </a:xfrm>
          <a:prstGeom prst="flowChartProcess">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25381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E1099-FFAA-31AB-D555-AEDC2D44FFB8}"/>
              </a:ext>
            </a:extLst>
          </p:cNvPr>
          <p:cNvSpPr>
            <a:spLocks noGrp="1"/>
          </p:cNvSpPr>
          <p:nvPr>
            <p:ph type="title"/>
          </p:nvPr>
        </p:nvSpPr>
        <p:spPr>
          <a:xfrm>
            <a:off x="5804481" y="301097"/>
            <a:ext cx="5903425" cy="1325563"/>
          </a:xfrm>
        </p:spPr>
        <p:txBody>
          <a:bodyPr>
            <a:normAutofit/>
          </a:bodyPr>
          <a:lstStyle/>
          <a:p>
            <a:r>
              <a:rPr lang="en-GB" sz="4000" dirty="0">
                <a:latin typeface="+mn-lt"/>
              </a:rPr>
              <a:t>Purpose of the Research</a:t>
            </a:r>
          </a:p>
        </p:txBody>
      </p:sp>
      <p:sp>
        <p:nvSpPr>
          <p:cNvPr id="3" name="Content Placeholder 2">
            <a:extLst>
              <a:ext uri="{FF2B5EF4-FFF2-40B4-BE49-F238E27FC236}">
                <a16:creationId xmlns:a16="http://schemas.microsoft.com/office/drawing/2014/main" id="{90A2B0D6-9243-D1B1-B4C2-7027ABA9AB13}"/>
              </a:ext>
            </a:extLst>
          </p:cNvPr>
          <p:cNvSpPr>
            <a:spLocks noGrp="1"/>
          </p:cNvSpPr>
          <p:nvPr>
            <p:ph idx="1"/>
          </p:nvPr>
        </p:nvSpPr>
        <p:spPr>
          <a:xfrm>
            <a:off x="5971628" y="1783867"/>
            <a:ext cx="5652247" cy="4773036"/>
          </a:xfrm>
        </p:spPr>
        <p:txBody>
          <a:bodyPr>
            <a:normAutofit fontScale="92500" lnSpcReduction="20000"/>
          </a:bodyPr>
          <a:lstStyle/>
          <a:p>
            <a:r>
              <a:rPr lang="en-US" sz="2000" dirty="0"/>
              <a:t>To capture what changes clergy had had to make in light of new covid restrictions, especially as this concerned managing digital channels of communication;</a:t>
            </a:r>
          </a:p>
          <a:p>
            <a:r>
              <a:rPr lang="en-US" sz="2000" dirty="0"/>
              <a:t>To gather clergy views on these changes and, in particular, how it had affected their everyday work practices including delivery of church services, pastoral care and parish management;</a:t>
            </a:r>
          </a:p>
          <a:p>
            <a:r>
              <a:rPr lang="en-US" sz="2000" dirty="0"/>
              <a:t>To review with clergy the support available to them during this period from a range of sources;</a:t>
            </a:r>
          </a:p>
          <a:p>
            <a:r>
              <a:rPr lang="en-US" sz="2000" dirty="0"/>
              <a:t>To understand the effects of these changes and the general pandemic measures on clergy well-being and their experience of their ministry as meaningful;</a:t>
            </a:r>
          </a:p>
          <a:p>
            <a:r>
              <a:rPr lang="en-US" sz="2000" dirty="0"/>
              <a:t>To ascertain clergy views on the effects of pandemic-induced changes on congregations and potential future relationships with congregations;</a:t>
            </a:r>
          </a:p>
          <a:p>
            <a:r>
              <a:rPr lang="en-US" sz="2000" dirty="0"/>
              <a:t>To collect clergy recommendations for future ministry</a:t>
            </a:r>
            <a:endParaRPr lang="en-GB" sz="2000" dirty="0"/>
          </a:p>
        </p:txBody>
      </p:sp>
      <p:sp>
        <p:nvSpPr>
          <p:cNvPr id="5" name="Flowchart: Process 4">
            <a:extLst>
              <a:ext uri="{FF2B5EF4-FFF2-40B4-BE49-F238E27FC236}">
                <a16:creationId xmlns:a16="http://schemas.microsoft.com/office/drawing/2014/main" id="{DB9C0AF9-8DC7-30B7-8716-EA0FFDFBD355}"/>
              </a:ext>
            </a:extLst>
          </p:cNvPr>
          <p:cNvSpPr/>
          <p:nvPr/>
        </p:nvSpPr>
        <p:spPr>
          <a:xfrm flipH="1">
            <a:off x="0" y="0"/>
            <a:ext cx="5338916" cy="6858000"/>
          </a:xfrm>
          <a:prstGeom prst="flowChartProcess">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2862057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E1099-FFAA-31AB-D555-AEDC2D44FFB8}"/>
              </a:ext>
            </a:extLst>
          </p:cNvPr>
          <p:cNvSpPr>
            <a:spLocks noGrp="1"/>
          </p:cNvSpPr>
          <p:nvPr>
            <p:ph type="title"/>
          </p:nvPr>
        </p:nvSpPr>
        <p:spPr>
          <a:xfrm>
            <a:off x="510988" y="383055"/>
            <a:ext cx="5728448" cy="1325563"/>
          </a:xfrm>
        </p:spPr>
        <p:txBody>
          <a:bodyPr>
            <a:normAutofit/>
          </a:bodyPr>
          <a:lstStyle/>
          <a:p>
            <a:r>
              <a:rPr lang="en-GB" sz="4000" dirty="0">
                <a:latin typeface="+mn-lt"/>
              </a:rPr>
              <a:t>Substance of the Research</a:t>
            </a:r>
          </a:p>
        </p:txBody>
      </p:sp>
      <p:sp>
        <p:nvSpPr>
          <p:cNvPr id="3" name="Content Placeholder 2">
            <a:extLst>
              <a:ext uri="{FF2B5EF4-FFF2-40B4-BE49-F238E27FC236}">
                <a16:creationId xmlns:a16="http://schemas.microsoft.com/office/drawing/2014/main" id="{90A2B0D6-9243-D1B1-B4C2-7027ABA9AB13}"/>
              </a:ext>
            </a:extLst>
          </p:cNvPr>
          <p:cNvSpPr>
            <a:spLocks noGrp="1"/>
          </p:cNvSpPr>
          <p:nvPr>
            <p:ph idx="1"/>
          </p:nvPr>
        </p:nvSpPr>
        <p:spPr>
          <a:xfrm>
            <a:off x="443753" y="1982941"/>
            <a:ext cx="5652247" cy="3664824"/>
          </a:xfrm>
        </p:spPr>
        <p:txBody>
          <a:bodyPr>
            <a:normAutofit lnSpcReduction="10000"/>
          </a:bodyPr>
          <a:lstStyle/>
          <a:p>
            <a:r>
              <a:rPr lang="en-GB" sz="2400" dirty="0"/>
              <a:t>40 interviews over Zoom with clergy in the Diocese of Oxford</a:t>
            </a:r>
          </a:p>
          <a:p>
            <a:endParaRPr lang="en-GB" sz="2400" dirty="0"/>
          </a:p>
          <a:p>
            <a:r>
              <a:rPr lang="en-GB" sz="2400" dirty="0"/>
              <a:t>Conducted in two time periods: </a:t>
            </a:r>
          </a:p>
          <a:p>
            <a:pPr lvl="1"/>
            <a:r>
              <a:rPr lang="en-GB" dirty="0"/>
              <a:t>June-October 2020</a:t>
            </a:r>
          </a:p>
          <a:p>
            <a:pPr lvl="1"/>
            <a:r>
              <a:rPr lang="en-GB" dirty="0"/>
              <a:t>June-October 2021</a:t>
            </a:r>
          </a:p>
          <a:p>
            <a:pPr marL="0" indent="0">
              <a:buNone/>
            </a:pPr>
            <a:endParaRPr lang="en-GB" sz="2400" dirty="0"/>
          </a:p>
          <a:p>
            <a:pPr marL="0" indent="0">
              <a:buNone/>
            </a:pPr>
            <a:r>
              <a:rPr lang="en-GB" sz="2400" dirty="0"/>
              <a:t>Themes from the interviews presented the  in report</a:t>
            </a:r>
          </a:p>
        </p:txBody>
      </p:sp>
      <p:sp>
        <p:nvSpPr>
          <p:cNvPr id="4" name="Flowchart: Process 3">
            <a:extLst>
              <a:ext uri="{FF2B5EF4-FFF2-40B4-BE49-F238E27FC236}">
                <a16:creationId xmlns:a16="http://schemas.microsoft.com/office/drawing/2014/main" id="{DD909701-A4AE-999D-5FAF-57CBB9489643}"/>
              </a:ext>
            </a:extLst>
          </p:cNvPr>
          <p:cNvSpPr/>
          <p:nvPr/>
        </p:nvSpPr>
        <p:spPr>
          <a:xfrm>
            <a:off x="6490447" y="1"/>
            <a:ext cx="5953330" cy="6858000"/>
          </a:xfrm>
          <a:prstGeom prst="flowChartProcess">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966454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E1099-FFAA-31AB-D555-AEDC2D44FFB8}"/>
              </a:ext>
            </a:extLst>
          </p:cNvPr>
          <p:cNvSpPr>
            <a:spLocks noGrp="1"/>
          </p:cNvSpPr>
          <p:nvPr>
            <p:ph type="title"/>
          </p:nvPr>
        </p:nvSpPr>
        <p:spPr>
          <a:xfrm>
            <a:off x="6238672" y="507061"/>
            <a:ext cx="5652247" cy="1325563"/>
          </a:xfrm>
        </p:spPr>
        <p:txBody>
          <a:bodyPr>
            <a:normAutofit/>
          </a:bodyPr>
          <a:lstStyle/>
          <a:p>
            <a:r>
              <a:rPr lang="en-GB" sz="4000" dirty="0">
                <a:latin typeface="+mn-lt"/>
              </a:rPr>
              <a:t>Themes of the Research</a:t>
            </a:r>
          </a:p>
        </p:txBody>
      </p:sp>
      <p:sp>
        <p:nvSpPr>
          <p:cNvPr id="3" name="Content Placeholder 2">
            <a:extLst>
              <a:ext uri="{FF2B5EF4-FFF2-40B4-BE49-F238E27FC236}">
                <a16:creationId xmlns:a16="http://schemas.microsoft.com/office/drawing/2014/main" id="{90A2B0D6-9243-D1B1-B4C2-7027ABA9AB13}"/>
              </a:ext>
            </a:extLst>
          </p:cNvPr>
          <p:cNvSpPr>
            <a:spLocks noGrp="1"/>
          </p:cNvSpPr>
          <p:nvPr>
            <p:ph idx="1"/>
          </p:nvPr>
        </p:nvSpPr>
        <p:spPr>
          <a:xfrm>
            <a:off x="6238671" y="1999601"/>
            <a:ext cx="5652247" cy="4351338"/>
          </a:xfrm>
        </p:spPr>
        <p:txBody>
          <a:bodyPr>
            <a:normAutofit/>
          </a:bodyPr>
          <a:lstStyle/>
          <a:p>
            <a:r>
              <a:rPr lang="en-US" sz="2000" dirty="0"/>
              <a:t>Clergy and Parish Use of Digital Technologies and Changes to Practices </a:t>
            </a:r>
          </a:p>
          <a:p>
            <a:r>
              <a:rPr lang="en-GB" sz="2000" dirty="0"/>
              <a:t>Support for Clergy</a:t>
            </a:r>
          </a:p>
          <a:p>
            <a:r>
              <a:rPr lang="en-GB" sz="2000" dirty="0"/>
              <a:t>Clergy </a:t>
            </a:r>
            <a:r>
              <a:rPr lang="en-GB" sz="2000" dirty="0" err="1"/>
              <a:t>WellBeing</a:t>
            </a:r>
            <a:r>
              <a:rPr lang="en-GB" sz="2000" dirty="0"/>
              <a:t> </a:t>
            </a:r>
          </a:p>
          <a:p>
            <a:r>
              <a:rPr lang="en-GB" sz="2000" dirty="0"/>
              <a:t>Meaningful Ministry</a:t>
            </a:r>
          </a:p>
          <a:p>
            <a:r>
              <a:rPr lang="en-GB" sz="2000" dirty="0"/>
              <a:t>Congregation and Parish</a:t>
            </a:r>
          </a:p>
          <a:p>
            <a:r>
              <a:rPr lang="en-GB" sz="2000" dirty="0"/>
              <a:t>Pastoral Care</a:t>
            </a:r>
          </a:p>
          <a:p>
            <a:r>
              <a:rPr lang="en-GB" sz="2000" dirty="0"/>
              <a:t>Reflections and Future Ministry from Clergy</a:t>
            </a:r>
          </a:p>
          <a:p>
            <a:pPr marL="0" indent="0">
              <a:buNone/>
            </a:pPr>
            <a:endParaRPr lang="en-GB" sz="2000"/>
          </a:p>
          <a:p>
            <a:pPr marL="0" indent="0">
              <a:buNone/>
            </a:pPr>
            <a:r>
              <a:rPr lang="en-GB" sz="2000"/>
              <a:t>Report </a:t>
            </a:r>
            <a:r>
              <a:rPr lang="en-GB" sz="2000" dirty="0"/>
              <a:t>includes our </a:t>
            </a:r>
            <a:r>
              <a:rPr lang="en-GB" sz="2000"/>
              <a:t>own recommendations.</a:t>
            </a:r>
            <a:endParaRPr lang="en-GB" sz="2000" dirty="0"/>
          </a:p>
        </p:txBody>
      </p:sp>
      <p:sp>
        <p:nvSpPr>
          <p:cNvPr id="5" name="Flowchart: Process 4">
            <a:extLst>
              <a:ext uri="{FF2B5EF4-FFF2-40B4-BE49-F238E27FC236}">
                <a16:creationId xmlns:a16="http://schemas.microsoft.com/office/drawing/2014/main" id="{62992858-3174-2019-2A48-E2F931BACA4F}"/>
              </a:ext>
            </a:extLst>
          </p:cNvPr>
          <p:cNvSpPr/>
          <p:nvPr/>
        </p:nvSpPr>
        <p:spPr>
          <a:xfrm>
            <a:off x="-1" y="0"/>
            <a:ext cx="5953330" cy="6858000"/>
          </a:xfrm>
          <a:prstGeom prst="flowChartProcess">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32207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308381-18C3-13EA-15A1-55680C4FE2BC}"/>
              </a:ext>
            </a:extLst>
          </p:cNvPr>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effectLst/>
                <a:ea typeface="Calibri" panose="020F0502020204030204" pitchFamily="34" charset="0"/>
                <a:cs typeface="Times New Roman" panose="02020603050405020304" pitchFamily="18" charset="0"/>
              </a:rPr>
              <a:t> </a:t>
            </a:r>
          </a:p>
        </p:txBody>
      </p:sp>
      <p:sp>
        <p:nvSpPr>
          <p:cNvPr id="5" name="Text Box 217">
            <a:extLst>
              <a:ext uri="{FF2B5EF4-FFF2-40B4-BE49-F238E27FC236}">
                <a16:creationId xmlns:a16="http://schemas.microsoft.com/office/drawing/2014/main" id="{DF88374A-3B14-552A-EAD8-6D9DB784710E}"/>
              </a:ext>
            </a:extLst>
          </p:cNvPr>
          <p:cNvSpPr txBox="1">
            <a:spLocks noChangeArrowheads="1"/>
          </p:cNvSpPr>
          <p:nvPr/>
        </p:nvSpPr>
        <p:spPr bwMode="auto">
          <a:xfrm>
            <a:off x="2791645" y="2044243"/>
            <a:ext cx="6810662" cy="1937821"/>
          </a:xfrm>
          <a:prstGeom prst="rect">
            <a:avLst/>
          </a:prstGeom>
          <a:solidFill>
            <a:schemeClr val="bg2">
              <a:lumMod val="75000"/>
            </a:schemeClr>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GB" sz="4000" dirty="0">
                <a:latin typeface="Times New Roman" panose="02020603050405020304" pitchFamily="18" charset="0"/>
                <a:ea typeface="Calibri" panose="020F0502020204030204" pitchFamily="34" charset="0"/>
                <a:cs typeface="Times New Roman" panose="02020603050405020304" pitchFamily="18" charset="0"/>
              </a:rPr>
              <a:t>Some Highlights </a:t>
            </a:r>
          </a:p>
          <a:p>
            <a:pPr algn="ctr">
              <a:lnSpc>
                <a:spcPct val="107000"/>
              </a:lnSpc>
              <a:spcAft>
                <a:spcPts val="800"/>
              </a:spcAft>
            </a:pPr>
            <a:r>
              <a:rPr lang="en-GB" sz="4000" dirty="0">
                <a:latin typeface="Times New Roman" panose="02020603050405020304" pitchFamily="18" charset="0"/>
                <a:ea typeface="Calibri" panose="020F0502020204030204" pitchFamily="34" charset="0"/>
                <a:cs typeface="Times New Roman" panose="02020603050405020304" pitchFamily="18" charset="0"/>
              </a:rPr>
              <a:t> from the Report</a:t>
            </a:r>
            <a:endParaRPr lang="en-GB" sz="4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862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EA0B1F0-1FBC-4B44-AEDC-9584A808C9E6}"/>
              </a:ext>
            </a:extLst>
          </p:cNvPr>
          <p:cNvSpPr>
            <a:spLocks noGrp="1"/>
          </p:cNvSpPr>
          <p:nvPr>
            <p:ph type="body" sz="half" idx="2"/>
          </p:nvPr>
        </p:nvSpPr>
        <p:spPr>
          <a:xfrm>
            <a:off x="414551" y="987425"/>
            <a:ext cx="4570091" cy="2147605"/>
          </a:xfrm>
        </p:spPr>
        <p:txBody>
          <a:bodyPr>
            <a:normAutofit fontScale="92500"/>
          </a:bodyPr>
          <a:lstStyle/>
          <a:p>
            <a:endParaRPr lang="en-US" dirty="0"/>
          </a:p>
          <a:p>
            <a:r>
              <a:rPr lang="en-US" sz="1900" dirty="0"/>
              <a:t>The majority of interviewees were digital novices and the wholesale move to the digital during lockdown was a steep learning curve.</a:t>
            </a:r>
          </a:p>
          <a:p>
            <a:r>
              <a:rPr lang="en-US" sz="1900" dirty="0"/>
              <a:t>Post-pandemic there is a need to consolidate hard won digital skills and curate the extensive innovative materials produced.</a:t>
            </a:r>
          </a:p>
          <a:p>
            <a:endParaRPr lang="en-GB" dirty="0"/>
          </a:p>
        </p:txBody>
      </p:sp>
      <p:pic>
        <p:nvPicPr>
          <p:cNvPr id="5" name="Picture 4">
            <a:extLst>
              <a:ext uri="{FF2B5EF4-FFF2-40B4-BE49-F238E27FC236}">
                <a16:creationId xmlns:a16="http://schemas.microsoft.com/office/drawing/2014/main" id="{AF3DCB39-0D21-3302-594F-AF0D16B395A0}"/>
              </a:ext>
            </a:extLst>
          </p:cNvPr>
          <p:cNvPicPr>
            <a:picLocks noChangeAspect="1"/>
          </p:cNvPicPr>
          <p:nvPr/>
        </p:nvPicPr>
        <p:blipFill>
          <a:blip r:embed="rId2"/>
          <a:stretch>
            <a:fillRect/>
          </a:stretch>
        </p:blipFill>
        <p:spPr>
          <a:xfrm>
            <a:off x="5605840" y="1"/>
            <a:ext cx="6586160" cy="6857999"/>
          </a:xfrm>
          <a:prstGeom prst="rect">
            <a:avLst/>
          </a:prstGeom>
        </p:spPr>
      </p:pic>
      <p:sp>
        <p:nvSpPr>
          <p:cNvPr id="6" name="Speech Bubble: Rectangle with Corners Rounded 5">
            <a:extLst>
              <a:ext uri="{FF2B5EF4-FFF2-40B4-BE49-F238E27FC236}">
                <a16:creationId xmlns:a16="http://schemas.microsoft.com/office/drawing/2014/main" id="{3AA61DF1-804C-1481-9EEB-FBA636E18953}"/>
              </a:ext>
            </a:extLst>
          </p:cNvPr>
          <p:cNvSpPr/>
          <p:nvPr/>
        </p:nvSpPr>
        <p:spPr>
          <a:xfrm>
            <a:off x="5874781" y="743951"/>
            <a:ext cx="3992095" cy="1321659"/>
          </a:xfrm>
          <a:prstGeom prst="wedgeRoundRectCallout">
            <a:avLst>
              <a:gd name="adj1" fmla="val -43289"/>
              <a:gd name="adj2" fmla="val 127643"/>
              <a:gd name="adj3" fmla="val 16667"/>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8" name="TextBox 7">
            <a:extLst>
              <a:ext uri="{FF2B5EF4-FFF2-40B4-BE49-F238E27FC236}">
                <a16:creationId xmlns:a16="http://schemas.microsoft.com/office/drawing/2014/main" id="{1DE23964-9E33-31DD-7BCF-20DB2D2DFD1F}"/>
              </a:ext>
            </a:extLst>
          </p:cNvPr>
          <p:cNvSpPr txBox="1"/>
          <p:nvPr/>
        </p:nvSpPr>
        <p:spPr>
          <a:xfrm>
            <a:off x="5874781" y="895721"/>
            <a:ext cx="3992096" cy="954107"/>
          </a:xfrm>
          <a:prstGeom prst="rect">
            <a:avLst/>
          </a:prstGeom>
          <a:noFill/>
        </p:spPr>
        <p:txBody>
          <a:bodyPr wrap="square">
            <a:spAutoFit/>
          </a:bodyPr>
          <a:lstStyle/>
          <a:p>
            <a:pPr algn="ctr"/>
            <a:r>
              <a:rPr lang="en-US" sz="1400" b="1" dirty="0">
                <a:solidFill>
                  <a:schemeClr val="bg1"/>
                </a:solidFill>
              </a:rPr>
              <a:t>“we learnt very quickly how to do Facebook Live. […] So, it was me, and then I trained up the team vicar and one or to other people to produce services online that were a bit cheap and cheerful.” </a:t>
            </a:r>
            <a:endParaRPr lang="en-GB" sz="1400" b="1" dirty="0">
              <a:solidFill>
                <a:schemeClr val="bg1"/>
              </a:solidFill>
            </a:endParaRPr>
          </a:p>
        </p:txBody>
      </p:sp>
      <p:sp>
        <p:nvSpPr>
          <p:cNvPr id="9" name="TextBox 8">
            <a:extLst>
              <a:ext uri="{FF2B5EF4-FFF2-40B4-BE49-F238E27FC236}">
                <a16:creationId xmlns:a16="http://schemas.microsoft.com/office/drawing/2014/main" id="{022053C2-5B2D-49A6-FD1F-7680B895F352}"/>
              </a:ext>
            </a:extLst>
          </p:cNvPr>
          <p:cNvSpPr txBox="1"/>
          <p:nvPr/>
        </p:nvSpPr>
        <p:spPr>
          <a:xfrm>
            <a:off x="492481" y="559285"/>
            <a:ext cx="2618987" cy="369332"/>
          </a:xfrm>
          <a:prstGeom prst="rect">
            <a:avLst/>
          </a:prstGeom>
          <a:noFill/>
        </p:spPr>
        <p:txBody>
          <a:bodyPr wrap="none" rtlCol="0">
            <a:spAutoFit/>
          </a:bodyPr>
          <a:lstStyle/>
          <a:p>
            <a:r>
              <a:rPr lang="en-GB" b="1" dirty="0"/>
              <a:t>Digital Skills and Learning</a:t>
            </a:r>
          </a:p>
        </p:txBody>
      </p:sp>
      <p:sp>
        <p:nvSpPr>
          <p:cNvPr id="2" name="TextBox 1">
            <a:extLst>
              <a:ext uri="{FF2B5EF4-FFF2-40B4-BE49-F238E27FC236}">
                <a16:creationId xmlns:a16="http://schemas.microsoft.com/office/drawing/2014/main" id="{3C0BE50F-6A44-2450-1080-6A612AC84471}"/>
              </a:ext>
            </a:extLst>
          </p:cNvPr>
          <p:cNvSpPr txBox="1"/>
          <p:nvPr/>
        </p:nvSpPr>
        <p:spPr>
          <a:xfrm>
            <a:off x="414551" y="3448354"/>
            <a:ext cx="4357475" cy="369332"/>
          </a:xfrm>
          <a:prstGeom prst="rect">
            <a:avLst/>
          </a:prstGeom>
          <a:noFill/>
        </p:spPr>
        <p:txBody>
          <a:bodyPr wrap="none" rtlCol="0">
            <a:spAutoFit/>
          </a:bodyPr>
          <a:lstStyle/>
          <a:p>
            <a:r>
              <a:rPr lang="en-GB" sz="1800" b="1" dirty="0"/>
              <a:t>Support in the Community for Digitalisation</a:t>
            </a:r>
          </a:p>
        </p:txBody>
      </p:sp>
      <p:sp>
        <p:nvSpPr>
          <p:cNvPr id="3" name="Speech Bubble: Rectangle with Corners Rounded 2">
            <a:extLst>
              <a:ext uri="{FF2B5EF4-FFF2-40B4-BE49-F238E27FC236}">
                <a16:creationId xmlns:a16="http://schemas.microsoft.com/office/drawing/2014/main" id="{BF16FC4B-A3DC-0926-3168-994D29220C60}"/>
              </a:ext>
            </a:extLst>
          </p:cNvPr>
          <p:cNvSpPr/>
          <p:nvPr/>
        </p:nvSpPr>
        <p:spPr>
          <a:xfrm>
            <a:off x="7998730" y="3296078"/>
            <a:ext cx="3992095" cy="2115671"/>
          </a:xfrm>
          <a:prstGeom prst="wedgeRoundRectCallout">
            <a:avLst>
              <a:gd name="adj1" fmla="val 37712"/>
              <a:gd name="adj2" fmla="val 88503"/>
              <a:gd name="adj3" fmla="val 16667"/>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effectLst/>
                <a:ea typeface="Calibri" panose="020F0502020204030204" pitchFamily="34" charset="0"/>
                <a:cs typeface="Times New Roman" panose="02020603050405020304" pitchFamily="18" charset="0"/>
              </a:rPr>
              <a:t>“We had participants [congregation] on Zoom in their own homes … We did include some people who had never been happy to be at the front of church but were happy to lead the prayers for example on Zoom knowing that it was going out on YouTube. So that was quite encouraging. So we used it to get new people involved in every member ministry”.</a:t>
            </a:r>
            <a:endParaRPr lang="en-GB" sz="1400" b="1" dirty="0"/>
          </a:p>
        </p:txBody>
      </p:sp>
      <p:sp>
        <p:nvSpPr>
          <p:cNvPr id="10" name="TextBox 9">
            <a:extLst>
              <a:ext uri="{FF2B5EF4-FFF2-40B4-BE49-F238E27FC236}">
                <a16:creationId xmlns:a16="http://schemas.microsoft.com/office/drawing/2014/main" id="{F3020771-1001-ED73-CB19-CCC448ED5CF4}"/>
              </a:ext>
            </a:extLst>
          </p:cNvPr>
          <p:cNvSpPr txBox="1"/>
          <p:nvPr/>
        </p:nvSpPr>
        <p:spPr>
          <a:xfrm>
            <a:off x="379111" y="4131010"/>
            <a:ext cx="4916130" cy="2585323"/>
          </a:xfrm>
          <a:prstGeom prst="rect">
            <a:avLst/>
          </a:prstGeom>
          <a:noFill/>
        </p:spPr>
        <p:txBody>
          <a:bodyPr wrap="square">
            <a:spAutoFit/>
          </a:bodyPr>
          <a:lstStyle/>
          <a:p>
            <a:r>
              <a:rPr lang="en-US" sz="1800" dirty="0"/>
              <a:t>Close working within the ministry team and with members of the wider congregation during pandemic helped (re-)</a:t>
            </a:r>
            <a:r>
              <a:rPr lang="en-US" sz="1800" dirty="0" err="1"/>
              <a:t>emphasise</a:t>
            </a:r>
            <a:r>
              <a:rPr lang="en-US" sz="1800" dirty="0"/>
              <a:t> the importance of community in the Church and community action.</a:t>
            </a:r>
          </a:p>
          <a:p>
            <a:endParaRPr lang="en-US" sz="1800" dirty="0"/>
          </a:p>
          <a:p>
            <a:r>
              <a:rPr lang="en-GB" sz="1800" dirty="0"/>
              <a:t>Digital technologies and virtual interaction are not therefore necessary barriers to community cohesion and support.</a:t>
            </a:r>
          </a:p>
        </p:txBody>
      </p:sp>
    </p:spTree>
    <p:extLst>
      <p:ext uri="{BB962C8B-B14F-4D97-AF65-F5344CB8AC3E}">
        <p14:creationId xmlns:p14="http://schemas.microsoft.com/office/powerpoint/2010/main" val="3885081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ign on a building&#10;&#10;Description automatically generated with low confidence">
            <a:extLst>
              <a:ext uri="{FF2B5EF4-FFF2-40B4-BE49-F238E27FC236}">
                <a16:creationId xmlns:a16="http://schemas.microsoft.com/office/drawing/2014/main" id="{11931B82-C58C-3444-92BE-8018BDAFFC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956820" cy="6858000"/>
          </a:xfrm>
          <a:prstGeom prst="rect">
            <a:avLst/>
          </a:prstGeom>
          <a:noFill/>
        </p:spPr>
      </p:pic>
      <p:sp>
        <p:nvSpPr>
          <p:cNvPr id="5" name="TextBox 4">
            <a:extLst>
              <a:ext uri="{FF2B5EF4-FFF2-40B4-BE49-F238E27FC236}">
                <a16:creationId xmlns:a16="http://schemas.microsoft.com/office/drawing/2014/main" id="{4A22BF4C-7A20-5E7E-D82C-3AF98A1F9A05}"/>
              </a:ext>
            </a:extLst>
          </p:cNvPr>
          <p:cNvSpPr txBox="1"/>
          <p:nvPr/>
        </p:nvSpPr>
        <p:spPr>
          <a:xfrm>
            <a:off x="7162800" y="336419"/>
            <a:ext cx="4112078" cy="369332"/>
          </a:xfrm>
          <a:prstGeom prst="rect">
            <a:avLst/>
          </a:prstGeom>
          <a:noFill/>
        </p:spPr>
        <p:txBody>
          <a:bodyPr wrap="square" rtlCol="0">
            <a:spAutoFit/>
          </a:bodyPr>
          <a:lstStyle/>
          <a:p>
            <a:r>
              <a:rPr lang="en-GB" sz="1800" b="1" dirty="0"/>
              <a:t>Pressures on Clergy from Digitalisation</a:t>
            </a:r>
          </a:p>
        </p:txBody>
      </p:sp>
      <p:sp>
        <p:nvSpPr>
          <p:cNvPr id="6" name="Speech Bubble: Rectangle with Corners Rounded 5">
            <a:extLst>
              <a:ext uri="{FF2B5EF4-FFF2-40B4-BE49-F238E27FC236}">
                <a16:creationId xmlns:a16="http://schemas.microsoft.com/office/drawing/2014/main" id="{43550C6A-A438-0B7E-E054-52F49A46BE41}"/>
              </a:ext>
            </a:extLst>
          </p:cNvPr>
          <p:cNvSpPr/>
          <p:nvPr/>
        </p:nvSpPr>
        <p:spPr>
          <a:xfrm>
            <a:off x="400321" y="869903"/>
            <a:ext cx="3992095" cy="1465148"/>
          </a:xfrm>
          <a:prstGeom prst="wedgeRoundRectCallout">
            <a:avLst>
              <a:gd name="adj1" fmla="val -26926"/>
              <a:gd name="adj2" fmla="val 119785"/>
              <a:gd name="adj3" fmla="val 16667"/>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“They [clergy]  see these all singing, all dancing services with great choirs and everything, and try and mimic that sort of thing.  There are a lot of clergy that I’ve encountered who were completely exhausted in the process of trying to put all their stuff together.” </a:t>
            </a:r>
          </a:p>
        </p:txBody>
      </p:sp>
      <p:sp>
        <p:nvSpPr>
          <p:cNvPr id="15" name="TextBox 14">
            <a:extLst>
              <a:ext uri="{FF2B5EF4-FFF2-40B4-BE49-F238E27FC236}">
                <a16:creationId xmlns:a16="http://schemas.microsoft.com/office/drawing/2014/main" id="{3F27670B-7FE7-3238-5BFE-E24BC51A1C13}"/>
              </a:ext>
            </a:extLst>
          </p:cNvPr>
          <p:cNvSpPr txBox="1"/>
          <p:nvPr/>
        </p:nvSpPr>
        <p:spPr>
          <a:xfrm>
            <a:off x="7162798" y="920101"/>
            <a:ext cx="4392905" cy="2798843"/>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specific conditions of the pandemic meant clergy workload considerably increased leading some to exhaustion and feelings of burnout.</a:t>
            </a:r>
          </a:p>
          <a:p>
            <a:pPr>
              <a:lnSpc>
                <a:spcPct val="90000"/>
              </a:lnSpc>
              <a:spcBef>
                <a:spcPts val="1000"/>
              </a:spcBef>
              <a:defRPr/>
            </a:pPr>
            <a:r>
              <a:rPr lang="en-US" dirty="0"/>
              <a:t>Future digitalization can be less urgent and pressured, with more time for planning, training and resourcing, as well as a focus on sustainable working patterns around digital interaction.</a:t>
            </a:r>
            <a:endParaRPr lang="en-GB" dirty="0"/>
          </a:p>
          <a:p>
            <a:pPr marL="0" marR="0" lvl="0" indent="0" algn="l" defTabSz="914400" rtl="0" eaLnBrk="1" fontAlgn="auto" latinLnBrk="0" hangingPunct="1">
              <a:lnSpc>
                <a:spcPct val="70000"/>
              </a:lnSpc>
              <a:spcBef>
                <a:spcPts val="100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85F582B6-B0EE-F446-2D99-3BF1A471A669}"/>
              </a:ext>
            </a:extLst>
          </p:cNvPr>
          <p:cNvSpPr txBox="1"/>
          <p:nvPr/>
        </p:nvSpPr>
        <p:spPr>
          <a:xfrm>
            <a:off x="7162798" y="3676563"/>
            <a:ext cx="4186927" cy="369332"/>
          </a:xfrm>
          <a:prstGeom prst="rect">
            <a:avLst/>
          </a:prstGeom>
          <a:noFill/>
        </p:spPr>
        <p:txBody>
          <a:bodyPr wrap="square" rtlCol="0">
            <a:spAutoFit/>
          </a:bodyPr>
          <a:lstStyle/>
          <a:p>
            <a:r>
              <a:rPr lang="en-GB" b="1" dirty="0"/>
              <a:t>Effects of Digitalisation on Congregation</a:t>
            </a:r>
          </a:p>
        </p:txBody>
      </p:sp>
      <p:sp>
        <p:nvSpPr>
          <p:cNvPr id="19" name="Speech Bubble: Rectangle with Corners Rounded 18">
            <a:extLst>
              <a:ext uri="{FF2B5EF4-FFF2-40B4-BE49-F238E27FC236}">
                <a16:creationId xmlns:a16="http://schemas.microsoft.com/office/drawing/2014/main" id="{5060304E-90FF-2C41-E367-903C0169FDD2}"/>
              </a:ext>
            </a:extLst>
          </p:cNvPr>
          <p:cNvSpPr/>
          <p:nvPr/>
        </p:nvSpPr>
        <p:spPr>
          <a:xfrm>
            <a:off x="2103905" y="3812443"/>
            <a:ext cx="3992095" cy="1291041"/>
          </a:xfrm>
          <a:prstGeom prst="wedgeRoundRectCallout">
            <a:avLst>
              <a:gd name="adj1" fmla="val 32828"/>
              <a:gd name="adj2" fmla="val 101850"/>
              <a:gd name="adj3" fmla="val 16667"/>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“There are loads of churches doing stuff online. But people who belong to [our church] don’t necessarily want to go to any old where. They want to join in with [our church].” </a:t>
            </a:r>
          </a:p>
        </p:txBody>
      </p:sp>
      <p:sp>
        <p:nvSpPr>
          <p:cNvPr id="21" name="TextBox 20">
            <a:extLst>
              <a:ext uri="{FF2B5EF4-FFF2-40B4-BE49-F238E27FC236}">
                <a16:creationId xmlns:a16="http://schemas.microsoft.com/office/drawing/2014/main" id="{9CCD0421-4A77-B324-E81C-231B833C9079}"/>
              </a:ext>
            </a:extLst>
          </p:cNvPr>
          <p:cNvSpPr txBox="1"/>
          <p:nvPr/>
        </p:nvSpPr>
        <p:spPr>
          <a:xfrm>
            <a:off x="7162798" y="4195418"/>
            <a:ext cx="4769814" cy="2214965"/>
          </a:xfrm>
          <a:prstGeom prst="rect">
            <a:avLst/>
          </a:prstGeom>
          <a:noFill/>
        </p:spPr>
        <p:txBody>
          <a:bodyPr wrap="square">
            <a:spAutoFit/>
          </a:bodyPr>
          <a:lstStyle/>
          <a:p>
            <a:pPr>
              <a:lnSpc>
                <a:spcPct val="90000"/>
              </a:lnSpc>
              <a:spcBef>
                <a:spcPts val="1000"/>
              </a:spcBef>
            </a:pPr>
            <a:r>
              <a:rPr lang="en-US" sz="1800" dirty="0"/>
              <a:t>The pandemic did not clearly create a new ‘online’ congregation and there is a tension between maintaining a feeling of local community and attracting a wider (virtual) congregation.</a:t>
            </a:r>
          </a:p>
          <a:p>
            <a:pPr>
              <a:lnSpc>
                <a:spcPct val="90000"/>
              </a:lnSpc>
              <a:spcBef>
                <a:spcPts val="1000"/>
              </a:spcBef>
            </a:pPr>
            <a:r>
              <a:rPr lang="en-US" sz="1800" dirty="0"/>
              <a:t>However it did enable access for previously disadvantaged groups and there was support for maintaining this positive benefit.</a:t>
            </a:r>
          </a:p>
        </p:txBody>
      </p:sp>
    </p:spTree>
    <p:extLst>
      <p:ext uri="{BB962C8B-B14F-4D97-AF65-F5344CB8AC3E}">
        <p14:creationId xmlns:p14="http://schemas.microsoft.com/office/powerpoint/2010/main" val="3497644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tanding in front of a body of water&#10;&#10;Description automatically generated with medium confidence">
            <a:extLst>
              <a:ext uri="{FF2B5EF4-FFF2-40B4-BE49-F238E27FC236}">
                <a16:creationId xmlns:a16="http://schemas.microsoft.com/office/drawing/2014/main" id="{07185E82-F845-981A-28AC-F796C151F44F}"/>
              </a:ext>
            </a:extLst>
          </p:cNvPr>
          <p:cNvPicPr>
            <a:picLocks noChangeAspect="1"/>
          </p:cNvPicPr>
          <p:nvPr/>
        </p:nvPicPr>
        <p:blipFill rotWithShape="1">
          <a:blip r:embed="rId2">
            <a:extLst>
              <a:ext uri="{28A0092B-C50C-407E-A947-70E740481C1C}">
                <a14:useLocalDpi xmlns:a14="http://schemas.microsoft.com/office/drawing/2010/main" val="0"/>
              </a:ext>
            </a:extLst>
          </a:blip>
          <a:srcRect l="-20720" r="17328"/>
          <a:stretch/>
        </p:blipFill>
        <p:spPr>
          <a:xfrm>
            <a:off x="4276165" y="8343"/>
            <a:ext cx="7915835" cy="6858000"/>
          </a:xfrm>
          <a:prstGeom prst="rect">
            <a:avLst/>
          </a:prstGeom>
        </p:spPr>
      </p:pic>
      <p:sp>
        <p:nvSpPr>
          <p:cNvPr id="4" name="TextBox 3">
            <a:extLst>
              <a:ext uri="{FF2B5EF4-FFF2-40B4-BE49-F238E27FC236}">
                <a16:creationId xmlns:a16="http://schemas.microsoft.com/office/drawing/2014/main" id="{B461E8C4-9929-5F43-762A-2AF988B265DD}"/>
              </a:ext>
            </a:extLst>
          </p:cNvPr>
          <p:cNvSpPr txBox="1"/>
          <p:nvPr/>
        </p:nvSpPr>
        <p:spPr>
          <a:xfrm>
            <a:off x="592532" y="828884"/>
            <a:ext cx="4532671" cy="1477328"/>
          </a:xfrm>
          <a:prstGeom prst="rect">
            <a:avLst/>
          </a:prstGeom>
          <a:noFill/>
        </p:spPr>
        <p:txBody>
          <a:bodyPr wrap="square" rtlCol="0">
            <a:spAutoFit/>
          </a:bodyPr>
          <a:lstStyle/>
          <a:p>
            <a:r>
              <a:rPr lang="en-GB" dirty="0"/>
              <a:t>The report concludes with:</a:t>
            </a:r>
          </a:p>
          <a:p>
            <a:pPr marL="285750" indent="-285750">
              <a:buFont typeface="Arial" panose="020B0604020202020204" pitchFamily="34" charset="0"/>
              <a:buChar char="•"/>
            </a:pPr>
            <a:r>
              <a:rPr lang="en-GB" dirty="0"/>
              <a:t>Reflections from Clergy Interviewees on Future Ministry</a:t>
            </a:r>
          </a:p>
          <a:p>
            <a:pPr marL="285750" indent="-285750">
              <a:buFont typeface="Arial" panose="020B0604020202020204" pitchFamily="34" charset="0"/>
              <a:buChar char="•"/>
            </a:pPr>
            <a:r>
              <a:rPr lang="en-GB" dirty="0"/>
              <a:t>Recommendations from the Research Team for Future Interventions</a:t>
            </a:r>
          </a:p>
        </p:txBody>
      </p:sp>
      <p:sp>
        <p:nvSpPr>
          <p:cNvPr id="10" name="TextBox 9">
            <a:extLst>
              <a:ext uri="{FF2B5EF4-FFF2-40B4-BE49-F238E27FC236}">
                <a16:creationId xmlns:a16="http://schemas.microsoft.com/office/drawing/2014/main" id="{6D43C35B-1109-4C40-8E41-97A9EF53E0BC}"/>
              </a:ext>
            </a:extLst>
          </p:cNvPr>
          <p:cNvSpPr txBox="1"/>
          <p:nvPr/>
        </p:nvSpPr>
        <p:spPr>
          <a:xfrm>
            <a:off x="276464" y="2882305"/>
            <a:ext cx="5540186" cy="2862322"/>
          </a:xfrm>
          <a:prstGeom prst="rect">
            <a:avLst/>
          </a:prstGeom>
          <a:noFill/>
        </p:spPr>
        <p:txBody>
          <a:bodyPr wrap="square" rtlCol="0">
            <a:spAutoFit/>
          </a:bodyPr>
          <a:lstStyle/>
          <a:p>
            <a:r>
              <a:rPr lang="en-US" b="1" dirty="0"/>
              <a:t>Clergy Reflections Included:</a:t>
            </a:r>
          </a:p>
          <a:p>
            <a:endParaRPr lang="en-US" dirty="0"/>
          </a:p>
          <a:p>
            <a:pPr marL="285750" indent="-285750">
              <a:buFont typeface="Arial" panose="020B0604020202020204" pitchFamily="34" charset="0"/>
              <a:buChar char="•"/>
            </a:pPr>
            <a:r>
              <a:rPr lang="en-US" dirty="0"/>
              <a:t>A need for further debate that would include a range of voices, with a specific desire that </a:t>
            </a:r>
            <a:r>
              <a:rPr lang="en-US" dirty="0" err="1"/>
              <a:t>marginalisation</a:t>
            </a:r>
            <a:r>
              <a:rPr lang="en-US" dirty="0"/>
              <a:t> be avoided. </a:t>
            </a:r>
          </a:p>
          <a:p>
            <a:pPr marL="285750" indent="-285750">
              <a:buFont typeface="Arial" panose="020B0604020202020204" pitchFamily="34" charset="0"/>
              <a:buChar char="•"/>
            </a:pPr>
            <a:r>
              <a:rPr lang="en-US" dirty="0"/>
              <a:t>Guidance in relation to developing and managing some form of hybrid church.</a:t>
            </a:r>
          </a:p>
          <a:p>
            <a:pPr marL="285750" indent="-285750">
              <a:buFont typeface="Arial" panose="020B0604020202020204" pitchFamily="34" charset="0"/>
              <a:buChar char="•"/>
            </a:pPr>
            <a:r>
              <a:rPr lang="en-US" dirty="0"/>
              <a:t>A desire for more strategic thinking from Church leadership on parish inequalities and the (core) role of digital technology in this.  </a:t>
            </a:r>
          </a:p>
        </p:txBody>
      </p:sp>
      <p:sp>
        <p:nvSpPr>
          <p:cNvPr id="11" name="Speech Bubble: Rectangle with Corners Rounded 10">
            <a:extLst>
              <a:ext uri="{FF2B5EF4-FFF2-40B4-BE49-F238E27FC236}">
                <a16:creationId xmlns:a16="http://schemas.microsoft.com/office/drawing/2014/main" id="{EC4AA7DB-22BF-D94A-340E-6BA4AF70877B}"/>
              </a:ext>
            </a:extLst>
          </p:cNvPr>
          <p:cNvSpPr/>
          <p:nvPr/>
        </p:nvSpPr>
        <p:spPr>
          <a:xfrm>
            <a:off x="8400408" y="4730732"/>
            <a:ext cx="3594368" cy="1696962"/>
          </a:xfrm>
          <a:prstGeom prst="wedgeRoundRectCallout">
            <a:avLst>
              <a:gd name="adj1" fmla="val 42044"/>
              <a:gd name="adj2" fmla="val 68309"/>
              <a:gd name="adj3" fmla="val 16667"/>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GB" sz="1400" b="1" dirty="0">
                <a:effectLst/>
                <a:latin typeface="Calibri" panose="020F0502020204030204" pitchFamily="34" charset="0"/>
                <a:ea typeface="Calibri" panose="020F0502020204030204" pitchFamily="34" charset="0"/>
                <a:cs typeface="Calibri" panose="020F0502020204030204" pitchFamily="34" charset="0"/>
              </a:rPr>
              <a:t>“… online stuff would be a good thing, long-term, a good strategy for ordinands to be involved in, because, I think, in the future, more and more, it could well be something that is an integral part of the planning and structure of how parishes are covered for ministry.” </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Speech Bubble: Rectangle with Corners Rounded 12">
            <a:extLst>
              <a:ext uri="{FF2B5EF4-FFF2-40B4-BE49-F238E27FC236}">
                <a16:creationId xmlns:a16="http://schemas.microsoft.com/office/drawing/2014/main" id="{1D3D0791-6295-D73C-73E6-09693140EF87}"/>
              </a:ext>
            </a:extLst>
          </p:cNvPr>
          <p:cNvSpPr/>
          <p:nvPr/>
        </p:nvSpPr>
        <p:spPr>
          <a:xfrm>
            <a:off x="8199905" y="277284"/>
            <a:ext cx="3992095" cy="2112737"/>
          </a:xfrm>
          <a:prstGeom prst="wedgeRoundRectCallout">
            <a:avLst>
              <a:gd name="adj1" fmla="val -8772"/>
              <a:gd name="adj2" fmla="val 61287"/>
              <a:gd name="adj3" fmla="val 16667"/>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GB" sz="1400" b="1" dirty="0">
                <a:effectLst/>
                <a:latin typeface="Calibri" panose="020F0502020204030204" pitchFamily="34" charset="0"/>
                <a:ea typeface="Calibri" panose="020F0502020204030204" pitchFamily="34" charset="0"/>
                <a:cs typeface="Calibri" panose="020F0502020204030204" pitchFamily="34" charset="0"/>
              </a:rPr>
              <a:t>“we’ve heard from people who are housebound, people who’ve got disabilities, single parents, all sorts of people for whom coming to church is really difficult who are loving the fact that they can watch it. And that’s been a real wake-up call actually, that it is perfectly possible to do a service that people can access who can’t come to church”. </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Speech Bubble: Rectangle with Corners Rounded 13">
            <a:extLst>
              <a:ext uri="{FF2B5EF4-FFF2-40B4-BE49-F238E27FC236}">
                <a16:creationId xmlns:a16="http://schemas.microsoft.com/office/drawing/2014/main" id="{95A9890F-6161-297D-77F0-38F600256C6F}"/>
              </a:ext>
            </a:extLst>
          </p:cNvPr>
          <p:cNvSpPr/>
          <p:nvPr/>
        </p:nvSpPr>
        <p:spPr>
          <a:xfrm>
            <a:off x="6032384" y="2493524"/>
            <a:ext cx="3036633" cy="1785526"/>
          </a:xfrm>
          <a:prstGeom prst="wedgeRoundRectCallout">
            <a:avLst>
              <a:gd name="adj1" fmla="val 12870"/>
              <a:gd name="adj2" fmla="val 72830"/>
              <a:gd name="adj3" fmla="val 16667"/>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“I think the Church needs to engage with technology... But I think it also needs to reflect on it at all levels, including theologically, about how it uses it. And I’m not sure that a lot of that reflection has really gone on”.</a:t>
            </a:r>
            <a:endParaRPr lang="en-GB" sz="1400" b="1" dirty="0"/>
          </a:p>
        </p:txBody>
      </p:sp>
    </p:spTree>
    <p:extLst>
      <p:ext uri="{BB962C8B-B14F-4D97-AF65-F5344CB8AC3E}">
        <p14:creationId xmlns:p14="http://schemas.microsoft.com/office/powerpoint/2010/main" val="352487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1138</Words>
  <Application>Microsoft Office PowerPoint</Application>
  <PresentationFormat>Widescreen</PresentationFormat>
  <Paragraphs>90</Paragraphs>
  <Slides>11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Calibri Light</vt:lpstr>
      <vt:lpstr>Times New Roman</vt:lpstr>
      <vt:lpstr>Office Theme</vt:lpstr>
      <vt:lpstr>Office Theme</vt:lpstr>
      <vt:lpstr>PowerPoint Presentation</vt:lpstr>
      <vt:lpstr>Background to the Research</vt:lpstr>
      <vt:lpstr>Purpose of the Research</vt:lpstr>
      <vt:lpstr>Substance of the Research</vt:lpstr>
      <vt:lpstr>Themes of the Research</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Symon, Gillian</dc:creator>
  <cp:lastModifiedBy>Symon, Gillian</cp:lastModifiedBy>
  <cp:revision>3</cp:revision>
  <dcterms:created xsi:type="dcterms:W3CDTF">2023-04-14T09:21:39Z</dcterms:created>
  <dcterms:modified xsi:type="dcterms:W3CDTF">2023-05-15T17:10:32Z</dcterms:modified>
</cp:coreProperties>
</file>