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65"/>
  </p:notesMasterIdLst>
  <p:sldIdLst>
    <p:sldId id="256" r:id="rId48"/>
    <p:sldId id="257" r:id="rId49"/>
    <p:sldId id="258" r:id="rId50"/>
    <p:sldId id="259" r:id="rId51"/>
    <p:sldId id="260" r:id="rId52"/>
    <p:sldId id="261" r:id="rId53"/>
    <p:sldId id="262" r:id="rId54"/>
    <p:sldId id="263" r:id="rId55"/>
    <p:sldId id="264" r:id="rId56"/>
    <p:sldId id="265" r:id="rId57"/>
    <p:sldId id="266" r:id="rId58"/>
    <p:sldId id="267" r:id="rId59"/>
    <p:sldId id="268" r:id="rId60"/>
    <p:sldId id="269" r:id="rId61"/>
    <p:sldId id="270" r:id="rId62"/>
    <p:sldId id="271" r:id="rId63"/>
    <p:sldId id="272" r:id="rId64"/>
  </p:sldIdLst>
  <p:sldSz cx="18288000" cy="10287000"/>
  <p:notesSz cx="6858000" cy="9144000"/>
  <p:embeddedFontLst>
    <p:embeddedFont>
      <p:font typeface="Oswald" charset="1" panose="00000500000000000000"/>
      <p:regular r:id="rId6"/>
    </p:embeddedFont>
    <p:embeddedFont>
      <p:font typeface="Oswald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Cabin" charset="1" panose="00000500000000000000"/>
      <p:regular r:id="rId12"/>
    </p:embeddedFont>
    <p:embeddedFont>
      <p:font typeface="Cabin Bold" charset="1" panose="00000800000000000000"/>
      <p:regular r:id="rId13"/>
    </p:embeddedFont>
    <p:embeddedFont>
      <p:font typeface="Cabin Italics" charset="1" panose="00000500000000000000"/>
      <p:regular r:id="rId14"/>
    </p:embeddedFont>
    <p:embeddedFont>
      <p:font typeface="Cabin Bold Italics" charset="1" panose="00000800000000000000"/>
      <p:regular r:id="rId15"/>
    </p:embeddedFont>
    <p:embeddedFont>
      <p:font typeface="Cabin Medium" charset="1" panose="00000600000000000000"/>
      <p:regular r:id="rId16"/>
    </p:embeddedFont>
    <p:embeddedFont>
      <p:font typeface="Cabin Medium Italics" charset="1" panose="00000600000000000000"/>
      <p:regular r:id="rId17"/>
    </p:embeddedFont>
    <p:embeddedFont>
      <p:font typeface="Cabin Semi-Bold" charset="1" panose="00000700000000000000"/>
      <p:regular r:id="rId18"/>
    </p:embeddedFont>
    <p:embeddedFont>
      <p:font typeface="Cabin Semi-Bold Italics" charset="1" panose="00000700000000000000"/>
      <p:regular r:id="rId19"/>
    </p:embeddedFont>
    <p:embeddedFont>
      <p:font typeface="Nunito" charset="1" panose="00000000000000000000"/>
      <p:regular r:id="rId20"/>
    </p:embeddedFont>
    <p:embeddedFont>
      <p:font typeface="Nunito Bold" charset="1" panose="00000000000000000000"/>
      <p:regular r:id="rId21"/>
    </p:embeddedFont>
    <p:embeddedFont>
      <p:font typeface="Nunito Italics" charset="1" panose="00000000000000000000"/>
      <p:regular r:id="rId22"/>
    </p:embeddedFont>
    <p:embeddedFont>
      <p:font typeface="Nunito Bold Italics" charset="1" panose="00000000000000000000"/>
      <p:regular r:id="rId23"/>
    </p:embeddedFont>
    <p:embeddedFont>
      <p:font typeface="Nunito Extra-Light" charset="1" panose="00000000000000000000"/>
      <p:regular r:id="rId24"/>
    </p:embeddedFont>
    <p:embeddedFont>
      <p:font typeface="Nunito Extra-Light Italics" charset="1" panose="00000000000000000000"/>
      <p:regular r:id="rId25"/>
    </p:embeddedFont>
    <p:embeddedFont>
      <p:font typeface="Nunito Light" charset="1" panose="00000000000000000000"/>
      <p:regular r:id="rId26"/>
    </p:embeddedFont>
    <p:embeddedFont>
      <p:font typeface="Nunito Light Italics" charset="1" panose="00000000000000000000"/>
      <p:regular r:id="rId27"/>
    </p:embeddedFont>
    <p:embeddedFont>
      <p:font typeface="Nunito Medium" charset="1" panose="00000000000000000000"/>
      <p:regular r:id="rId28"/>
    </p:embeddedFont>
    <p:embeddedFont>
      <p:font typeface="Nunito Medium Italics" charset="1" panose="00000000000000000000"/>
      <p:regular r:id="rId29"/>
    </p:embeddedFont>
    <p:embeddedFont>
      <p:font typeface="Nunito Semi-Bold" charset="1" panose="00000000000000000000"/>
      <p:regular r:id="rId30"/>
    </p:embeddedFont>
    <p:embeddedFont>
      <p:font typeface="Nunito Semi-Bold Italics" charset="1" panose="00000000000000000000"/>
      <p:regular r:id="rId31"/>
    </p:embeddedFont>
    <p:embeddedFont>
      <p:font typeface="Nunito Ultra-Bold" charset="1" panose="00000000000000000000"/>
      <p:regular r:id="rId32"/>
    </p:embeddedFont>
    <p:embeddedFont>
      <p:font typeface="Nunito Ultra-Bold Italics" charset="1" panose="00000000000000000000"/>
      <p:regular r:id="rId33"/>
    </p:embeddedFont>
    <p:embeddedFont>
      <p:font typeface="Nunito Heavy" charset="1" panose="00000000000000000000"/>
      <p:regular r:id="rId34"/>
    </p:embeddedFont>
    <p:embeddedFont>
      <p:font typeface="Nunito Heavy Italics" charset="1" panose="00000000000000000000"/>
      <p:regular r:id="rId35"/>
    </p:embeddedFont>
    <p:embeddedFont>
      <p:font typeface="Open Sans" charset="1" panose="00000000000000000000"/>
      <p:regular r:id="rId36"/>
    </p:embeddedFont>
    <p:embeddedFont>
      <p:font typeface="Open Sans Bold" charset="1" panose="00000000000000000000"/>
      <p:regular r:id="rId37"/>
    </p:embeddedFont>
    <p:embeddedFont>
      <p:font typeface="Open Sans Italics" charset="1" panose="00000000000000000000"/>
      <p:regular r:id="rId38"/>
    </p:embeddedFont>
    <p:embeddedFont>
      <p:font typeface="Open Sans Bold Italics" charset="1" panose="00000000000000000000"/>
      <p:regular r:id="rId39"/>
    </p:embeddedFont>
    <p:embeddedFont>
      <p:font typeface="Open Sans Light" charset="1" panose="00000000000000000000"/>
      <p:regular r:id="rId40"/>
    </p:embeddedFont>
    <p:embeddedFont>
      <p:font typeface="Open Sans Light Italics" charset="1" panose="00000000000000000000"/>
      <p:regular r:id="rId41"/>
    </p:embeddedFont>
    <p:embeddedFont>
      <p:font typeface="Open Sans Medium" charset="1" panose="00000000000000000000"/>
      <p:regular r:id="rId42"/>
    </p:embeddedFont>
    <p:embeddedFont>
      <p:font typeface="Open Sans Medium Italics" charset="1" panose="00000000000000000000"/>
      <p:regular r:id="rId43"/>
    </p:embeddedFont>
    <p:embeddedFont>
      <p:font typeface="Open Sans Semi-Bold" charset="1" panose="00000000000000000000"/>
      <p:regular r:id="rId44"/>
    </p:embeddedFont>
    <p:embeddedFont>
      <p:font typeface="Open Sans Semi-Bold Italics" charset="1" panose="00000000000000000000"/>
      <p:regular r:id="rId45"/>
    </p:embeddedFont>
    <p:embeddedFont>
      <p:font typeface="Open Sans Ultra-Bold" charset="1" panose="00000000000000000000"/>
      <p:regular r:id="rId46"/>
    </p:embeddedFont>
    <p:embeddedFont>
      <p:font typeface="Open Sans Ultra-Bold Italics" charset="1" panose="0000000000000000000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slides/slide1.xml" Type="http://schemas.openxmlformats.org/officeDocument/2006/relationships/slide"/><Relationship Id="rId49" Target="slides/slide2.xml" Type="http://schemas.openxmlformats.org/officeDocument/2006/relationships/slide"/><Relationship Id="rId5" Target="tableStyles.xml" Type="http://schemas.openxmlformats.org/officeDocument/2006/relationships/tableStyles"/><Relationship Id="rId50" Target="slides/slide3.xml" Type="http://schemas.openxmlformats.org/officeDocument/2006/relationships/slide"/><Relationship Id="rId51" Target="slides/slide4.xml" Type="http://schemas.openxmlformats.org/officeDocument/2006/relationships/slide"/><Relationship Id="rId52" Target="slides/slide5.xml" Type="http://schemas.openxmlformats.org/officeDocument/2006/relationships/slide"/><Relationship Id="rId53" Target="slides/slide6.xml" Type="http://schemas.openxmlformats.org/officeDocument/2006/relationships/slide"/><Relationship Id="rId54" Target="slides/slide7.xml" Type="http://schemas.openxmlformats.org/officeDocument/2006/relationships/slide"/><Relationship Id="rId55" Target="slides/slide8.xml" Type="http://schemas.openxmlformats.org/officeDocument/2006/relationships/slide"/><Relationship Id="rId56" Target="slides/slide9.xml" Type="http://schemas.openxmlformats.org/officeDocument/2006/relationships/slide"/><Relationship Id="rId57" Target="slides/slide10.xml" Type="http://schemas.openxmlformats.org/officeDocument/2006/relationships/slide"/><Relationship Id="rId58" Target="slides/slide11.xml" Type="http://schemas.openxmlformats.org/officeDocument/2006/relationships/slide"/><Relationship Id="rId59" Target="slides/slide12.xml" Type="http://schemas.openxmlformats.org/officeDocument/2006/relationships/slide"/><Relationship Id="rId6" Target="fonts/font6.fntdata" Type="http://schemas.openxmlformats.org/officeDocument/2006/relationships/font"/><Relationship Id="rId60" Target="slides/slide13.xml" Type="http://schemas.openxmlformats.org/officeDocument/2006/relationships/slide"/><Relationship Id="rId61" Target="slides/slide14.xml" Type="http://schemas.openxmlformats.org/officeDocument/2006/relationships/slide"/><Relationship Id="rId62" Target="slides/slide15.xml" Type="http://schemas.openxmlformats.org/officeDocument/2006/relationships/slide"/><Relationship Id="rId63" Target="slides/slide16.xml" Type="http://schemas.openxmlformats.org/officeDocument/2006/relationships/slide"/><Relationship Id="rId64" Target="slides/slide17.xml" Type="http://schemas.openxmlformats.org/officeDocument/2006/relationships/slide"/><Relationship Id="rId65" Target="notesMasters/notesMaster1.xml" Type="http://schemas.openxmlformats.org/officeDocument/2006/relationships/notesMaster"/><Relationship Id="rId66" Target="theme/theme2.xml" Type="http://schemas.openxmlformats.org/officeDocument/2006/relationships/theme"/><Relationship Id="rId67" Target="notesSlides/notesSlide1.xml" Type="http://schemas.openxmlformats.org/officeDocument/2006/relationships/notesSlide"/><Relationship Id="rId68" Target="notesSlides/notesSlide2.xml" Type="http://schemas.openxmlformats.org/officeDocument/2006/relationships/notesSlide"/><Relationship Id="rId69" Target="notesSlides/notesSlide3.xml" Type="http://schemas.openxmlformats.org/officeDocument/2006/relationships/notesSlide"/><Relationship Id="rId7" Target="fonts/font7.fntdata" Type="http://schemas.openxmlformats.org/officeDocument/2006/relationships/font"/><Relationship Id="rId70" Target="notesSlides/notesSlide4.xml" Type="http://schemas.openxmlformats.org/officeDocument/2006/relationships/notesSlide"/><Relationship Id="rId71" Target="notesSlides/notesSlide5.xml" Type="http://schemas.openxmlformats.org/officeDocument/2006/relationships/notes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3.png" Type="http://schemas.openxmlformats.org/officeDocument/2006/relationships/image"/><Relationship Id="rId4" Target="../media/image25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2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8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9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643" r="0" b="-7287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20012" y="1686135"/>
            <a:ext cx="10872671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AChurchNearYou.com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32060" y="3343153"/>
            <a:ext cx="11488588" cy="5332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Available on the Resource Hub now: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 Logos and a brand pack for your design work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 Posters 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 Social media templates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 Customisable assets 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 Tracks to help your choir or congregation learn 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the carol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 PowerPoint template</a:t>
            </a:r>
          </a:p>
          <a:p>
            <a:pPr algn="l" marL="1228725" indent="-409575" lvl="2">
              <a:lnSpc>
                <a:spcPts val="3240"/>
              </a:lnSpc>
            </a:pPr>
          </a:p>
          <a:p>
            <a:pPr algn="l" marL="1228725" indent="-409575" lvl="2">
              <a:lnSpc>
                <a:spcPts val="3240"/>
              </a:lnSpc>
            </a:pPr>
          </a:p>
          <a:p>
            <a:pPr algn="l" marL="1228725" indent="-409575" lvl="2">
              <a:lnSpc>
                <a:spcPts val="3240"/>
              </a:lnSpc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For help with your church or benefice’s AChurchNearYou.com pages, visit </a:t>
            </a:r>
            <a:r>
              <a:rPr lang="en-US" sz="3000">
                <a:solidFill>
                  <a:srgbClr val="44546A"/>
                </a:solidFill>
                <a:latin typeface="Open Sans Bold"/>
              </a:rPr>
              <a:t>cofe.io/EditorHelpACNY</a:t>
            </a:r>
          </a:p>
          <a:p>
            <a:pPr algn="l" marL="1228725" indent="-409575" lvl="2">
              <a:lnSpc>
                <a:spcPts val="324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2815898" y="1028700"/>
            <a:ext cx="4342503" cy="7525139"/>
          </a:xfrm>
          <a:custGeom>
            <a:avLst/>
            <a:gdLst/>
            <a:ahLst/>
            <a:cxnLst/>
            <a:rect r="r" b="b" t="t" l="l"/>
            <a:pathLst>
              <a:path h="7525139" w="4342503">
                <a:moveTo>
                  <a:pt x="0" y="0"/>
                </a:moveTo>
                <a:lnTo>
                  <a:pt x="4342503" y="0"/>
                </a:lnTo>
                <a:lnTo>
                  <a:pt x="4342503" y="7525138"/>
                </a:lnTo>
                <a:lnTo>
                  <a:pt x="0" y="75251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9" r="0" b="-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6643" r="0" b="-7287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643" r="0" b="-728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544461" y="2747507"/>
            <a:ext cx="5563990" cy="4791987"/>
          </a:xfrm>
          <a:custGeom>
            <a:avLst/>
            <a:gdLst/>
            <a:ahLst/>
            <a:cxnLst/>
            <a:rect r="r" b="b" t="t" l="l"/>
            <a:pathLst>
              <a:path h="4791987" w="5563990">
                <a:moveTo>
                  <a:pt x="0" y="0"/>
                </a:moveTo>
                <a:lnTo>
                  <a:pt x="5563991" y="0"/>
                </a:lnTo>
                <a:lnTo>
                  <a:pt x="5563991" y="4791986"/>
                </a:lnTo>
                <a:lnTo>
                  <a:pt x="0" y="4791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2543183" y="1680707"/>
            <a:ext cx="13533120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 Live Demo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63087" y="3346453"/>
            <a:ext cx="9126850" cy="2811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321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Digital Promo Planner </a:t>
            </a:r>
          </a:p>
          <a:p>
            <a:pPr>
              <a:lnSpc>
                <a:spcPts val="3210"/>
              </a:lnSpc>
            </a:pPr>
          </a:p>
          <a:p>
            <a:pPr marL="647700" indent="-323850" lvl="1">
              <a:lnSpc>
                <a:spcPts val="321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How to download the resources and upload into Canva ready for you to edit</a:t>
            </a:r>
          </a:p>
          <a:p>
            <a:pPr>
              <a:lnSpc>
                <a:spcPts val="3210"/>
              </a:lnSpc>
            </a:pPr>
          </a:p>
          <a:p>
            <a:pPr marL="647700" indent="-323850" lvl="1">
              <a:lnSpc>
                <a:spcPts val="321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H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ow to add the branding into your Canva brand hub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77440" y="1521480"/>
            <a:ext cx="13533120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Digital Labs resources for </a:t>
            </a:r>
          </a:p>
          <a:p>
            <a:pPr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Advent and Christmas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77440" y="4039670"/>
            <a:ext cx="11925777" cy="410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 Bold"/>
              </a:rPr>
              <a:t> Digital Content Planner to help you think about the kind of social media posts your church could share in the run-up to Advent and Christmas – 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find suggestions for posts, timing that could work, how to encourage user-generated content and what to do with it – and more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 Bold"/>
              </a:rPr>
              <a:t> Blogs to give step-by-step advice for using this year’s free resources  – 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practical advice on using the assets for your church and customising them to work in your local community 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 Bold"/>
              </a:rPr>
              <a:t>Bitesize videos to help you run your digital platforms to reach more people in your community this Christmas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716380" y="1682759"/>
            <a:ext cx="2775348" cy="3868443"/>
          </a:xfrm>
          <a:custGeom>
            <a:avLst/>
            <a:gdLst/>
            <a:ahLst/>
            <a:cxnLst/>
            <a:rect r="r" b="b" t="t" l="l"/>
            <a:pathLst>
              <a:path h="3868443" w="2775348">
                <a:moveTo>
                  <a:pt x="0" y="0"/>
                </a:moveTo>
                <a:lnTo>
                  <a:pt x="2775348" y="0"/>
                </a:lnTo>
                <a:lnTo>
                  <a:pt x="2775348" y="3868443"/>
                </a:lnTo>
                <a:lnTo>
                  <a:pt x="0" y="3868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" t="0" r="-6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18204" y="5703250"/>
            <a:ext cx="2773524" cy="3806040"/>
          </a:xfrm>
          <a:custGeom>
            <a:avLst/>
            <a:gdLst/>
            <a:ahLst/>
            <a:cxnLst/>
            <a:rect r="r" b="b" t="t" l="l"/>
            <a:pathLst>
              <a:path h="3806040" w="2773524">
                <a:moveTo>
                  <a:pt x="0" y="0"/>
                </a:moveTo>
                <a:lnTo>
                  <a:pt x="2773524" y="0"/>
                </a:lnTo>
                <a:lnTo>
                  <a:pt x="2773524" y="3806040"/>
                </a:lnTo>
                <a:lnTo>
                  <a:pt x="0" y="3806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948" r="0" b="-948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77440" y="1521480"/>
            <a:ext cx="13533120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Five things to consider this Christmas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77440" y="4039670"/>
            <a:ext cx="11925777" cy="492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 Bold"/>
              </a:rPr>
              <a:t>What would you consider as your ultimate goal this Christmas? E.g. ‘We want to see at least 20 young people at our services &amp; events.’</a:t>
            </a:r>
          </a:p>
          <a:p>
            <a:pPr>
              <a:lnSpc>
                <a:spcPts val="3240"/>
              </a:lnSpc>
            </a:pPr>
          </a:p>
          <a:p>
            <a:pPr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 Bold"/>
              </a:rPr>
              <a:t>Pick one key audience you want to reach </a:t>
            </a:r>
          </a:p>
          <a:p>
            <a:pPr>
              <a:lnSpc>
                <a:spcPts val="3240"/>
              </a:lnSpc>
            </a:pPr>
          </a:p>
          <a:p>
            <a:pPr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 Bold"/>
              </a:rPr>
              <a:t>Pick two or three platforms you want to reach them on</a:t>
            </a:r>
          </a:p>
          <a:p>
            <a:pPr>
              <a:lnSpc>
                <a:spcPts val="3240"/>
              </a:lnSpc>
            </a:pPr>
          </a:p>
          <a:p>
            <a:pPr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 Bold"/>
              </a:rPr>
              <a:t>Keep it simple and focus only on your chosen platforms </a:t>
            </a:r>
          </a:p>
          <a:p>
            <a:pPr>
              <a:lnSpc>
                <a:spcPts val="3240"/>
              </a:lnSpc>
            </a:pP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 Bold"/>
              </a:rPr>
              <a:t>Make a plan of when you will create content and who you will commission to help you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643" r="0" b="-7287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77440" y="3105150"/>
            <a:ext cx="13533120" cy="415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In your groups: </a:t>
            </a:r>
          </a:p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Make a list of the new groups of people you want to reach </a:t>
            </a:r>
          </a:p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this Christmas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643" r="0" b="-7287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77440" y="3690299"/>
            <a:ext cx="13533120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Over to you! </a:t>
            </a:r>
          </a:p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Ask us your questions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89387" y="6125530"/>
            <a:ext cx="10309225" cy="54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Cabin"/>
              </a:rPr>
              <a:t>Feel free to ask your questions in the chat or raise your hand.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643" r="0" b="-7287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705562" y="2159113"/>
            <a:ext cx="12876876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Reminder: </a:t>
            </a:r>
          </a:p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Daily content from 1 December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77440" y="4567032"/>
            <a:ext cx="13533120" cy="287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Daily Advent themes, Bible readings, prayers and challenges for all ages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Written by </a:t>
            </a:r>
            <a:r>
              <a:rPr lang="en-US" sz="3000">
                <a:solidFill>
                  <a:srgbClr val="44546A"/>
                </a:solidFill>
                <a:latin typeface="Open Sans Bold"/>
              </a:rPr>
              <a:t>Clare Williams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, Head of Schools at Norwich Cathedral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Online Advent Calendar for families </a:t>
            </a:r>
            <a:r>
              <a:rPr lang="en-US" sz="3000">
                <a:solidFill>
                  <a:srgbClr val="44546A"/>
                </a:solidFill>
                <a:latin typeface="Open Sans Bold"/>
              </a:rPr>
              <a:t>cofe.io/AdventCalendar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Daily video-based </a:t>
            </a:r>
            <a:r>
              <a:rPr lang="en-US" sz="3000">
                <a:solidFill>
                  <a:srgbClr val="44546A"/>
                </a:solidFill>
                <a:latin typeface="Open Sans Bold"/>
              </a:rPr>
              <a:t>social posts 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from around the dioceses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Daily campaign app/smart speaker content from 1 December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Daily email reflections from 24 December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Plus </a:t>
            </a:r>
            <a:r>
              <a:rPr lang="en-US" sz="3000">
                <a:solidFill>
                  <a:srgbClr val="44546A"/>
                </a:solidFill>
                <a:latin typeface="Open Sans Bold"/>
              </a:rPr>
              <a:t>new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 bedtime audio content for children and families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643" r="0" b="-7287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06696" y="7773910"/>
            <a:ext cx="14674607" cy="1145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cofe.io/Christmas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643" r="0" b="-7287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6643" r="0" b="-728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569924" y="3242825"/>
            <a:ext cx="1883237" cy="1332390"/>
          </a:xfrm>
          <a:custGeom>
            <a:avLst/>
            <a:gdLst/>
            <a:ahLst/>
            <a:cxnLst/>
            <a:rect r="r" b="b" t="t" l="l"/>
            <a:pathLst>
              <a:path h="1332390" w="1883237">
                <a:moveTo>
                  <a:pt x="0" y="0"/>
                </a:moveTo>
                <a:lnTo>
                  <a:pt x="1883237" y="0"/>
                </a:lnTo>
                <a:lnTo>
                  <a:pt x="1883237" y="1332390"/>
                </a:lnTo>
                <a:lnTo>
                  <a:pt x="0" y="13323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661450" y="3206726"/>
            <a:ext cx="1424171" cy="1404589"/>
          </a:xfrm>
          <a:custGeom>
            <a:avLst/>
            <a:gdLst/>
            <a:ahLst/>
            <a:cxnLst/>
            <a:rect r="r" b="b" t="t" l="l"/>
            <a:pathLst>
              <a:path h="1404589" w="1424171">
                <a:moveTo>
                  <a:pt x="0" y="0"/>
                </a:moveTo>
                <a:lnTo>
                  <a:pt x="1424172" y="0"/>
                </a:lnTo>
                <a:lnTo>
                  <a:pt x="1424172" y="1404589"/>
                </a:lnTo>
                <a:lnTo>
                  <a:pt x="0" y="14045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293911" y="3206726"/>
            <a:ext cx="2104970" cy="1404589"/>
          </a:xfrm>
          <a:custGeom>
            <a:avLst/>
            <a:gdLst/>
            <a:ahLst/>
            <a:cxnLst/>
            <a:rect r="r" b="b" t="t" l="l"/>
            <a:pathLst>
              <a:path h="1404589" w="2104970">
                <a:moveTo>
                  <a:pt x="0" y="0"/>
                </a:moveTo>
                <a:lnTo>
                  <a:pt x="2104970" y="0"/>
                </a:lnTo>
                <a:lnTo>
                  <a:pt x="2104970" y="1404589"/>
                </a:lnTo>
                <a:lnTo>
                  <a:pt x="0" y="14045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07946" y="5818596"/>
            <a:ext cx="1360500" cy="1360500"/>
          </a:xfrm>
          <a:custGeom>
            <a:avLst/>
            <a:gdLst/>
            <a:ahLst/>
            <a:cxnLst/>
            <a:rect r="r" b="b" t="t" l="l"/>
            <a:pathLst>
              <a:path h="1360500" w="1360500">
                <a:moveTo>
                  <a:pt x="0" y="0"/>
                </a:moveTo>
                <a:lnTo>
                  <a:pt x="1360500" y="0"/>
                </a:lnTo>
                <a:lnTo>
                  <a:pt x="1360500" y="1360500"/>
                </a:lnTo>
                <a:lnTo>
                  <a:pt x="0" y="13605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470636" y="5756181"/>
            <a:ext cx="2000445" cy="1485330"/>
          </a:xfrm>
          <a:custGeom>
            <a:avLst/>
            <a:gdLst/>
            <a:ahLst/>
            <a:cxnLst/>
            <a:rect r="r" b="b" t="t" l="l"/>
            <a:pathLst>
              <a:path h="1485330" w="2000445">
                <a:moveTo>
                  <a:pt x="0" y="0"/>
                </a:moveTo>
                <a:lnTo>
                  <a:pt x="2000445" y="0"/>
                </a:lnTo>
                <a:lnTo>
                  <a:pt x="2000445" y="1485330"/>
                </a:lnTo>
                <a:lnTo>
                  <a:pt x="0" y="14853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673271" y="5634387"/>
            <a:ext cx="1728918" cy="1728918"/>
          </a:xfrm>
          <a:custGeom>
            <a:avLst/>
            <a:gdLst/>
            <a:ahLst/>
            <a:cxnLst/>
            <a:rect r="r" b="b" t="t" l="l"/>
            <a:pathLst>
              <a:path h="1728918" w="1728918">
                <a:moveTo>
                  <a:pt x="0" y="0"/>
                </a:moveTo>
                <a:lnTo>
                  <a:pt x="1728918" y="0"/>
                </a:lnTo>
                <a:lnTo>
                  <a:pt x="1728918" y="1728918"/>
                </a:lnTo>
                <a:lnTo>
                  <a:pt x="0" y="17289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61629" y="1365141"/>
            <a:ext cx="12084767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>
                <a:solidFill>
                  <a:srgbClr val="E79D6A"/>
                </a:solidFill>
                <a:latin typeface="Cabin Bold"/>
              </a:rPr>
              <a:t>What we offer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78723" y="4908362"/>
            <a:ext cx="4065639" cy="387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2601">
                <a:solidFill>
                  <a:srgbClr val="0E2C4B"/>
                </a:solidFill>
                <a:latin typeface="Cabin Bold"/>
              </a:rPr>
              <a:t>Webinars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527450" y="4908362"/>
            <a:ext cx="4065639" cy="387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2601">
                <a:solidFill>
                  <a:srgbClr val="0E2C4B"/>
                </a:solidFill>
                <a:latin typeface="Cabin Bold"/>
              </a:rPr>
              <a:t>Monthly newsletter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576177" y="4908362"/>
            <a:ext cx="4065639" cy="387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2601">
                <a:solidFill>
                  <a:srgbClr val="0E2C4B"/>
                </a:solidFill>
                <a:latin typeface="Cabin Bold"/>
              </a:rPr>
              <a:t>Weekly blog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167951" y="7419515"/>
            <a:ext cx="2795411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600">
                <a:solidFill>
                  <a:srgbClr val="0E2C4B"/>
                </a:solidFill>
                <a:latin typeface="Cabin Bold"/>
              </a:rPr>
              <a:t>Training for Dioceses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40024" y="7419515"/>
            <a:ext cx="2795411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600">
                <a:solidFill>
                  <a:srgbClr val="0E2C4B"/>
                </a:solidFill>
                <a:latin typeface="Cabin Bold"/>
              </a:rPr>
              <a:t>Training for ordinands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85104" y="7419515"/>
            <a:ext cx="2806185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600">
                <a:solidFill>
                  <a:srgbClr val="0E2C4B"/>
                </a:solidFill>
                <a:latin typeface="Cabin Bold"/>
              </a:rPr>
              <a:t>On-demand training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77440" y="1805465"/>
            <a:ext cx="13533120" cy="1145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The story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26954" y="3550918"/>
            <a:ext cx="15894813" cy="5006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44546A"/>
                </a:solidFill>
                <a:latin typeface="Open Sans Italics"/>
              </a:rPr>
              <a:t>“The shepherds went back,</a:t>
            </a:r>
          </a:p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44546A"/>
                </a:solidFill>
                <a:latin typeface="Open Sans Italics"/>
              </a:rPr>
              <a:t>singing praises to God </a:t>
            </a:r>
          </a:p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44546A"/>
                </a:solidFill>
                <a:latin typeface="Open Sans Italics"/>
              </a:rPr>
              <a:t>for all they had heard and seen;</a:t>
            </a:r>
          </a:p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44546A"/>
                </a:solidFill>
                <a:latin typeface="Open Sans Italics"/>
              </a:rPr>
              <a:t>it had been just as the angel had told them.”</a:t>
            </a:r>
          </a:p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44546A"/>
                </a:solidFill>
                <a:latin typeface="Open Sans"/>
              </a:rPr>
              <a:t>Luke 2.20 (GNB)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6643" r="0" b="-7287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77440" y="1805465"/>
            <a:ext cx="13533120" cy="1145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Key campaign elements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77440" y="3512818"/>
            <a:ext cx="13533120" cy="369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An </a:t>
            </a:r>
            <a:r>
              <a:rPr lang="en-US" sz="3000">
                <a:solidFill>
                  <a:srgbClr val="44546A"/>
                </a:solidFill>
                <a:latin typeface="Open Sans Bold"/>
              </a:rPr>
              <a:t>invitation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 to all to sing a new version of The First Nowell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Special </a:t>
            </a:r>
            <a:r>
              <a:rPr lang="en-US" sz="3000">
                <a:solidFill>
                  <a:srgbClr val="44546A"/>
                </a:solidFill>
                <a:latin typeface="Open Sans Bold"/>
              </a:rPr>
              <a:t>commission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 from world-renowned composer Bob Chilcott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 Bold"/>
              </a:rPr>
              <a:t>Free resources 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– sheet music, learning and backing tracks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Supporting resources for </a:t>
            </a:r>
            <a:r>
              <a:rPr lang="en-US" sz="3000">
                <a:solidFill>
                  <a:srgbClr val="44546A"/>
                </a:solidFill>
                <a:latin typeface="Open Sans Bold"/>
              </a:rPr>
              <a:t>schools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 including collective worship sessions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Daily </a:t>
            </a:r>
            <a:r>
              <a:rPr lang="en-US" sz="3000">
                <a:solidFill>
                  <a:srgbClr val="44546A"/>
                </a:solidFill>
                <a:latin typeface="Open Sans Bold"/>
              </a:rPr>
              <a:t>Advent reflections 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which work with our very first …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Printed </a:t>
            </a:r>
            <a:r>
              <a:rPr lang="en-US" sz="3000">
                <a:solidFill>
                  <a:srgbClr val="44546A"/>
                </a:solidFill>
                <a:latin typeface="Open Sans Bold"/>
              </a:rPr>
              <a:t>Follow The Star Advent Calendar 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– with stickers!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 Bold"/>
              </a:rPr>
              <a:t>Daily Christmas reflections 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by </a:t>
            </a:r>
            <a:r>
              <a:rPr lang="en-US" sz="3000">
                <a:solidFill>
                  <a:srgbClr val="44546A"/>
                </a:solidFill>
                <a:latin typeface="Open Sans Bold"/>
              </a:rPr>
              <a:t>Richard Carter 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from 24 Dec to 5 Jan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 Bold"/>
              </a:rPr>
              <a:t>Plus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 ACNY tools, resources, Digital Labs webinars and more</a:t>
            </a:r>
          </a:p>
          <a:p>
            <a:pPr algn="l" marL="542925" indent="-271462" lvl="1">
              <a:lnSpc>
                <a:spcPts val="324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643" r="0" b="-7287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77440" y="1104900"/>
            <a:ext cx="13533120" cy="1145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Ideas for your churches this Christmas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11107" y="3514210"/>
            <a:ext cx="12189324" cy="7789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Key season of invitation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Encourage your congregation to invite friends and family to the various services happening - ensure that services are accessible, with familiar carols/hymns and a suitable length!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Parish Magazine- poll of ‘my favourite carol’ or tell people about the 'prayer angel' that they can hang on the tree (at any time) and use social media as a form of invitation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Carol Services -  offer hospitality: mince pies and mulled wine work well! 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Use the new song in Christmas services - you could also sing carols around the Christmas tree or sing in the local pub, care home or other community spaces – and then invite people along </a:t>
            </a:r>
          </a:p>
          <a:p>
            <a:pPr algn="l" marL="1228725" indent="-409575" lvl="2">
              <a:lnSpc>
                <a:spcPts val="3240"/>
              </a:lnSpc>
            </a:pPr>
          </a:p>
          <a:p>
            <a:pPr algn="l" marL="1228725" indent="-409575" lvl="2">
              <a:lnSpc>
                <a:spcPts val="3240"/>
              </a:lnSpc>
            </a:pPr>
          </a:p>
          <a:p>
            <a:pPr algn="l" marL="1228725" indent="-409575" lvl="2">
              <a:lnSpc>
                <a:spcPts val="3240"/>
              </a:lnSpc>
            </a:pPr>
          </a:p>
          <a:p>
            <a:pPr algn="l" marL="1228725" indent="-409575" lvl="2">
              <a:lnSpc>
                <a:spcPts val="3240"/>
              </a:lnSpc>
            </a:pPr>
          </a:p>
          <a:p>
            <a:pPr algn="l" marL="1228725" indent="-409575" lvl="2">
              <a:lnSpc>
                <a:spcPts val="3240"/>
              </a:lnSpc>
            </a:pPr>
          </a:p>
          <a:p>
            <a:pPr algn="l" marL="1228725" indent="-409575" lvl="2">
              <a:lnSpc>
                <a:spcPts val="324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342208" y="3245109"/>
            <a:ext cx="4114800" cy="2481542"/>
          </a:xfrm>
          <a:custGeom>
            <a:avLst/>
            <a:gdLst/>
            <a:ahLst/>
            <a:cxnLst/>
            <a:rect r="r" b="b" t="t" l="l"/>
            <a:pathLst>
              <a:path h="2481542" w="4114800">
                <a:moveTo>
                  <a:pt x="0" y="0"/>
                </a:moveTo>
                <a:lnTo>
                  <a:pt x="4114800" y="0"/>
                </a:lnTo>
                <a:lnTo>
                  <a:pt x="4114800" y="2481541"/>
                </a:lnTo>
                <a:lnTo>
                  <a:pt x="0" y="24815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818425" y="5850476"/>
            <a:ext cx="3162365" cy="2708651"/>
          </a:xfrm>
          <a:custGeom>
            <a:avLst/>
            <a:gdLst/>
            <a:ahLst/>
            <a:cxnLst/>
            <a:rect r="r" b="b" t="t" l="l"/>
            <a:pathLst>
              <a:path h="2708651" w="3162365">
                <a:moveTo>
                  <a:pt x="0" y="0"/>
                </a:moveTo>
                <a:lnTo>
                  <a:pt x="3162365" y="0"/>
                </a:lnTo>
                <a:lnTo>
                  <a:pt x="3162365" y="2708650"/>
                </a:lnTo>
                <a:lnTo>
                  <a:pt x="0" y="27086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52" t="0" r="-550" b="-9292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6643" r="0" b="-7287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21436" y="1339558"/>
            <a:ext cx="15445128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Children, Families and Young people 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234411"/>
            <a:ext cx="9368829" cy="6151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Use the new 'Join the Song' resources: the Advent calendar is brilliant and you might want to think about doing a nativity trail in your town/village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Make sure your services are accessible, joyful and not too long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Engage local groups - Guides, Messy Church, toddler groups, school choirs in what you are doing 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Christingle services, Puppet nativity,  scratch nativity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Nostalgia can play a big part at Christmas  -can you help create a new tradition in your church?</a:t>
            </a:r>
          </a:p>
          <a:p>
            <a:pPr algn="l" marL="1228725" indent="-409575" lvl="2">
              <a:lnSpc>
                <a:spcPts val="324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1006326" y="3196311"/>
            <a:ext cx="6527257" cy="5093551"/>
          </a:xfrm>
          <a:custGeom>
            <a:avLst/>
            <a:gdLst/>
            <a:ahLst/>
            <a:cxnLst/>
            <a:rect r="r" b="b" t="t" l="l"/>
            <a:pathLst>
              <a:path h="5093551" w="6527257">
                <a:moveTo>
                  <a:pt x="0" y="0"/>
                </a:moveTo>
                <a:lnTo>
                  <a:pt x="6527256" y="0"/>
                </a:lnTo>
                <a:lnTo>
                  <a:pt x="6527256" y="5093551"/>
                </a:lnTo>
                <a:lnTo>
                  <a:pt x="0" y="50935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58" t="-44868" r="-17774" b="-8072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6643" r="0" b="-7287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96922" y="1374918"/>
            <a:ext cx="15294156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Children, Families and Young people 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064815"/>
            <a:ext cx="8622171" cy="410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Get your </a:t>
            </a:r>
            <a:r>
              <a:rPr lang="en-US" sz="3000">
                <a:solidFill>
                  <a:srgbClr val="44546A"/>
                </a:solidFill>
                <a:latin typeface="Open Sans"/>
              </a:rPr>
              <a:t>Toddler Group to perform the nativity in church on a Sunday before Christmas.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You are never too old for a Christingle service!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Social action - Encourage your young people to help in at a foodbank, visit a care home or get involved in a shoe box appeal</a:t>
            </a:r>
          </a:p>
          <a:p>
            <a:pPr algn="l" marL="1228725" indent="-409575" lvl="2">
              <a:lnSpc>
                <a:spcPts val="3240"/>
              </a:lnSpc>
              <a:buFont typeface="Arial"/>
              <a:buChar char="⚬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And what can you invite them to next?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763682" y="3026715"/>
            <a:ext cx="6263212" cy="5079946"/>
          </a:xfrm>
          <a:custGeom>
            <a:avLst/>
            <a:gdLst/>
            <a:ahLst/>
            <a:cxnLst/>
            <a:rect r="r" b="b" t="t" l="l"/>
            <a:pathLst>
              <a:path h="5079946" w="6263212">
                <a:moveTo>
                  <a:pt x="0" y="0"/>
                </a:moveTo>
                <a:lnTo>
                  <a:pt x="6263212" y="0"/>
                </a:lnTo>
                <a:lnTo>
                  <a:pt x="6263212" y="5079946"/>
                </a:lnTo>
                <a:lnTo>
                  <a:pt x="0" y="50799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624" t="0" r="-13792" b="-26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6643" r="0" b="-7287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14553" y="1092547"/>
            <a:ext cx="4114800" cy="2559666"/>
          </a:xfrm>
          <a:custGeom>
            <a:avLst/>
            <a:gdLst/>
            <a:ahLst/>
            <a:cxnLst/>
            <a:rect r="r" b="b" t="t" l="l"/>
            <a:pathLst>
              <a:path h="2559666" w="4114800">
                <a:moveTo>
                  <a:pt x="0" y="0"/>
                </a:moveTo>
                <a:lnTo>
                  <a:pt x="4114800" y="0"/>
                </a:lnTo>
                <a:lnTo>
                  <a:pt x="4114800" y="2559666"/>
                </a:lnTo>
                <a:lnTo>
                  <a:pt x="0" y="2559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38833" y="1411068"/>
            <a:ext cx="13533120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 Our social media channels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49347" y="2910604"/>
            <a:ext cx="12533724" cy="4365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8632" indent="-244316" lvl="1">
              <a:lnSpc>
                <a:spcPts val="2916"/>
              </a:lnSpc>
              <a:buFont typeface="Arial"/>
              <a:buChar char="•"/>
            </a:pPr>
            <a:r>
              <a:rPr lang="en-US" sz="2700">
                <a:solidFill>
                  <a:srgbClr val="44546A"/>
                </a:solidFill>
                <a:latin typeface="Open Sans"/>
              </a:rPr>
              <a:t> Explainer content to help those new to church or exploring faith</a:t>
            </a:r>
          </a:p>
          <a:p>
            <a:pPr algn="l" marL="488632" indent="-244316" lvl="1">
              <a:lnSpc>
                <a:spcPts val="2916"/>
              </a:lnSpc>
              <a:buFont typeface="Arial"/>
              <a:buChar char="•"/>
            </a:pPr>
            <a:r>
              <a:rPr lang="en-US" sz="2700">
                <a:solidFill>
                  <a:srgbClr val="44546A"/>
                </a:solidFill>
                <a:latin typeface="Open Sans"/>
              </a:rPr>
              <a:t> Content for families</a:t>
            </a:r>
          </a:p>
          <a:p>
            <a:pPr algn="l" marL="488632" indent="-244316" lvl="1">
              <a:lnSpc>
                <a:spcPts val="2916"/>
              </a:lnSpc>
              <a:buFont typeface="Arial"/>
              <a:buChar char="•"/>
            </a:pPr>
            <a:r>
              <a:rPr lang="en-US" sz="2700">
                <a:solidFill>
                  <a:srgbClr val="44546A"/>
                </a:solidFill>
                <a:latin typeface="Open Sans"/>
              </a:rPr>
              <a:t> Adverts to encourage people to find local Advent and Christmas services and events to attend via AChurchNearYou.com</a:t>
            </a:r>
          </a:p>
          <a:p>
            <a:pPr algn="l" marL="488632" indent="-244316" lvl="1">
              <a:lnSpc>
                <a:spcPts val="2916"/>
              </a:lnSpc>
              <a:buFont typeface="Arial"/>
              <a:buChar char="•"/>
            </a:pPr>
            <a:r>
              <a:rPr lang="en-US" sz="2700">
                <a:solidFill>
                  <a:srgbClr val="44546A"/>
                </a:solidFill>
                <a:latin typeface="Open Sans"/>
              </a:rPr>
              <a:t> Video content from dioceses across the Church of England exploring the themes of our daily reflections </a:t>
            </a:r>
          </a:p>
          <a:p>
            <a:pPr algn="l" marL="488632" indent="-244316" lvl="1">
              <a:lnSpc>
                <a:spcPts val="2916"/>
              </a:lnSpc>
              <a:buFont typeface="Arial"/>
              <a:buChar char="•"/>
            </a:pPr>
            <a:r>
              <a:rPr lang="en-US" sz="2700">
                <a:solidFill>
                  <a:srgbClr val="44546A"/>
                </a:solidFill>
                <a:latin typeface="Open Sans"/>
              </a:rPr>
              <a:t> Carol-based content encouraging people to #JoinTheSong</a:t>
            </a:r>
          </a:p>
          <a:p>
            <a:pPr algn="l" marL="488632" indent="-244316" lvl="1">
              <a:lnSpc>
                <a:spcPts val="2916"/>
              </a:lnSpc>
              <a:buFont typeface="Arial"/>
              <a:buChar char="•"/>
            </a:pPr>
            <a:r>
              <a:rPr lang="en-US" sz="2700">
                <a:solidFill>
                  <a:srgbClr val="44546A"/>
                </a:solidFill>
                <a:latin typeface="Open Sans"/>
              </a:rPr>
              <a:t> National online services across Advent and Christmas from churches across the Church of England with subtitles and BSL interpretation - last year these received more than 2.37 million views.</a:t>
            </a:r>
          </a:p>
          <a:p>
            <a:pPr algn="l" marL="488632" indent="-244316" lvl="1">
              <a:lnSpc>
                <a:spcPts val="2916"/>
              </a:lnSpc>
            </a:pPr>
          </a:p>
          <a:p>
            <a:pPr algn="l" marL="488632" indent="-244316" lvl="1">
              <a:lnSpc>
                <a:spcPts val="2916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4758140" y="7698880"/>
            <a:ext cx="8780106" cy="2586995"/>
          </a:xfrm>
          <a:custGeom>
            <a:avLst/>
            <a:gdLst/>
            <a:ahLst/>
            <a:cxnLst/>
            <a:rect r="r" b="b" t="t" l="l"/>
            <a:pathLst>
              <a:path h="2586995" w="8780106">
                <a:moveTo>
                  <a:pt x="0" y="0"/>
                </a:moveTo>
                <a:lnTo>
                  <a:pt x="8780106" y="0"/>
                </a:lnTo>
                <a:lnTo>
                  <a:pt x="8780106" y="2586995"/>
                </a:lnTo>
                <a:lnTo>
                  <a:pt x="0" y="25869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8" t="0" r="-68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083071" y="7129568"/>
            <a:ext cx="2857679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44546A"/>
                </a:solidFill>
                <a:latin typeface="Nunito Bold"/>
              </a:rPr>
              <a:t>Encourage the young people in your community to check out content on The Way UK’s Instagram, YouTube and TikTok channels ​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058639" y="3652213"/>
            <a:ext cx="3436144" cy="3135192"/>
          </a:xfrm>
          <a:custGeom>
            <a:avLst/>
            <a:gdLst/>
            <a:ahLst/>
            <a:cxnLst/>
            <a:rect r="r" b="b" t="t" l="l"/>
            <a:pathLst>
              <a:path h="3135192" w="3436144">
                <a:moveTo>
                  <a:pt x="0" y="0"/>
                </a:moveTo>
                <a:lnTo>
                  <a:pt x="3436144" y="0"/>
                </a:lnTo>
                <a:lnTo>
                  <a:pt x="3436144" y="3135192"/>
                </a:lnTo>
                <a:lnTo>
                  <a:pt x="0" y="31351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" t="0" r="-4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16643" r="0" b="-7287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97464" y="4603460"/>
            <a:ext cx="3776566" cy="4149126"/>
          </a:xfrm>
          <a:custGeom>
            <a:avLst/>
            <a:gdLst/>
            <a:ahLst/>
            <a:cxnLst/>
            <a:rect r="r" b="b" t="t" l="l"/>
            <a:pathLst>
              <a:path h="4149126" w="3776566">
                <a:moveTo>
                  <a:pt x="0" y="0"/>
                </a:moveTo>
                <a:lnTo>
                  <a:pt x="3776566" y="0"/>
                </a:lnTo>
                <a:lnTo>
                  <a:pt x="3776566" y="4149126"/>
                </a:lnTo>
                <a:lnTo>
                  <a:pt x="0" y="41491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9" r="0" b="-601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13771" y="1574930"/>
            <a:ext cx="10074537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100"/>
              </a:lnSpc>
            </a:pPr>
            <a:r>
              <a:rPr lang="en-US" sz="7500">
                <a:solidFill>
                  <a:srgbClr val="E3A61F"/>
                </a:solidFill>
                <a:latin typeface="Oswald Bold"/>
              </a:rPr>
              <a:t>AChurchNearYou.com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90546" y="3005805"/>
            <a:ext cx="10598060" cy="5741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Throughout Advent and Christmas 2022, traffic to our Christmas landing page was up 40% on the previous year.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All our public-facing advertising will drive people to find your services and events.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National campaign activities will bring people to a dedicated Christmas landing page on ACNY. We're making it quicker for the public to find a local church service to attend with fewer clicks. 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We'll be encouraging people to 'add to calendar' and 'share' links to the services and events.</a:t>
            </a:r>
          </a:p>
          <a:p>
            <a:pPr algn="l" marL="542925" indent="-271462" lvl="1">
              <a:lnSpc>
                <a:spcPts val="3240"/>
              </a:lnSpc>
              <a:buFont typeface="Arial"/>
              <a:buChar char="•"/>
            </a:pPr>
            <a:r>
              <a:rPr lang="en-US" sz="3000">
                <a:solidFill>
                  <a:srgbClr val="44546A"/>
                </a:solidFill>
                <a:latin typeface="Open Sans"/>
              </a:rPr>
              <a:t>List your Advent and Christmas services and events with an Advent or Christmas tag and add The First Nowell tag if you are singing the carol.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388606" y="1498730"/>
            <a:ext cx="5106177" cy="2937951"/>
          </a:xfrm>
          <a:custGeom>
            <a:avLst/>
            <a:gdLst/>
            <a:ahLst/>
            <a:cxnLst/>
            <a:rect r="r" b="b" t="t" l="l"/>
            <a:pathLst>
              <a:path h="2937951" w="5106177">
                <a:moveTo>
                  <a:pt x="0" y="0"/>
                </a:moveTo>
                <a:lnTo>
                  <a:pt x="5106177" y="0"/>
                </a:lnTo>
                <a:lnTo>
                  <a:pt x="5106177" y="2937951"/>
                </a:lnTo>
                <a:lnTo>
                  <a:pt x="0" y="29379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3" t="0" r="-23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118289" y="8691657"/>
            <a:ext cx="1376494" cy="721954"/>
          </a:xfrm>
          <a:custGeom>
            <a:avLst/>
            <a:gdLst/>
            <a:ahLst/>
            <a:cxnLst/>
            <a:rect r="r" b="b" t="t" l="l"/>
            <a:pathLst>
              <a:path h="721954" w="1376494">
                <a:moveTo>
                  <a:pt x="0" y="0"/>
                </a:moveTo>
                <a:lnTo>
                  <a:pt x="1376494" y="0"/>
                </a:lnTo>
                <a:lnTo>
                  <a:pt x="1376494" y="721955"/>
                </a:lnTo>
                <a:lnTo>
                  <a:pt x="0" y="7219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6643" r="0" b="-728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DAFww4ejmXM</dc:identifier>
  <dcterms:modified xsi:type="dcterms:W3CDTF">2011-08-01T06:04:30Z</dcterms:modified>
  <cp:revision>1</cp:revision>
  <dc:title>Digital Labs Christmas Webinar </dc:title>
</cp:coreProperties>
</file>