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08" r:id="rId5"/>
  </p:sldMasterIdLst>
  <p:notesMasterIdLst>
    <p:notesMasterId r:id="rId60"/>
  </p:notesMasterIdLst>
  <p:handoutMasterIdLst>
    <p:handoutMasterId r:id="rId61"/>
  </p:handoutMasterIdLst>
  <p:sldIdLst>
    <p:sldId id="559" r:id="rId6"/>
    <p:sldId id="257" r:id="rId7"/>
    <p:sldId id="258" r:id="rId8"/>
    <p:sldId id="542" r:id="rId9"/>
    <p:sldId id="557" r:id="rId10"/>
    <p:sldId id="543" r:id="rId11"/>
    <p:sldId id="556" r:id="rId12"/>
    <p:sldId id="547" r:id="rId13"/>
    <p:sldId id="548" r:id="rId14"/>
    <p:sldId id="550" r:id="rId15"/>
    <p:sldId id="551" r:id="rId16"/>
    <p:sldId id="554" r:id="rId17"/>
    <p:sldId id="555" r:id="rId18"/>
    <p:sldId id="552" r:id="rId19"/>
    <p:sldId id="553" r:id="rId20"/>
    <p:sldId id="560" r:id="rId21"/>
    <p:sldId id="561" r:id="rId22"/>
    <p:sldId id="562" r:id="rId23"/>
    <p:sldId id="563" r:id="rId24"/>
    <p:sldId id="564" r:id="rId25"/>
    <p:sldId id="568" r:id="rId26"/>
    <p:sldId id="567" r:id="rId27"/>
    <p:sldId id="565" r:id="rId28"/>
    <p:sldId id="566" r:id="rId29"/>
    <p:sldId id="592" r:id="rId30"/>
    <p:sldId id="569" r:id="rId31"/>
    <p:sldId id="570" r:id="rId32"/>
    <p:sldId id="577" r:id="rId33"/>
    <p:sldId id="578" r:id="rId34"/>
    <p:sldId id="579" r:id="rId35"/>
    <p:sldId id="580" r:id="rId36"/>
    <p:sldId id="571" r:id="rId37"/>
    <p:sldId id="572" r:id="rId38"/>
    <p:sldId id="583" r:id="rId39"/>
    <p:sldId id="584" r:id="rId40"/>
    <p:sldId id="581" r:id="rId41"/>
    <p:sldId id="574" r:id="rId42"/>
    <p:sldId id="586" r:id="rId43"/>
    <p:sldId id="587" r:id="rId44"/>
    <p:sldId id="588" r:id="rId45"/>
    <p:sldId id="589" r:id="rId46"/>
    <p:sldId id="590" r:id="rId47"/>
    <p:sldId id="582" r:id="rId48"/>
    <p:sldId id="591" r:id="rId49"/>
    <p:sldId id="594" r:id="rId50"/>
    <p:sldId id="573" r:id="rId51"/>
    <p:sldId id="595" r:id="rId52"/>
    <p:sldId id="593" r:id="rId53"/>
    <p:sldId id="596" r:id="rId54"/>
    <p:sldId id="575" r:id="rId55"/>
    <p:sldId id="545" r:id="rId56"/>
    <p:sldId id="558" r:id="rId57"/>
    <p:sldId id="576" r:id="rId58"/>
    <p:sldId id="518" r:id="rId59"/>
  </p:sldIdLst>
  <p:sldSz cx="12192000" cy="6858000"/>
  <p:notesSz cx="6858000" cy="201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87B8"/>
    <a:srgbClr val="E99E68"/>
    <a:srgbClr val="382E73"/>
    <a:srgbClr val="9669A9"/>
    <a:srgbClr val="926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286E1-E31C-4445-ABFC-9FED7E3FCFDB}" v="6" dt="2023-09-05T14:27:45.298"/>
    <p1510:client id="{7A6FA3B9-7038-4E62-AE8A-1F21E359FEAB}" v="1" dt="2023-10-20T15:13:43.619"/>
    <p1510:client id="{A1553D25-9BCB-40FC-B0D9-63529E77E9D8}" v="1" dt="2023-10-20T13:51:19.557"/>
    <p1510:client id="{E7C5BE86-C970-4371-8BD6-2E928B8A3B8D}" v="5" dt="2023-10-06T09:00:47.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00" autoAdjust="0"/>
    <p:restoredTop sz="94522" autoAdjust="0"/>
  </p:normalViewPr>
  <p:slideViewPr>
    <p:cSldViewPr snapToGrid="0">
      <p:cViewPr varScale="1">
        <p:scale>
          <a:sx n="105" d="100"/>
          <a:sy n="105" d="100"/>
        </p:scale>
        <p:origin x="1164" y="114"/>
      </p:cViewPr>
      <p:guideLst/>
    </p:cSldViewPr>
  </p:slideViewPr>
  <p:outlineViewPr>
    <p:cViewPr>
      <p:scale>
        <a:sx n="33" d="100"/>
        <a:sy n="33" d="100"/>
      </p:scale>
      <p:origin x="0" y="-876"/>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p:scale>
          <a:sx n="184" d="100"/>
          <a:sy n="184" d="100"/>
        </p:scale>
        <p:origin x="81" y="-3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sz="quarter" idx="1"/>
          </p:nvPr>
        </p:nvSpPr>
        <p:spPr>
          <a:xfrm>
            <a:off x="3854943" y="3"/>
            <a:ext cx="2949099" cy="498933"/>
          </a:xfrm>
          <a:prstGeom prst="rect">
            <a:avLst/>
          </a:prstGeom>
        </p:spPr>
        <p:txBody>
          <a:bodyPr vert="horz" lIns="91573" tIns="45787" rIns="91573" bIns="45787" rtlCol="0"/>
          <a:lstStyle>
            <a:lvl1pPr algn="r">
              <a:defRPr sz="1200"/>
            </a:lvl1pPr>
          </a:lstStyle>
          <a:p>
            <a:endParaRPr lang="en-US" dirty="0"/>
          </a:p>
        </p:txBody>
      </p:sp>
      <p:sp>
        <p:nvSpPr>
          <p:cNvPr id="4" name="Footer Placeholder 3"/>
          <p:cNvSpPr>
            <a:spLocks noGrp="1"/>
          </p:cNvSpPr>
          <p:nvPr>
            <p:ph type="ftr" sz="quarter" idx="2"/>
          </p:nvPr>
        </p:nvSpPr>
        <p:spPr>
          <a:xfrm>
            <a:off x="3" y="9445172"/>
            <a:ext cx="2949099" cy="498931"/>
          </a:xfrm>
          <a:prstGeom prst="rect">
            <a:avLst/>
          </a:prstGeom>
        </p:spPr>
        <p:txBody>
          <a:bodyPr vert="horz" lIns="91573" tIns="45787" rIns="91573" bIns="457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943" y="9445172"/>
            <a:ext cx="2949099" cy="498931"/>
          </a:xfrm>
          <a:prstGeom prst="rect">
            <a:avLst/>
          </a:prstGeom>
        </p:spPr>
        <p:txBody>
          <a:bodyPr vert="horz" lIns="91573" tIns="45787" rIns="91573" bIns="45787" rtlCol="0" anchor="b"/>
          <a:lstStyle>
            <a:lvl1pPr algn="r">
              <a:defRPr sz="1200"/>
            </a:lvl1pPr>
          </a:lstStyle>
          <a:p>
            <a:fld id="{EC6073D5-63C2-4933-B970-D96552757D44}" type="slidenum">
              <a:rPr lang="en-US" smtClean="0"/>
              <a:t>‹#›</a:t>
            </a:fld>
            <a:endParaRPr lang="en-US"/>
          </a:p>
        </p:txBody>
      </p:sp>
    </p:spTree>
    <p:extLst>
      <p:ext uri="{BB962C8B-B14F-4D97-AF65-F5344CB8AC3E}">
        <p14:creationId xmlns:p14="http://schemas.microsoft.com/office/powerpoint/2010/main" val="10004818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idx="1"/>
          </p:nvPr>
        </p:nvSpPr>
        <p:spPr>
          <a:xfrm>
            <a:off x="3854943" y="3"/>
            <a:ext cx="2949099" cy="498933"/>
          </a:xfrm>
          <a:prstGeom prst="rect">
            <a:avLst/>
          </a:prstGeom>
        </p:spPr>
        <p:txBody>
          <a:bodyPr vert="horz" lIns="91573" tIns="45787" rIns="91573" bIns="45787" rtlCol="0"/>
          <a:lstStyle>
            <a:lvl1pPr algn="r">
              <a:defRPr sz="1200"/>
            </a:lvl1pPr>
          </a:lstStyle>
          <a:p>
            <a:fld id="{654B7E8A-1102-47A1-B1C3-36AE88809383}" type="datetimeFigureOut">
              <a:rPr lang="en-US" smtClean="0"/>
              <a:t>10/20/2023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573" tIns="45787" rIns="91573" bIns="45787" rtlCol="0" anchor="ctr"/>
          <a:lstStyle/>
          <a:p>
            <a:endParaRPr lang="en-US"/>
          </a:p>
        </p:txBody>
      </p:sp>
      <p:sp>
        <p:nvSpPr>
          <p:cNvPr id="5" name="Notes Placeholder 4"/>
          <p:cNvSpPr>
            <a:spLocks noGrp="1"/>
          </p:cNvSpPr>
          <p:nvPr>
            <p:ph type="body" sz="quarter" idx="3"/>
          </p:nvPr>
        </p:nvSpPr>
        <p:spPr>
          <a:xfrm>
            <a:off x="680562" y="4785599"/>
            <a:ext cx="5444490" cy="3915489"/>
          </a:xfrm>
          <a:prstGeom prst="rect">
            <a:avLst/>
          </a:prstGeom>
        </p:spPr>
        <p:txBody>
          <a:bodyPr vert="horz" lIns="91573" tIns="45787" rIns="91573" bIns="457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445172"/>
            <a:ext cx="2949099" cy="498931"/>
          </a:xfrm>
          <a:prstGeom prst="rect">
            <a:avLst/>
          </a:prstGeom>
        </p:spPr>
        <p:txBody>
          <a:bodyPr vert="horz" lIns="91573" tIns="45787" rIns="91573" bIns="45787" rtlCol="0" anchor="b"/>
          <a:lstStyle>
            <a:lvl1pPr algn="l">
              <a:defRPr sz="1200"/>
            </a:lvl1pPr>
          </a:lstStyle>
          <a:p>
            <a:r>
              <a:rPr lang="en-GB"/>
              <a:t>Church of England Digital Communications training</a:t>
            </a:r>
            <a:endParaRPr lang="en-US"/>
          </a:p>
        </p:txBody>
      </p:sp>
      <p:sp>
        <p:nvSpPr>
          <p:cNvPr id="7" name="Slide Number Placeholder 6"/>
          <p:cNvSpPr>
            <a:spLocks noGrp="1"/>
          </p:cNvSpPr>
          <p:nvPr>
            <p:ph type="sldNum" sz="quarter" idx="5"/>
          </p:nvPr>
        </p:nvSpPr>
        <p:spPr>
          <a:xfrm>
            <a:off x="3854943" y="9445172"/>
            <a:ext cx="2949099" cy="498931"/>
          </a:xfrm>
          <a:prstGeom prst="rect">
            <a:avLst/>
          </a:prstGeom>
        </p:spPr>
        <p:txBody>
          <a:bodyPr vert="horz" lIns="91573" tIns="45787" rIns="91573" bIns="45787" rtlCol="0" anchor="b"/>
          <a:lstStyle>
            <a:lvl1pPr algn="r">
              <a:defRPr sz="1200"/>
            </a:lvl1pPr>
          </a:lstStyle>
          <a:p>
            <a:fld id="{35A11EAB-687D-4AE4-B775-678A923E9436}" type="slidenum">
              <a:rPr lang="en-US" smtClean="0"/>
              <a:t>‹#›</a:t>
            </a:fld>
            <a:endParaRPr lang="en-US"/>
          </a:p>
        </p:txBody>
      </p:sp>
    </p:spTree>
    <p:extLst>
      <p:ext uri="{BB962C8B-B14F-4D97-AF65-F5344CB8AC3E}">
        <p14:creationId xmlns:p14="http://schemas.microsoft.com/office/powerpoint/2010/main" val="4301035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Introduction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Captions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Recording</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Going to give lots of tips and show you how to use your Instagram profile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Q&amp;A box </a:t>
            </a:r>
          </a:p>
          <a:p>
            <a:endParaRPr lang="en-GB" dirty="0"/>
          </a:p>
        </p:txBody>
      </p:sp>
    </p:spTree>
    <p:extLst>
      <p:ext uri="{BB962C8B-B14F-4D97-AF65-F5344CB8AC3E}">
        <p14:creationId xmlns:p14="http://schemas.microsoft.com/office/powerpoint/2010/main" val="187877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951838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41535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1688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968104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5966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78950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12188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88063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25869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35220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Key learnings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You’re likely here today because you run the Instagram profile for your church, or you’re thinking about setting one up! We’re going to be talking about: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What is Instagram?</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How to create an account for your church</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How to customise your profile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How to post photos, videos and stories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And if we have time, we’ll cover…</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Simple post and story ideas</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Quick guide to hashtags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If we run out of time, all that information will be sent to you in the slides after the webinar.</a:t>
            </a:r>
          </a:p>
          <a:p>
            <a:endParaRPr lang="en-GB" dirty="0"/>
          </a:p>
        </p:txBody>
      </p:sp>
    </p:spTree>
    <p:extLst>
      <p:ext uri="{BB962C8B-B14F-4D97-AF65-F5344CB8AC3E}">
        <p14:creationId xmlns:p14="http://schemas.microsoft.com/office/powerpoint/2010/main" val="3966228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615196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322027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60017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63196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278986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750045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So, when you’re posting on Instagram, think about how you can add value to your community. You want to post a mixture of things, that will be useful and engaging.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Let’s have a think about some examples.</a:t>
            </a:r>
          </a:p>
          <a:p>
            <a:endParaRPr lang="en-GB" dirty="0"/>
          </a:p>
        </p:txBody>
      </p:sp>
    </p:spTree>
    <p:extLst>
      <p:ext uri="{BB962C8B-B14F-4D97-AF65-F5344CB8AC3E}">
        <p14:creationId xmlns:p14="http://schemas.microsoft.com/office/powerpoint/2010/main" val="890361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Simple post ideas – remember, if you’re using photos of people, get their consent to post it first!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Bible verses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Invitations to events or services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Upcoming sermon series theme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Photos of your church building or gardens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Photos of your local community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Photos from a Sunday service or event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Short prayers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Static quotes from Sunday’s sermon</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Short video messages or a snippet from the sermon</a:t>
            </a:r>
          </a:p>
          <a:p>
            <a:endParaRPr lang="en-GB" dirty="0"/>
          </a:p>
        </p:txBody>
      </p:sp>
    </p:spTree>
    <p:extLst>
      <p:ext uri="{BB962C8B-B14F-4D97-AF65-F5344CB8AC3E}">
        <p14:creationId xmlns:p14="http://schemas.microsoft.com/office/powerpoint/2010/main" val="748691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great examples of what you could post!</a:t>
            </a:r>
          </a:p>
        </p:txBody>
      </p:sp>
    </p:spTree>
    <p:extLst>
      <p:ext uri="{BB962C8B-B14F-4D97-AF65-F5344CB8AC3E}">
        <p14:creationId xmlns:p14="http://schemas.microsoft.com/office/powerpoint/2010/main" val="2513652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Simple story ideas – stories are very interactive! Make the most of this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Day in the life of your vicar/a member of the team – they log into the church Instagram page and take pictures/short videos of what they’re doing a different points in the day. This is a great way to build community. They could use things like the question box where people send them a question and they post a story of them answering it!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Snippet of Sunday’s sermon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Reminders and countdowns of events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Snaps of things happening live e.g. ‘we’re ready for you to arrive at Church!’ or your weekly wellbeing café – ‘here’s Naomi getting the coffee ready!’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Ask people questions or use the question box where people can ask you a question that you answer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Share daily prayers/reflections</a:t>
            </a:r>
          </a:p>
          <a:p>
            <a:endParaRPr lang="en-GB" dirty="0"/>
          </a:p>
        </p:txBody>
      </p:sp>
    </p:spTree>
    <p:extLst>
      <p:ext uri="{BB962C8B-B14F-4D97-AF65-F5344CB8AC3E}">
        <p14:creationId xmlns:p14="http://schemas.microsoft.com/office/powerpoint/2010/main" val="146381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Why Instagram for your Church?</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Well, it is one of the largest social media platforms in the world, with over 2 billion active monthly users.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Most of those users, 60% are 18-34, so you’re reaching a different age group compared to places like Facebook.</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It helps make your community more relatable through things like stories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Using hashtags can help you reach new people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Acknowledge lack of time for clergy and encourage them to think about their audience before committing time to any social media platform</a:t>
            </a:r>
          </a:p>
          <a:p>
            <a:endParaRPr lang="en-GB" dirty="0"/>
          </a:p>
        </p:txBody>
      </p:sp>
    </p:spTree>
    <p:extLst>
      <p:ext uri="{BB962C8B-B14F-4D97-AF65-F5344CB8AC3E}">
        <p14:creationId xmlns:p14="http://schemas.microsoft.com/office/powerpoint/2010/main" val="408836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Something you can utilise on Instagram are hashtags – people might search #church and posts which include this hashtag will come up – whether they’re following you or not.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Helps people find you.</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So, what are they?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They’re a great way to group topics and are searchable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Use the #symbol, followed by one word or more, like Bible Verse, or Coronation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Include your hashtags at the end of your caption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Instagram allows up to 30 hashtags per post. I’ll include a link to a handy blog which will help you choose the hashtags you want to use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Use the search feature on Instagram to find out how often the hashtags are used – avoid hashtags that are in the millions, this will make it harder for people to find yours!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Three types of hashtags to use:</a:t>
            </a:r>
          </a:p>
          <a:p>
            <a:pPr marL="342900" lvl="0" indent="-342900">
              <a:lnSpc>
                <a:spcPct val="107000"/>
              </a:lnSpc>
              <a:buFont typeface="+mj-lt"/>
              <a:buAutoNum type="arabicPeriod"/>
            </a:pPr>
            <a:r>
              <a:rPr lang="en-GB" sz="1800" kern="100" dirty="0">
                <a:effectLst/>
                <a:latin typeface="Calibri" panose="020F0502020204030204" pitchFamily="34" charset="0"/>
                <a:ea typeface="Calibri" panose="020F0502020204030204" pitchFamily="34" charset="0"/>
                <a:cs typeface="Arial" panose="020B0604020202020204" pitchFamily="34" charset="0"/>
              </a:rPr>
              <a:t>Location based</a:t>
            </a:r>
          </a:p>
          <a:p>
            <a:pPr marL="342900" lvl="0" indent="-342900">
              <a:lnSpc>
                <a:spcPct val="107000"/>
              </a:lnSpc>
              <a:buFont typeface="+mj-lt"/>
              <a:buAutoNum type="arabicPeriod"/>
            </a:pPr>
            <a:r>
              <a:rPr lang="en-GB" sz="1800" kern="100" dirty="0">
                <a:effectLst/>
                <a:latin typeface="Calibri" panose="020F0502020204030204" pitchFamily="34" charset="0"/>
                <a:ea typeface="Calibri" panose="020F0502020204030204" pitchFamily="34" charset="0"/>
                <a:cs typeface="Arial" panose="020B0604020202020204" pitchFamily="34" charset="0"/>
              </a:rPr>
              <a:t>Topic based</a:t>
            </a:r>
          </a:p>
          <a:p>
            <a:pPr marL="342900" lvl="0" indent="-342900">
              <a:lnSpc>
                <a:spcPct val="107000"/>
              </a:lnSpc>
              <a:spcAft>
                <a:spcPts val="800"/>
              </a:spcAft>
              <a:buFont typeface="+mj-lt"/>
              <a:buAutoNum type="arabicPeriod"/>
            </a:pPr>
            <a:r>
              <a:rPr lang="en-GB" sz="1800" kern="100" dirty="0">
                <a:effectLst/>
                <a:latin typeface="Calibri" panose="020F0502020204030204" pitchFamily="34" charset="0"/>
                <a:ea typeface="Calibri" panose="020F0502020204030204" pitchFamily="34" charset="0"/>
                <a:cs typeface="Arial" panose="020B0604020202020204" pitchFamily="34" charset="0"/>
              </a:rPr>
              <a:t>Trending (popular hashtags at the time of posting)</a:t>
            </a:r>
          </a:p>
          <a:p>
            <a:endParaRPr lang="en-GB" dirty="0"/>
          </a:p>
        </p:txBody>
      </p:sp>
    </p:spTree>
    <p:extLst>
      <p:ext uri="{BB962C8B-B14F-4D97-AF65-F5344CB8AC3E}">
        <p14:creationId xmlns:p14="http://schemas.microsoft.com/office/powerpoint/2010/main" val="3790099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60076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What is Instagram?</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It’s a free photo and video sharing app owned by Meta, who also own Facebook</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It’s available to anyone over the age of 13, so we’re finding a lot of teens on there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 use it to share photos and videos, or interact with other profiles, using either the app (the easier way to use it) or in your browser</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 can follow other accounts, and people can follow you</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Your newsfeed shows you content from accounts you follow, and can give you suggestions for accounts you might like to start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Poll after this slide – does your church already have an Instagram profile?</a:t>
            </a:r>
          </a:p>
          <a:p>
            <a:endParaRPr lang="en-GB" dirty="0"/>
          </a:p>
        </p:txBody>
      </p:sp>
    </p:spTree>
    <p:extLst>
      <p:ext uri="{BB962C8B-B14F-4D97-AF65-F5344CB8AC3E}">
        <p14:creationId xmlns:p14="http://schemas.microsoft.com/office/powerpoint/2010/main" val="3214816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Slides for this section (judge whether you need to talk this through based on results of the poll)</a:t>
            </a:r>
          </a:p>
        </p:txBody>
      </p:sp>
    </p:spTree>
    <p:extLst>
      <p:ext uri="{BB962C8B-B14F-4D97-AF65-F5344CB8AC3E}">
        <p14:creationId xmlns:p14="http://schemas.microsoft.com/office/powerpoint/2010/main" val="103952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Instagram key terms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I’m aware that for some people, I’m about to say a whole lot of words that won’t make much sense, so let’s just quickly run through some key Instagram terms: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Home page: this is where you see all the posts from accounts that you follow. This is also where you can view other account’s stories.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Your grid/profile: this is where all of the things you upload to your account will appear, and your information is displayed here.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Post: posts are the images or videos that you upload and which appear on your grid. These do not expire like stories – you have to manually delete or archive them if you wish to remove them.</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Story: your Instagram story is a 24 hour feed of images or videos that are considered more casual and on-the-go than your grid photos. These are portrait images or videos that appear at the top of your home page in a little circle. You can also view your own story from your own profile page.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Caption: the test that goes underneath the image or video when you do a post. Captions should have extra information or a call to action – your captions should do the talking, not your images!</a:t>
            </a:r>
          </a:p>
          <a:p>
            <a:endParaRPr lang="en-GB" dirty="0"/>
          </a:p>
        </p:txBody>
      </p:sp>
    </p:spTree>
    <p:extLst>
      <p:ext uri="{BB962C8B-B14F-4D97-AF65-F5344CB8AC3E}">
        <p14:creationId xmlns:p14="http://schemas.microsoft.com/office/powerpoint/2010/main" val="152688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about to do a live demo, but please note the instructions on slide 25 (next slide)</a:t>
            </a:r>
            <a:endParaRPr lang="en-GB" dirty="0"/>
          </a:p>
        </p:txBody>
      </p:sp>
    </p:spTree>
    <p:extLst>
      <p:ext uri="{BB962C8B-B14F-4D97-AF65-F5344CB8AC3E}">
        <p14:creationId xmlns:p14="http://schemas.microsoft.com/office/powerpoint/2010/main" val="380901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to switch your account to a professional account rather than a personal one. I’ll also include instructions to do this in the follow-up email.</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Now I’m going to switch over to do a live demonstration. You’ll just have to bear with me for a minute while I share my phone screen into the webinar – I’ll do the demonstration from my phone because Instagram is better optimised for mobile, though you can also use it on your browser. </a:t>
            </a:r>
          </a:p>
          <a:p>
            <a:endParaRPr lang="en-GB" dirty="0"/>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While I get that set up, I’d like you to just have a think about who you’re trying to reach via Instagram? Is it teens? Students? Young adults? Thinking about who you want to reach will help you think about what kind of content you’re going to be posting.</a:t>
            </a:r>
          </a:p>
          <a:p>
            <a:pPr>
              <a:lnSpc>
                <a:spcPct val="107000"/>
              </a:lnSpc>
              <a:spcAft>
                <a:spcPts val="800"/>
              </a:spcAft>
            </a:pPr>
            <a:r>
              <a:rPr lang="en-GB" sz="1800" i="1"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Webinar ID: </a:t>
            </a:r>
            <a:r>
              <a:rPr lang="en-GB" sz="1800" kern="100" spc="30" dirty="0">
                <a:solidFill>
                  <a:srgbClr val="232333"/>
                </a:solidFill>
                <a:effectLst/>
                <a:highlight>
                  <a:srgbClr val="FFFF00"/>
                </a:highlight>
                <a:latin typeface="Helvetica" panose="020B0604020202020204" pitchFamily="34" charset="0"/>
                <a:ea typeface="Calibri" panose="020F0502020204030204" pitchFamily="34" charset="0"/>
                <a:cs typeface="Arial" panose="020B0604020202020204" pitchFamily="34" charset="0"/>
              </a:rPr>
              <a:t>950 0091 4374</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9370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656225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A5F0-C0CA-45E3-93B8-57F8DF8FD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C46E96-7C66-4A8C-9E77-9027B5229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AF84DB-38B5-4BC4-9D13-63C24E9E63FB}"/>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5" name="Footer Placeholder 4">
            <a:extLst>
              <a:ext uri="{FF2B5EF4-FFF2-40B4-BE49-F238E27FC236}">
                <a16:creationId xmlns:a16="http://schemas.microsoft.com/office/drawing/2014/main" id="{93813469-BA21-4FE2-8C96-B81B43DF7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DA356-F007-4A4C-81CD-C77B5158CEF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77121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3C62-D436-41B9-AB41-038B9372A2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1087AB-7AD4-4F16-9563-6022FD419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3D6F8B-9F99-4434-83CF-F43044D03D1C}"/>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5" name="Footer Placeholder 4">
            <a:extLst>
              <a:ext uri="{FF2B5EF4-FFF2-40B4-BE49-F238E27FC236}">
                <a16:creationId xmlns:a16="http://schemas.microsoft.com/office/drawing/2014/main" id="{6FD97484-F2B6-499B-91EB-DF7A739C08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21EB04-E4DA-4E00-BCB5-C35D5CBD834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545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E186E-3D7E-431A-A67D-8285555E11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17491-458B-486E-A619-22B6BF14A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DC4347-4E2D-4B87-8117-D47EA2C7D14D}"/>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5" name="Footer Placeholder 4">
            <a:extLst>
              <a:ext uri="{FF2B5EF4-FFF2-40B4-BE49-F238E27FC236}">
                <a16:creationId xmlns:a16="http://schemas.microsoft.com/office/drawing/2014/main" id="{2FE201AE-23C4-4B37-A9DC-D808722403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1597D-B634-48D5-85D6-F81653A233D1}"/>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405615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056115"/>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912610"/>
            <a:ext cx="9144000" cy="2387600"/>
          </a:xfrm>
          <a:prstGeom prst="rect">
            <a:avLst/>
          </a:prstGeom>
        </p:spPr>
        <p:txBody>
          <a:bodyPr anchor="b"/>
          <a:lstStyle>
            <a:lvl1pPr algn="ctr">
              <a:defRPr sz="6000">
                <a:solidFill>
                  <a:schemeClr val="tx2"/>
                </a:solidFill>
              </a:defRPr>
            </a:lvl1pPr>
          </a:lstStyle>
          <a:p>
            <a:r>
              <a:rPr lang="en-US"/>
              <a:t>Click to edit Master title style</a:t>
            </a:r>
            <a:endParaRPr lang="en-US" dirty="0"/>
          </a:p>
        </p:txBody>
      </p:sp>
      <p:sp>
        <p:nvSpPr>
          <p:cNvPr id="11"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5DE3B5DE-687E-4601-9C25-48F7ABE0D7C5}" type="datetime1">
              <a:rPr lang="en-US" smtClean="0"/>
              <a:t>10/20/2023</a:t>
            </a:fld>
            <a:endParaRPr lang="en-US"/>
          </a:p>
        </p:txBody>
      </p:sp>
      <p:sp>
        <p:nvSpPr>
          <p:cNvPr id="12"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3"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4586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65014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736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7543" y="3836499"/>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2" name="Title 1"/>
          <p:cNvSpPr>
            <a:spLocks noGrp="1"/>
          </p:cNvSpPr>
          <p:nvPr>
            <p:ph type="title"/>
          </p:nvPr>
        </p:nvSpPr>
        <p:spPr>
          <a:xfrm>
            <a:off x="927543" y="944193"/>
            <a:ext cx="10515600" cy="2862262"/>
          </a:xfrm>
          <a:prstGeom prst="rect">
            <a:avLst/>
          </a:prstGeom>
        </p:spPr>
        <p:txBody>
          <a:bodyPr anchor="b"/>
          <a:lstStyle>
            <a:lvl1pPr>
              <a:defRPr sz="6000"/>
            </a:lvl1pPr>
          </a:lstStyle>
          <a:p>
            <a:r>
              <a:rPr lang="en-US"/>
              <a:t>Click to edit Master title style</a:t>
            </a:r>
            <a:endParaRPr lang="en-US" dirty="0"/>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0" name="Picture 9">
            <a:extLst>
              <a:ext uri="{FF2B5EF4-FFF2-40B4-BE49-F238E27FC236}">
                <a16:creationId xmlns:a16="http://schemas.microsoft.com/office/drawing/2014/main" id="{18918C48-F7C5-401A-B9E3-9B0C206EC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EC79F4B0-3569-4795-B634-96EE1C7644C7}"/>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4" name="Rectangle 3">
            <a:extLst>
              <a:ext uri="{FF2B5EF4-FFF2-40B4-BE49-F238E27FC236}">
                <a16:creationId xmlns:a16="http://schemas.microsoft.com/office/drawing/2014/main" id="{6A62612C-6BEF-40A4-84F1-8FE8A27180C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6">
            <a:extLst>
              <a:ext uri="{FF2B5EF4-FFF2-40B4-BE49-F238E27FC236}">
                <a16:creationId xmlns:a16="http://schemas.microsoft.com/office/drawing/2014/main" id="{8E03865B-C56B-4A12-BF38-B96100BE2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Tree>
    <p:extLst>
      <p:ext uri="{BB962C8B-B14F-4D97-AF65-F5344CB8AC3E}">
        <p14:creationId xmlns:p14="http://schemas.microsoft.com/office/powerpoint/2010/main" val="41417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0FB02ED0-9CAE-481B-8D1D-B242F0282967}" type="datetime1">
              <a:rPr lang="en-US" smtClean="0"/>
              <a:t>10/20/2023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1" name="Picture 10">
            <a:extLst>
              <a:ext uri="{FF2B5EF4-FFF2-40B4-BE49-F238E27FC236}">
                <a16:creationId xmlns:a16="http://schemas.microsoft.com/office/drawing/2014/main" id="{729389AD-4E84-4C6C-9570-4B4CA0E3A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3E0C0141-DC8A-4497-9674-3D647573702C}"/>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13" name="Rectangle 3">
            <a:extLst>
              <a:ext uri="{FF2B5EF4-FFF2-40B4-BE49-F238E27FC236}">
                <a16:creationId xmlns:a16="http://schemas.microsoft.com/office/drawing/2014/main" id="{360EF2EC-4784-4830-AB13-281BF2EFB511}"/>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4" name="Picture 13">
            <a:extLst>
              <a:ext uri="{FF2B5EF4-FFF2-40B4-BE49-F238E27FC236}">
                <a16:creationId xmlns:a16="http://schemas.microsoft.com/office/drawing/2014/main" id="{290338DC-DE24-4DD8-BF7E-812591478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Tree>
    <p:extLst>
      <p:ext uri="{BB962C8B-B14F-4D97-AF65-F5344CB8AC3E}">
        <p14:creationId xmlns:p14="http://schemas.microsoft.com/office/powerpoint/2010/main" val="15165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89663" y="2193925"/>
            <a:ext cx="515778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1850" y="2193925"/>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831850"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831850" y="274638"/>
            <a:ext cx="10515600" cy="1143000"/>
          </a:xfrm>
          <a:prstGeom prst="rect">
            <a:avLst/>
          </a:prstGeom>
        </p:spPr>
        <p:txBody>
          <a:bodyPr/>
          <a:lstStyle/>
          <a:p>
            <a:r>
              <a:rPr lang="en-US"/>
              <a:t>Click to edit Master title style</a:t>
            </a:r>
          </a:p>
        </p:txBody>
      </p:sp>
      <p:sp>
        <p:nvSpPr>
          <p:cNvPr id="10"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4696AB3F-7B84-45BD-A122-497866A73F4B}" type="datetime1">
              <a:rPr lang="en-US" smtClean="0"/>
              <a:t>10/20/2023</a:t>
            </a:fld>
            <a:endParaRPr lang="en-US"/>
          </a:p>
        </p:txBody>
      </p:sp>
      <p:sp>
        <p:nvSpPr>
          <p:cNvPr id="11" name="Footer Placeholder 4"/>
          <p:cNvSpPr>
            <a:spLocks noGrp="1"/>
          </p:cNvSpPr>
          <p:nvPr>
            <p:ph type="ftr" sz="quarter" idx="11"/>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2" name="Slide Number Placeholder 5"/>
          <p:cNvSpPr>
            <a:spLocks noGrp="1"/>
          </p:cNvSpPr>
          <p:nvPr>
            <p:ph type="sldNum" sz="quarter" idx="12"/>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0310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6395E536-1457-4CE4-8497-197239F05587}" type="datetime1">
              <a:rPr lang="en-US" smtClean="0"/>
              <a:t>10/20/2023</a:t>
            </a:fld>
            <a:endParaRPr lang="en-US"/>
          </a:p>
        </p:txBody>
      </p:sp>
      <p:sp>
        <p:nvSpPr>
          <p:cNvPr id="7"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8"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6201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A4AF2F65-2726-4707-A7A6-DE21D14E80C5}" type="datetime1">
              <a:rPr lang="en-US" smtClean="0"/>
              <a:t>10/20/2023</a:t>
            </a:fld>
            <a:endParaRPr lang="en-US"/>
          </a:p>
        </p:txBody>
      </p:sp>
      <p:sp>
        <p:nvSpPr>
          <p:cNvPr id="6"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7"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75001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1FA85564-6B99-4FC4-9CE3-22E750398B2E}" type="datetime1">
              <a:rPr lang="en-US" smtClean="0"/>
              <a:t>10/20/2023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30654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E7D-73A8-4281-8E1F-C69CC23859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C0D0F-4E80-4610-B34F-10A8035222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E42DA3-A7F8-408E-80A6-F4F015F856C3}"/>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5" name="Footer Placeholder 4">
            <a:extLst>
              <a:ext uri="{FF2B5EF4-FFF2-40B4-BE49-F238E27FC236}">
                <a16:creationId xmlns:a16="http://schemas.microsoft.com/office/drawing/2014/main" id="{5B96D82B-FB53-48BC-8774-38DA248E2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C7AF00-7414-4AC7-83EA-D159D392748F}"/>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774196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2BCD2BEA-7F40-407D-B082-13022E8B2C99}" type="datetime1">
              <a:rPr lang="en-US" smtClean="0"/>
              <a:t>10/20/2023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2544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BFD467DE-D084-42AA-B27F-22F6084CB8BB}" type="datetime1">
              <a:rPr lang="en-US" smtClean="0"/>
              <a:t>10/20/2023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4316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3782E027-C2A0-4932-A761-986BAD82B671}" type="datetime1">
              <a:rPr lang="en-US" smtClean="0"/>
              <a:t>10/20/2023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31504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185C-D1E0-4E31-B570-2B4A0534A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E1039C-4C0C-4C1B-BDF7-88C89098E1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0F6B77-8349-4504-9610-246C1286AC7A}"/>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5" name="Footer Placeholder 4">
            <a:extLst>
              <a:ext uri="{FF2B5EF4-FFF2-40B4-BE49-F238E27FC236}">
                <a16:creationId xmlns:a16="http://schemas.microsoft.com/office/drawing/2014/main" id="{5C0EA5C7-44F8-4BC6-8B26-29530D7BA4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8BB11-3B24-43DD-AAD9-9847C8C87A3A}"/>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38850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FA53-E75C-48F0-A3ED-C214AE27AC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F26AB1-B90D-4288-A15B-CF2538252F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F4F2A6-5279-4671-9D8D-24D8D82C18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32036E-22D7-4C65-A92F-C1A790A57C82}"/>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6" name="Footer Placeholder 5">
            <a:extLst>
              <a:ext uri="{FF2B5EF4-FFF2-40B4-BE49-F238E27FC236}">
                <a16:creationId xmlns:a16="http://schemas.microsoft.com/office/drawing/2014/main" id="{5160CEA7-39E7-4152-9364-96078896DB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B533A5-36A7-4A13-8FC6-AECF0825C174}"/>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149154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EA3D-1F98-4E17-B0A1-7214213C08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2C7CC9-167C-4F6E-A72B-363D8D433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1EBF9C-F2E5-4C26-ABB8-E9A200B4EB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E560B-56F1-4CA8-ACA5-7A0258C83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0B20C1-1A4F-444C-BF89-645F8F25FC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5053DA-1458-4812-8968-0F5936C83876}"/>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8" name="Footer Placeholder 7">
            <a:extLst>
              <a:ext uri="{FF2B5EF4-FFF2-40B4-BE49-F238E27FC236}">
                <a16:creationId xmlns:a16="http://schemas.microsoft.com/office/drawing/2014/main" id="{6BEE17D5-D455-496C-8634-5F943EB294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7C0655-5E29-4371-BD2D-5D74DBE25797}"/>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00459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4D7-17C7-4437-A858-7A0504A519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78B48E-0539-4798-B72B-0E5422F71EBA}"/>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4" name="Footer Placeholder 3">
            <a:extLst>
              <a:ext uri="{FF2B5EF4-FFF2-40B4-BE49-F238E27FC236}">
                <a16:creationId xmlns:a16="http://schemas.microsoft.com/office/drawing/2014/main" id="{7FEEAF83-EB5D-449A-9596-2BEF53AF8C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5B0634-9339-4984-9682-1AE4BE5B84A8}"/>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873198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4FBA5-C57C-4A42-B879-331025254374}"/>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3" name="Footer Placeholder 2">
            <a:extLst>
              <a:ext uri="{FF2B5EF4-FFF2-40B4-BE49-F238E27FC236}">
                <a16:creationId xmlns:a16="http://schemas.microsoft.com/office/drawing/2014/main" id="{C3BD0155-28AC-4837-88EC-F816F9AAF4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398FD0-FDE0-4508-A855-EEBE219F9429}"/>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246748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8CB8-C27E-448D-B12C-B7BC39BAF2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B6019C-DA8B-4268-9E68-4BD9B0C6B2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580171-35C9-4558-A49C-FF32E943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C14D26-C3A8-4DE8-8E88-617C2B42E58C}"/>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6" name="Footer Placeholder 5">
            <a:extLst>
              <a:ext uri="{FF2B5EF4-FFF2-40B4-BE49-F238E27FC236}">
                <a16:creationId xmlns:a16="http://schemas.microsoft.com/office/drawing/2014/main" id="{2124BA3F-D82E-4823-8BA4-0BF3D857F2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8230D0-3A15-4E74-9E5B-DEB5FC5CB903}"/>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93105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641A-243B-41A0-A5AD-0C46C9713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EC90EC-55F1-4B09-8CA5-D76A87214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9259FC-4C62-420F-A1DC-99A3158FF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526A3A-A1DC-47FD-84C1-1EBBBC6BE8F5}"/>
              </a:ext>
            </a:extLst>
          </p:cNvPr>
          <p:cNvSpPr>
            <a:spLocks noGrp="1"/>
          </p:cNvSpPr>
          <p:nvPr>
            <p:ph type="dt" sz="half" idx="10"/>
          </p:nvPr>
        </p:nvSpPr>
        <p:spPr/>
        <p:txBody>
          <a:bodyPr/>
          <a:lstStyle/>
          <a:p>
            <a:fld id="{E44E38BC-AA42-4B01-8352-CB85E390BF1E}" type="datetimeFigureOut">
              <a:rPr lang="en-GB" smtClean="0"/>
              <a:t>20/10/2023</a:t>
            </a:fld>
            <a:endParaRPr lang="en-GB"/>
          </a:p>
        </p:txBody>
      </p:sp>
      <p:sp>
        <p:nvSpPr>
          <p:cNvPr id="6" name="Footer Placeholder 5">
            <a:extLst>
              <a:ext uri="{FF2B5EF4-FFF2-40B4-BE49-F238E27FC236}">
                <a16:creationId xmlns:a16="http://schemas.microsoft.com/office/drawing/2014/main" id="{038DEEBF-1CAD-42F6-ADBC-D9D07446BC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7E66B7-1F7D-4A67-870B-7DCD6A9DC4B6}"/>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25956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7DD75-BE95-419F-85B7-A8085E574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46D467-DDB9-4E84-90B4-2AD8C54FB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D0B9E-0A9C-49AA-BAB3-DFE196341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E38BC-AA42-4B01-8352-CB85E390BF1E}" type="datetimeFigureOut">
              <a:rPr lang="en-GB" smtClean="0"/>
              <a:t>20/10/2023</a:t>
            </a:fld>
            <a:endParaRPr lang="en-GB"/>
          </a:p>
        </p:txBody>
      </p:sp>
      <p:sp>
        <p:nvSpPr>
          <p:cNvPr id="5" name="Footer Placeholder 4">
            <a:extLst>
              <a:ext uri="{FF2B5EF4-FFF2-40B4-BE49-F238E27FC236}">
                <a16:creationId xmlns:a16="http://schemas.microsoft.com/office/drawing/2014/main" id="{BBB008A8-59E4-4543-A1ED-C206EFC3E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943152-02D0-4E09-8F0D-909F3258A1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13653-E6E3-488D-8515-B4C783863725}" type="slidenum">
              <a:rPr lang="en-GB" smtClean="0"/>
              <a:t>‹#›</a:t>
            </a:fld>
            <a:endParaRPr lang="en-GB"/>
          </a:p>
        </p:txBody>
      </p:sp>
    </p:spTree>
    <p:extLst>
      <p:ext uri="{BB962C8B-B14F-4D97-AF65-F5344CB8AC3E}">
        <p14:creationId xmlns:p14="http://schemas.microsoft.com/office/powerpoint/2010/main" val="248958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E44E38BC-AA42-4B01-8352-CB85E390BF1E}" type="datetimeFigureOut">
              <a:rPr lang="en-GB" smtClean="0"/>
              <a:t>20/10/2023</a:t>
            </a:fld>
            <a:endParaRPr lang="en-GB"/>
          </a:p>
        </p:txBody>
      </p:sp>
      <p:sp>
        <p:nvSpPr>
          <p:cNvPr id="3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GB"/>
          </a:p>
        </p:txBody>
      </p:sp>
      <p:sp>
        <p:nvSpPr>
          <p:cNvPr id="3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44913653-E6E3-488D-8515-B4C783863725}" type="slidenum">
              <a:rPr lang="en-GB" smtClean="0"/>
              <a:t>‹#›</a:t>
            </a:fld>
            <a:endParaRPr lang="en-GB"/>
          </a:p>
        </p:txBody>
      </p:sp>
      <p:sp>
        <p:nvSpPr>
          <p:cNvPr id="3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9" name="Rectangle 18">
            <a:extLst>
              <a:ext uri="{FF2B5EF4-FFF2-40B4-BE49-F238E27FC236}">
                <a16:creationId xmlns:a16="http://schemas.microsoft.com/office/drawing/2014/main" id="{8D213E8D-6B57-4345-BE2D-1FB5F0596DA7}"/>
              </a:ext>
            </a:extLst>
          </p:cNvPr>
          <p:cNvSpPr/>
          <p:nvPr/>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9">
            <a:extLst>
              <a:ext uri="{FF2B5EF4-FFF2-40B4-BE49-F238E27FC236}">
                <a16:creationId xmlns:a16="http://schemas.microsoft.com/office/drawing/2014/main" id="{EE9D556F-6FFF-40AA-A3A4-51873CD24A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21" name="Rectangle 11">
            <a:extLst>
              <a:ext uri="{FF2B5EF4-FFF2-40B4-BE49-F238E27FC236}">
                <a16:creationId xmlns:a16="http://schemas.microsoft.com/office/drawing/2014/main" id="{42AD3B1C-AB97-4C5A-9BDB-C3CBF7D0A84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2" name="Rectangle 3">
            <a:extLst>
              <a:ext uri="{FF2B5EF4-FFF2-40B4-BE49-F238E27FC236}">
                <a16:creationId xmlns:a16="http://schemas.microsoft.com/office/drawing/2014/main" id="{800E1F52-6B57-4411-B39F-24961240E33F}"/>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2">
            <a:extLst>
              <a:ext uri="{FF2B5EF4-FFF2-40B4-BE49-F238E27FC236}">
                <a16:creationId xmlns:a16="http://schemas.microsoft.com/office/drawing/2014/main" id="{86A61563-A0B5-46F6-A5B3-8235B0B579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
        <p:nvSpPr>
          <p:cNvPr id="24" name="Rectangle 11">
            <a:extLst>
              <a:ext uri="{FF2B5EF4-FFF2-40B4-BE49-F238E27FC236}">
                <a16:creationId xmlns:a16="http://schemas.microsoft.com/office/drawing/2014/main" id="{15C81499-21BB-4CD7-B781-E5DC6FAED16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5" name="Rectangle 3">
            <a:extLst>
              <a:ext uri="{FF2B5EF4-FFF2-40B4-BE49-F238E27FC236}">
                <a16:creationId xmlns:a16="http://schemas.microsoft.com/office/drawing/2014/main" id="{6B0D7300-4C38-4127-A7C4-357CF8B142A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7" name="Picture 26">
            <a:extLst>
              <a:ext uri="{FF2B5EF4-FFF2-40B4-BE49-F238E27FC236}">
                <a16:creationId xmlns:a16="http://schemas.microsoft.com/office/drawing/2014/main" id="{C4A182DF-4F04-4AC4-A6A9-3A1A1E06F2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
        <p:nvSpPr>
          <p:cNvPr id="15" name="Rectangle 14">
            <a:extLst>
              <a:ext uri="{FF2B5EF4-FFF2-40B4-BE49-F238E27FC236}">
                <a16:creationId xmlns:a16="http://schemas.microsoft.com/office/drawing/2014/main" id="{DA6E477C-C198-41F2-A935-D317EF6A87E3}"/>
              </a:ext>
            </a:extLst>
          </p:cNvPr>
          <p:cNvSpPr/>
          <p:nvPr userDrawn="1"/>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15975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openxmlformats.org/officeDocument/2006/relationships/hyperlink" Target="http://www.pexels.com/" TargetMode="External"/><Relationship Id="rId3" Type="http://schemas.openxmlformats.org/officeDocument/2006/relationships/image" Target="../media/image50.png"/><Relationship Id="rId7" Type="http://schemas.openxmlformats.org/officeDocument/2006/relationships/hyperlink" Target="http://www.pixabay.com/"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hyperlink" Target="http://www.unsplash.com/" TargetMode="External"/><Relationship Id="rId5" Type="http://schemas.openxmlformats.org/officeDocument/2006/relationships/hyperlink" Target="http://www.spark.adobe.com/" TargetMode="External"/><Relationship Id="rId4" Type="http://schemas.openxmlformats.org/officeDocument/2006/relationships/hyperlink" Target="http://www.canva.com/" TargetMode="External"/><Relationship Id="rId9" Type="http://schemas.openxmlformats.org/officeDocument/2006/relationships/hyperlink" Target="http://www.freepik.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30435A3D-DADE-066B-8636-CAA04231ED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1"/>
          </a:xfrm>
        </p:spPr>
      </p:pic>
      <p:pic>
        <p:nvPicPr>
          <p:cNvPr id="1026" name="Picture 2">
            <a:extLst>
              <a:ext uri="{FF2B5EF4-FFF2-40B4-BE49-F238E27FC236}">
                <a16:creationId xmlns:a16="http://schemas.microsoft.com/office/drawing/2014/main" id="{23F544F9-9DA4-580F-85E0-B2089C833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28" y="150967"/>
            <a:ext cx="7572375" cy="5419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6D74DB-9863-5D00-708A-29742F322495}"/>
              </a:ext>
            </a:extLst>
          </p:cNvPr>
          <p:cNvSpPr txBox="1"/>
          <p:nvPr/>
        </p:nvSpPr>
        <p:spPr>
          <a:xfrm>
            <a:off x="6771819" y="2048127"/>
            <a:ext cx="4842646" cy="1200329"/>
          </a:xfrm>
          <a:prstGeom prst="rect">
            <a:avLst/>
          </a:prstGeom>
          <a:noFill/>
          <a:ln>
            <a:noFill/>
          </a:ln>
        </p:spPr>
        <p:txBody>
          <a:bodyPr wrap="square" rtlCol="0">
            <a:spAutoFit/>
          </a:bodyPr>
          <a:lstStyle/>
          <a:p>
            <a:r>
              <a:rPr lang="en-GB" sz="3600" b="1" dirty="0">
                <a:solidFill>
                  <a:schemeClr val="bg1"/>
                </a:solidFill>
                <a:latin typeface="+mj-lt"/>
              </a:rPr>
              <a:t>How to use Instagram for your church</a:t>
            </a:r>
          </a:p>
        </p:txBody>
      </p:sp>
    </p:spTree>
    <p:extLst>
      <p:ext uri="{BB962C8B-B14F-4D97-AF65-F5344CB8AC3E}">
        <p14:creationId xmlns:p14="http://schemas.microsoft.com/office/powerpoint/2010/main" val="32164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EAA127D-E39B-563D-0B76-EB8738775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228239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1F6BC55-E2E2-A476-977E-7826351C6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48990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C4446D9B-9B0C-12DA-B279-995772D4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77872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CC45A889-A2F6-9F16-F138-FF98F0917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0125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6625F04-80B7-3F9C-89E5-FB74E3FFE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21805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FC10753D-F730-B63F-2D81-6065FC8CA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35119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46F7AE97-6F61-2DAF-DBF0-C4E295477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79039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93929C4-AD2C-2661-289B-32CDE7818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49763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2820497E-1268-3835-F9B5-30769F787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06160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76BA64F-6543-EE2B-C5BB-3373DBF28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55948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1355272" y="3116579"/>
            <a:ext cx="9481457" cy="2577180"/>
          </a:xfrm>
          <a:prstGeom prst="rect">
            <a:avLst/>
          </a:prstGeom>
        </p:spPr>
        <p:txBody>
          <a:bodyPr lIns="0" tIns="0" rIns="0" bIns="0" rtlCol="0" anchor="t">
            <a:spAutoFit/>
          </a:bodyPr>
          <a:lstStyle/>
          <a:p>
            <a:pPr algn="ctr">
              <a:lnSpc>
                <a:spcPts val="3360"/>
              </a:lnSpc>
            </a:pPr>
            <a:r>
              <a:rPr lang="en-US" sz="2399">
                <a:solidFill>
                  <a:srgbClr val="000000"/>
                </a:solidFill>
                <a:latin typeface="Cabin"/>
              </a:rPr>
              <a:t>This year’s Christmas theme - </a:t>
            </a:r>
            <a:r>
              <a:rPr lang="en-US" sz="2399">
                <a:solidFill>
                  <a:srgbClr val="000000"/>
                </a:solidFill>
                <a:latin typeface="Cabin Italics"/>
              </a:rPr>
              <a:t>Follow the Star: Join the Song</a:t>
            </a:r>
            <a:r>
              <a:rPr lang="en-US" sz="2399">
                <a:solidFill>
                  <a:srgbClr val="000000"/>
                </a:solidFill>
                <a:latin typeface="Cabin"/>
              </a:rPr>
              <a:t> - highlights how singing can help us draw closer to God and each other through the journey from Advent to Epiphany.</a:t>
            </a:r>
          </a:p>
          <a:p>
            <a:pPr algn="ctr">
              <a:lnSpc>
                <a:spcPts val="3360"/>
              </a:lnSpc>
            </a:pPr>
            <a:endParaRPr lang="en-US" sz="2399">
              <a:solidFill>
                <a:srgbClr val="000000"/>
              </a:solidFill>
              <a:latin typeface="Cabin"/>
            </a:endParaRPr>
          </a:p>
          <a:p>
            <a:pPr algn="ctr">
              <a:lnSpc>
                <a:spcPts val="3360"/>
              </a:lnSpc>
              <a:spcBef>
                <a:spcPct val="0"/>
              </a:spcBef>
            </a:pPr>
            <a:r>
              <a:rPr lang="en-US" sz="2399">
                <a:solidFill>
                  <a:srgbClr val="000000"/>
                </a:solidFill>
                <a:latin typeface="Cabin"/>
              </a:rPr>
              <a:t>Join the Song includes an invitation to all choirs and singing groups to sing a new version of ‘The First Nowell’.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electronics, screenshot&#10;&#10;Description automatically generated">
            <a:extLst>
              <a:ext uri="{FF2B5EF4-FFF2-40B4-BE49-F238E27FC236}">
                <a16:creationId xmlns:a16="http://schemas.microsoft.com/office/drawing/2014/main" id="{F83289EF-C3EB-E726-C714-2E6CC3B2A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27887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A8FC11C-707B-F075-10A7-A67205A58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9799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FD88E9C-15A7-1F05-3759-C6FCDEB71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409733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03E8BFCA-03FB-D8F5-9E77-64288513B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68787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32765E68-1E17-C5D6-9D18-CD4617091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297060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C490-064B-6BA1-46DB-148A42B997A7}"/>
              </a:ext>
            </a:extLst>
          </p:cNvPr>
          <p:cNvSpPr txBox="1">
            <a:spLocks/>
          </p:cNvSpPr>
          <p:nvPr/>
        </p:nvSpPr>
        <p:spPr>
          <a:xfrm>
            <a:off x="2278859"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Instagram key terms glossary</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93451CE9-FA59-FF08-5622-788865D697B3}"/>
              </a:ext>
            </a:extLst>
          </p:cNvPr>
          <p:cNvSpPr txBox="1">
            <a:spLocks/>
          </p:cNvSpPr>
          <p:nvPr/>
        </p:nvSpPr>
        <p:spPr>
          <a:xfrm>
            <a:off x="758378" y="1703233"/>
            <a:ext cx="10277341" cy="411567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Home page: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where you see all the posts from accounts that you follow, also where you access other account’s stories</a:t>
            </a:r>
            <a:endPar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Grid/profile: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 space where all of the things you upload appear and your information is displayed</a:t>
            </a: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Post: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an image or video that you upload</a:t>
            </a: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Story: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your Instagram story is a 24 hour feed of images or video that are considered more casual and on-the-go than your grid photos. These are portrait images or videos that appear at the top of your home page in a little circle</a:t>
            </a: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Caption: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 text that goes underneath the image when you do a post – these should have extra information or a call to action. Let your captions do the talking!</a:t>
            </a:r>
            <a:endParaRPr lang="en-GB"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con&#10;&#10;Description automatically generated">
            <a:extLst>
              <a:ext uri="{FF2B5EF4-FFF2-40B4-BE49-F238E27FC236}">
                <a16:creationId xmlns:a16="http://schemas.microsoft.com/office/drawing/2014/main" id="{792CB83C-4916-0BE4-155D-95F33145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10456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A0EA92-0F1A-9791-1CD7-8AC97C10BB6F}"/>
              </a:ext>
            </a:extLst>
          </p:cNvPr>
          <p:cNvSpPr txBox="1">
            <a:spLocks/>
          </p:cNvSpPr>
          <p:nvPr/>
        </p:nvSpPr>
        <p:spPr>
          <a:xfrm>
            <a:off x="2123447"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create a profile for your church</a:t>
            </a:r>
            <a:endParaRPr lang="en-GB" sz="4000" dirty="0">
              <a:cs typeface="Arial" panose="020B0604020202020204" pitchFamily="34" charset="0"/>
            </a:endParaRPr>
          </a:p>
        </p:txBody>
      </p:sp>
      <p:pic>
        <p:nvPicPr>
          <p:cNvPr id="3" name="Picture 2" descr="A picture containing text, electronics, screenshot&#10;&#10;Description automatically generated">
            <a:extLst>
              <a:ext uri="{FF2B5EF4-FFF2-40B4-BE49-F238E27FC236}">
                <a16:creationId xmlns:a16="http://schemas.microsoft.com/office/drawing/2014/main" id="{0E327F11-072A-A60F-5A34-0335A737E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433" y="906026"/>
            <a:ext cx="8765134" cy="5829030"/>
          </a:xfrm>
          <a:prstGeom prst="rect">
            <a:avLst/>
          </a:prstGeom>
        </p:spPr>
      </p:pic>
      <p:pic>
        <p:nvPicPr>
          <p:cNvPr id="2" name="Picture 1" descr="Icon&#10;&#10;Description automatically generated">
            <a:extLst>
              <a:ext uri="{FF2B5EF4-FFF2-40B4-BE49-F238E27FC236}">
                <a16:creationId xmlns:a16="http://schemas.microsoft.com/office/drawing/2014/main" id="{7D5D10C4-0368-1BE6-8A07-8C021366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26696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Pod, electronics, screenshot&#10;&#10;Description automatically generated">
            <a:extLst>
              <a:ext uri="{FF2B5EF4-FFF2-40B4-BE49-F238E27FC236}">
                <a16:creationId xmlns:a16="http://schemas.microsoft.com/office/drawing/2014/main" id="{770679DB-E77B-7F47-F133-0B0DA16BB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20" y="84524"/>
            <a:ext cx="9457367" cy="6289382"/>
          </a:xfrm>
          <a:prstGeom prst="rect">
            <a:avLst/>
          </a:prstGeom>
        </p:spPr>
      </p:pic>
    </p:spTree>
    <p:extLst>
      <p:ext uri="{BB962C8B-B14F-4D97-AF65-F5344CB8AC3E}">
        <p14:creationId xmlns:p14="http://schemas.microsoft.com/office/powerpoint/2010/main" val="381697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37DA1296-E179-3A58-E92C-AF83EB595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89131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8195EDAD-345C-2300-9487-F8A2E5755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706" y="0"/>
            <a:ext cx="9702587" cy="6452459"/>
          </a:xfrm>
          <a:prstGeom prst="rect">
            <a:avLst/>
          </a:prstGeom>
        </p:spPr>
      </p:pic>
    </p:spTree>
    <p:extLst>
      <p:ext uri="{BB962C8B-B14F-4D97-AF65-F5344CB8AC3E}">
        <p14:creationId xmlns:p14="http://schemas.microsoft.com/office/powerpoint/2010/main" val="25178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4918037" y="2748710"/>
            <a:ext cx="2355926" cy="422167"/>
          </a:xfrm>
          <a:prstGeom prst="rect">
            <a:avLst/>
          </a:prstGeom>
        </p:spPr>
        <p:txBody>
          <a:bodyPr wrap="square" lIns="0" tIns="0" rIns="0" bIns="0" rtlCol="0" anchor="t">
            <a:spAutoFit/>
          </a:bodyPr>
          <a:lstStyle/>
          <a:p>
            <a:pPr algn="ctr">
              <a:lnSpc>
                <a:spcPts val="3640"/>
              </a:lnSpc>
              <a:spcBef>
                <a:spcPct val="0"/>
              </a:spcBef>
            </a:pPr>
            <a:r>
              <a:rPr lang="en-US" sz="2599" dirty="0">
                <a:solidFill>
                  <a:srgbClr val="000000"/>
                </a:solidFill>
                <a:latin typeface="Cabin Bold"/>
              </a:rPr>
              <a:t>RESOURCES:</a:t>
            </a:r>
          </a:p>
        </p:txBody>
      </p:sp>
      <p:sp>
        <p:nvSpPr>
          <p:cNvPr id="4" name="TextBox 4"/>
          <p:cNvSpPr txBox="1"/>
          <p:nvPr/>
        </p:nvSpPr>
        <p:spPr>
          <a:xfrm>
            <a:off x="1110343" y="3260272"/>
            <a:ext cx="9971314" cy="3086166"/>
          </a:xfrm>
          <a:prstGeom prst="rect">
            <a:avLst/>
          </a:prstGeom>
        </p:spPr>
        <p:txBody>
          <a:bodyPr lIns="0" tIns="0" rIns="0" bIns="0" rtlCol="0" anchor="t">
            <a:spAutoFit/>
          </a:bodyPr>
          <a:lstStyle/>
          <a:p>
            <a:pPr marL="417422" lvl="1" indent="-208710">
              <a:lnSpc>
                <a:spcPts val="2706"/>
              </a:lnSpc>
              <a:buFont typeface="Arial"/>
              <a:buChar char="•"/>
            </a:pPr>
            <a:r>
              <a:rPr lang="en-US" sz="1933">
                <a:solidFill>
                  <a:srgbClr val="000000"/>
                </a:solidFill>
                <a:latin typeface="Cabin"/>
              </a:rPr>
              <a:t>Free resources to help choirs of all ages and stages learn and perform the carol</a:t>
            </a:r>
          </a:p>
          <a:p>
            <a:pPr marL="417422" lvl="1" indent="-208710">
              <a:lnSpc>
                <a:spcPts val="2706"/>
              </a:lnSpc>
              <a:buFont typeface="Arial"/>
              <a:buChar char="•"/>
            </a:pPr>
            <a:r>
              <a:rPr lang="en-US" sz="1933">
                <a:solidFill>
                  <a:srgbClr val="000000"/>
                </a:solidFill>
                <a:latin typeface="Cabin"/>
              </a:rPr>
              <a:t>Daily Advent and Christmas reflections</a:t>
            </a:r>
          </a:p>
          <a:p>
            <a:pPr marL="417422" lvl="1" indent="-208710">
              <a:lnSpc>
                <a:spcPts val="2706"/>
              </a:lnSpc>
              <a:buFont typeface="Arial"/>
              <a:buChar char="•"/>
            </a:pPr>
            <a:r>
              <a:rPr lang="en-US" sz="1933">
                <a:solidFill>
                  <a:srgbClr val="000000"/>
                </a:solidFill>
                <a:latin typeface="Cabin"/>
              </a:rPr>
              <a:t>Our first printed Follow the Star Advent Calendar for families - with stickers!</a:t>
            </a:r>
          </a:p>
          <a:p>
            <a:pPr marL="417422" lvl="1" indent="-208710">
              <a:lnSpc>
                <a:spcPts val="2706"/>
              </a:lnSpc>
              <a:buFont typeface="Arial"/>
              <a:buChar char="•"/>
            </a:pPr>
            <a:r>
              <a:rPr lang="en-US" sz="1933">
                <a:solidFill>
                  <a:srgbClr val="000000"/>
                </a:solidFill>
                <a:latin typeface="Cabin"/>
              </a:rPr>
              <a:t>Join the Song campaign logo pack</a:t>
            </a:r>
          </a:p>
          <a:p>
            <a:pPr marL="417422" lvl="1" indent="-208710">
              <a:lnSpc>
                <a:spcPts val="2706"/>
              </a:lnSpc>
              <a:buFont typeface="Arial"/>
              <a:buChar char="•"/>
            </a:pPr>
            <a:r>
              <a:rPr lang="en-US" sz="1933">
                <a:solidFill>
                  <a:srgbClr val="000000"/>
                </a:solidFill>
                <a:latin typeface="Cabin"/>
              </a:rPr>
              <a:t>Brand and design guidelines</a:t>
            </a:r>
          </a:p>
          <a:p>
            <a:pPr marL="417422" lvl="1" indent="-208710">
              <a:lnSpc>
                <a:spcPts val="2706"/>
              </a:lnSpc>
              <a:buFont typeface="Arial"/>
              <a:buChar char="•"/>
            </a:pPr>
            <a:r>
              <a:rPr lang="en-US" sz="1933">
                <a:solidFill>
                  <a:srgbClr val="000000"/>
                </a:solidFill>
                <a:latin typeface="Cabin"/>
              </a:rPr>
              <a:t>Music, social media graphics, PowerPoint assets, posters and other free tools and resources from A Church Near You</a:t>
            </a:r>
          </a:p>
          <a:p>
            <a:pPr marL="417422" lvl="1" indent="-208710">
              <a:lnSpc>
                <a:spcPts val="2706"/>
              </a:lnSpc>
              <a:buFont typeface="Arial"/>
              <a:buChar char="•"/>
            </a:pPr>
            <a:r>
              <a:rPr lang="en-US" sz="1933">
                <a:solidFill>
                  <a:srgbClr val="000000"/>
                </a:solidFill>
                <a:latin typeface="Cabin"/>
              </a:rPr>
              <a:t>Digital promo planner, blogs and bitesize videos to support churches in using the digital resources available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8487FAE-2F46-B46D-EA92-FEC403341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139" y="64394"/>
            <a:ext cx="9105721" cy="6055529"/>
          </a:xfrm>
          <a:prstGeom prst="rect">
            <a:avLst/>
          </a:prstGeom>
        </p:spPr>
      </p:pic>
    </p:spTree>
    <p:extLst>
      <p:ext uri="{BB962C8B-B14F-4D97-AF65-F5344CB8AC3E}">
        <p14:creationId xmlns:p14="http://schemas.microsoft.com/office/powerpoint/2010/main" val="35179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55CB004-7D55-6D23-97CF-DA74FA896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973" y="128788"/>
            <a:ext cx="8964054" cy="5961317"/>
          </a:xfrm>
          <a:prstGeom prst="rect">
            <a:avLst/>
          </a:prstGeom>
        </p:spPr>
      </p:pic>
    </p:spTree>
    <p:extLst>
      <p:ext uri="{BB962C8B-B14F-4D97-AF65-F5344CB8AC3E}">
        <p14:creationId xmlns:p14="http://schemas.microsoft.com/office/powerpoint/2010/main" val="17721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DA18-50CE-0D19-10B4-9CAC3AED3B57}"/>
              </a:ext>
            </a:extLst>
          </p:cNvPr>
          <p:cNvSpPr txBox="1">
            <a:spLocks/>
          </p:cNvSpPr>
          <p:nvPr/>
        </p:nvSpPr>
        <p:spPr>
          <a:xfrm>
            <a:off x="2200720"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post photos and videos</a:t>
            </a:r>
            <a:endParaRPr lang="en-GB" sz="4000" dirty="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FEFAD1F7-B931-CDDA-DDB6-C8A08A621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443" y="984329"/>
            <a:ext cx="8745113" cy="5815716"/>
          </a:xfrm>
          <a:prstGeom prst="rect">
            <a:avLst/>
          </a:prstGeom>
        </p:spPr>
      </p:pic>
      <p:pic>
        <p:nvPicPr>
          <p:cNvPr id="3" name="Picture 2" descr="Icon&#10;&#10;Description automatically generated">
            <a:extLst>
              <a:ext uri="{FF2B5EF4-FFF2-40B4-BE49-F238E27FC236}">
                <a16:creationId xmlns:a16="http://schemas.microsoft.com/office/drawing/2014/main" id="{49A4F207-3589-E33C-8B19-8D9A3F121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72074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6F2DA00-8F72-590F-1C5A-06446AB3E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010" y="218131"/>
            <a:ext cx="8305979" cy="5523681"/>
          </a:xfrm>
          <a:prstGeom prst="rect">
            <a:avLst/>
          </a:prstGeom>
        </p:spPr>
      </p:pic>
    </p:spTree>
    <p:extLst>
      <p:ext uri="{BB962C8B-B14F-4D97-AF65-F5344CB8AC3E}">
        <p14:creationId xmlns:p14="http://schemas.microsoft.com/office/powerpoint/2010/main" val="421776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 Teams&#10;&#10;Description automatically generated">
            <a:extLst>
              <a:ext uri="{FF2B5EF4-FFF2-40B4-BE49-F238E27FC236}">
                <a16:creationId xmlns:a16="http://schemas.microsoft.com/office/drawing/2014/main" id="{5B5AD1B2-402F-1CE0-2708-774252E7C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377" y="0"/>
            <a:ext cx="9431246" cy="6272011"/>
          </a:xfrm>
          <a:prstGeom prst="rect">
            <a:avLst/>
          </a:prstGeom>
        </p:spPr>
      </p:pic>
    </p:spTree>
    <p:extLst>
      <p:ext uri="{BB962C8B-B14F-4D97-AF65-F5344CB8AC3E}">
        <p14:creationId xmlns:p14="http://schemas.microsoft.com/office/powerpoint/2010/main" val="325709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200EB81-7318-EFCC-629F-C2C441084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40" y="0"/>
            <a:ext cx="8763119" cy="5827690"/>
          </a:xfrm>
          <a:prstGeom prst="rect">
            <a:avLst/>
          </a:prstGeom>
        </p:spPr>
      </p:pic>
    </p:spTree>
    <p:extLst>
      <p:ext uri="{BB962C8B-B14F-4D97-AF65-F5344CB8AC3E}">
        <p14:creationId xmlns:p14="http://schemas.microsoft.com/office/powerpoint/2010/main" val="11215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DA18-50CE-0D19-10B4-9CAC3AED3B57}"/>
              </a:ext>
            </a:extLst>
          </p:cNvPr>
          <p:cNvSpPr txBox="1">
            <a:spLocks/>
          </p:cNvSpPr>
          <p:nvPr/>
        </p:nvSpPr>
        <p:spPr>
          <a:xfrm>
            <a:off x="603740" y="649493"/>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post a story</a:t>
            </a:r>
            <a:endParaRPr lang="en-GB" sz="4000" dirty="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5A00E2C4-777E-BC91-6A78-83F24183E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57" y="1132214"/>
            <a:ext cx="8609885" cy="5725786"/>
          </a:xfrm>
          <a:prstGeom prst="rect">
            <a:avLst/>
          </a:prstGeom>
        </p:spPr>
      </p:pic>
    </p:spTree>
    <p:extLst>
      <p:ext uri="{BB962C8B-B14F-4D97-AF65-F5344CB8AC3E}">
        <p14:creationId xmlns:p14="http://schemas.microsoft.com/office/powerpoint/2010/main" val="337756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B96670F-34E6-4C85-771D-06148FE77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017" y="446200"/>
            <a:ext cx="8970493" cy="5965599"/>
          </a:xfrm>
          <a:prstGeom prst="rect">
            <a:avLst/>
          </a:prstGeom>
        </p:spPr>
      </p:pic>
    </p:spTree>
    <p:extLst>
      <p:ext uri="{BB962C8B-B14F-4D97-AF65-F5344CB8AC3E}">
        <p14:creationId xmlns:p14="http://schemas.microsoft.com/office/powerpoint/2010/main" val="399321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with medium confidence">
            <a:extLst>
              <a:ext uri="{FF2B5EF4-FFF2-40B4-BE49-F238E27FC236}">
                <a16:creationId xmlns:a16="http://schemas.microsoft.com/office/drawing/2014/main" id="{B357C31B-A7AA-32E8-416E-A0E36DB8C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156" y="238259"/>
            <a:ext cx="8577687" cy="5704373"/>
          </a:xfrm>
          <a:prstGeom prst="rect">
            <a:avLst/>
          </a:prstGeom>
        </p:spPr>
      </p:pic>
    </p:spTree>
    <p:extLst>
      <p:ext uri="{BB962C8B-B14F-4D97-AF65-F5344CB8AC3E}">
        <p14:creationId xmlns:p14="http://schemas.microsoft.com/office/powerpoint/2010/main" val="19741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different, several&#10;&#10;Description automatically generated">
            <a:extLst>
              <a:ext uri="{FF2B5EF4-FFF2-40B4-BE49-F238E27FC236}">
                <a16:creationId xmlns:a16="http://schemas.microsoft.com/office/drawing/2014/main" id="{34CF9650-1DB1-FEBA-EFAE-4D00E639A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322" y="276332"/>
            <a:ext cx="9481355" cy="6305335"/>
          </a:xfrm>
          <a:prstGeom prst="rect">
            <a:avLst/>
          </a:prstGeom>
        </p:spPr>
      </p:pic>
    </p:spTree>
    <p:extLst>
      <p:ext uri="{BB962C8B-B14F-4D97-AF65-F5344CB8AC3E}">
        <p14:creationId xmlns:p14="http://schemas.microsoft.com/office/powerpoint/2010/main" val="95306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26AF19-A732-45BE-9952-818EEAF8EAA6}"/>
              </a:ext>
            </a:extLst>
          </p:cNvPr>
          <p:cNvSpPr txBox="1">
            <a:spLocks/>
          </p:cNvSpPr>
          <p:nvPr/>
        </p:nvSpPr>
        <p:spPr>
          <a:xfrm>
            <a:off x="1442773" y="1830806"/>
            <a:ext cx="8602133" cy="3274807"/>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What is Instagram?</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to create an account for your church</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to customise your profile</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to post photos, videos and stories</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Simple post and story ideas</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Quick guide to hashtags</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A8EAAA4B-0569-D18E-4B44-85D314D62C5A}"/>
              </a:ext>
            </a:extLst>
          </p:cNvPr>
          <p:cNvSpPr txBox="1">
            <a:spLocks/>
          </p:cNvSpPr>
          <p:nvPr/>
        </p:nvSpPr>
        <p:spPr>
          <a:xfrm>
            <a:off x="2305915"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What you’ll learn</a:t>
            </a:r>
            <a:endParaRPr lang="en-GB" sz="4000" dirty="0">
              <a:cs typeface="Arial" panose="020B0604020202020204" pitchFamily="34" charset="0"/>
            </a:endParaRPr>
          </a:p>
        </p:txBody>
      </p:sp>
      <p:pic>
        <p:nvPicPr>
          <p:cNvPr id="2" name="Picture 1" descr="Icon&#10;&#10;Description automatically generated">
            <a:extLst>
              <a:ext uri="{FF2B5EF4-FFF2-40B4-BE49-F238E27FC236}">
                <a16:creationId xmlns:a16="http://schemas.microsoft.com/office/drawing/2014/main" id="{E0934719-BDFB-DA85-1837-22B3DC787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10761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255DB7D-F2DD-7DDD-5904-E4BCA5B07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027" y="497589"/>
            <a:ext cx="8815946" cy="5862821"/>
          </a:xfrm>
          <a:prstGeom prst="rect">
            <a:avLst/>
          </a:prstGeom>
        </p:spPr>
      </p:pic>
    </p:spTree>
    <p:extLst>
      <p:ext uri="{BB962C8B-B14F-4D97-AF65-F5344CB8AC3E}">
        <p14:creationId xmlns:p14="http://schemas.microsoft.com/office/powerpoint/2010/main" val="195606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D4CBDFD-F742-6F20-A67E-7D53DBE7D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076" y="103031"/>
            <a:ext cx="8693597" cy="5781456"/>
          </a:xfrm>
          <a:prstGeom prst="rect">
            <a:avLst/>
          </a:prstGeom>
        </p:spPr>
      </p:pic>
    </p:spTree>
    <p:extLst>
      <p:ext uri="{BB962C8B-B14F-4D97-AF65-F5344CB8AC3E}">
        <p14:creationId xmlns:p14="http://schemas.microsoft.com/office/powerpoint/2010/main" val="30369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electronics, watch&#10;&#10;Description automatically generated">
            <a:extLst>
              <a:ext uri="{FF2B5EF4-FFF2-40B4-BE49-F238E27FC236}">
                <a16:creationId xmlns:a16="http://schemas.microsoft.com/office/drawing/2014/main" id="{C9305445-088F-2F92-6524-17C5B7237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119" y="418563"/>
            <a:ext cx="8197761" cy="5451713"/>
          </a:xfrm>
          <a:prstGeom prst="rect">
            <a:avLst/>
          </a:prstGeom>
        </p:spPr>
      </p:pic>
    </p:spTree>
    <p:extLst>
      <p:ext uri="{BB962C8B-B14F-4D97-AF65-F5344CB8AC3E}">
        <p14:creationId xmlns:p14="http://schemas.microsoft.com/office/powerpoint/2010/main" val="134713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DA18-50CE-0D19-10B4-9CAC3AED3B57}"/>
              </a:ext>
            </a:extLst>
          </p:cNvPr>
          <p:cNvSpPr txBox="1">
            <a:spLocks/>
          </p:cNvSpPr>
          <p:nvPr/>
        </p:nvSpPr>
        <p:spPr>
          <a:xfrm>
            <a:off x="2310191"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add a story highlight</a:t>
            </a:r>
            <a:endParaRPr lang="en-GB" sz="4000" dirty="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7678EEF9-4D71-80AC-22D5-E7678DFA5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097" y="1219447"/>
            <a:ext cx="8139806" cy="5413171"/>
          </a:xfrm>
          <a:prstGeom prst="rect">
            <a:avLst/>
          </a:prstGeom>
        </p:spPr>
      </p:pic>
      <p:pic>
        <p:nvPicPr>
          <p:cNvPr id="3" name="Picture 2" descr="Icon&#10;&#10;Description automatically generated">
            <a:extLst>
              <a:ext uri="{FF2B5EF4-FFF2-40B4-BE49-F238E27FC236}">
                <a16:creationId xmlns:a16="http://schemas.microsoft.com/office/drawing/2014/main" id="{56855F8C-0CB7-732D-732F-98BD1C30E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10654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39FB7F0-94B2-CE00-6A0F-5C90078AD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072" y="57955"/>
            <a:ext cx="8931856" cy="5939904"/>
          </a:xfrm>
          <a:prstGeom prst="rect">
            <a:avLst/>
          </a:prstGeom>
        </p:spPr>
      </p:pic>
    </p:spTree>
    <p:extLst>
      <p:ext uri="{BB962C8B-B14F-4D97-AF65-F5344CB8AC3E}">
        <p14:creationId xmlns:p14="http://schemas.microsoft.com/office/powerpoint/2010/main" val="26995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1D89-ACAF-0F9E-1EA8-85F125AE4D44}"/>
              </a:ext>
            </a:extLst>
          </p:cNvPr>
          <p:cNvSpPr txBox="1">
            <a:spLocks/>
          </p:cNvSpPr>
          <p:nvPr/>
        </p:nvSpPr>
        <p:spPr>
          <a:xfrm>
            <a:off x="2297312"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Content ideas</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E90CC1CD-CC9E-E98C-42F2-192D5C844819}"/>
              </a:ext>
            </a:extLst>
          </p:cNvPr>
          <p:cNvSpPr txBox="1">
            <a:spLocks/>
          </p:cNvSpPr>
          <p:nvPr/>
        </p:nvSpPr>
        <p:spPr>
          <a:xfrm>
            <a:off x="758378" y="2495284"/>
            <a:ext cx="10277341" cy="2942409"/>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marL="0" indent="0">
              <a:lnSpc>
                <a:spcPct val="150000"/>
              </a:lnSpc>
              <a:buNone/>
            </a:pPr>
            <a:r>
              <a:rPr lang="en-GB" sz="32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can we add value to our community?</a:t>
            </a:r>
          </a:p>
          <a:p>
            <a:pPr marL="0" indent="0">
              <a:lnSpc>
                <a:spcPct val="150000"/>
              </a:lnSpc>
              <a:buNone/>
            </a:pPr>
            <a:endPar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8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Icon&#10;&#10;Description automatically generated">
            <a:extLst>
              <a:ext uri="{FF2B5EF4-FFF2-40B4-BE49-F238E27FC236}">
                <a16:creationId xmlns:a16="http://schemas.microsoft.com/office/drawing/2014/main" id="{FFBB3D2B-E00D-D487-7973-589F56512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29748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1D89-ACAF-0F9E-1EA8-85F125AE4D44}"/>
              </a:ext>
            </a:extLst>
          </p:cNvPr>
          <p:cNvSpPr txBox="1">
            <a:spLocks/>
          </p:cNvSpPr>
          <p:nvPr/>
        </p:nvSpPr>
        <p:spPr>
          <a:xfrm>
            <a:off x="2303752"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Simple post ideas</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E90CC1CD-CC9E-E98C-42F2-192D5C844819}"/>
              </a:ext>
            </a:extLst>
          </p:cNvPr>
          <p:cNvSpPr txBox="1">
            <a:spLocks/>
          </p:cNvSpPr>
          <p:nvPr/>
        </p:nvSpPr>
        <p:spPr>
          <a:xfrm>
            <a:off x="758378" y="1703233"/>
            <a:ext cx="10277341" cy="534800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Bible verses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Invitations to events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Upcoming sermon series theme</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Photos of your church building/garden/even your </a:t>
            </a: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local community</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Photos from a Sunday service/event</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Short prayers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Static quote from Sunday’s sermon</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Short video messages or a snippet from Sunday’s sermon</a:t>
            </a: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con&#10;&#10;Description automatically generated">
            <a:extLst>
              <a:ext uri="{FF2B5EF4-FFF2-40B4-BE49-F238E27FC236}">
                <a16:creationId xmlns:a16="http://schemas.microsoft.com/office/drawing/2014/main" id="{76FFCDDB-ED7B-3CA1-62FD-6BBB43393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415069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6C85B-B674-E85A-E038-BBA1424BF6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882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1D89-ACAF-0F9E-1EA8-85F125AE4D44}"/>
              </a:ext>
            </a:extLst>
          </p:cNvPr>
          <p:cNvSpPr txBox="1">
            <a:spLocks/>
          </p:cNvSpPr>
          <p:nvPr/>
        </p:nvSpPr>
        <p:spPr>
          <a:xfrm>
            <a:off x="2255807"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Simple story ideas</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E90CC1CD-CC9E-E98C-42F2-192D5C844819}"/>
              </a:ext>
            </a:extLst>
          </p:cNvPr>
          <p:cNvSpPr txBox="1">
            <a:spLocks/>
          </p:cNvSpPr>
          <p:nvPr/>
        </p:nvSpPr>
        <p:spPr>
          <a:xfrm>
            <a:off x="758378" y="1703233"/>
            <a:ext cx="10277341" cy="3921779"/>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Day in the life of your vicar/a member of the team</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Snippet of Sunday’s sermon</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Reminders about events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Invitation to your Sunday services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Snaps of things happening live e.g. your Sunday service or your weekly wellbeing café</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Countdowns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Ask questions – stories are very interactive!</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Raise awareness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Share daily prayers/reflections</a:t>
            </a:r>
            <a:endParaRPr lang="en-GB"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con&#10;&#10;Description automatically generated">
            <a:extLst>
              <a:ext uri="{FF2B5EF4-FFF2-40B4-BE49-F238E27FC236}">
                <a16:creationId xmlns:a16="http://schemas.microsoft.com/office/drawing/2014/main" id="{A3C98069-03F0-88FD-73B9-14D709318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29073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87B4D9-4264-5438-76BD-7CAF6C2FBC21}"/>
              </a:ext>
            </a:extLst>
          </p:cNvPr>
          <p:cNvPicPr>
            <a:picLocks noChangeAspect="1"/>
          </p:cNvPicPr>
          <p:nvPr/>
        </p:nvPicPr>
        <p:blipFill>
          <a:blip r:embed="rId2"/>
          <a:stretch>
            <a:fillRect/>
          </a:stretch>
        </p:blipFill>
        <p:spPr>
          <a:xfrm>
            <a:off x="0" y="15368"/>
            <a:ext cx="12192000" cy="6858000"/>
          </a:xfrm>
          <a:prstGeom prst="rect">
            <a:avLst/>
          </a:prstGeom>
        </p:spPr>
      </p:pic>
    </p:spTree>
    <p:extLst>
      <p:ext uri="{BB962C8B-B14F-4D97-AF65-F5344CB8AC3E}">
        <p14:creationId xmlns:p14="http://schemas.microsoft.com/office/powerpoint/2010/main" val="202410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26AF19-A732-45BE-9952-818EEAF8EAA6}"/>
              </a:ext>
            </a:extLst>
          </p:cNvPr>
          <p:cNvSpPr txBox="1">
            <a:spLocks/>
          </p:cNvSpPr>
          <p:nvPr/>
        </p:nvSpPr>
        <p:spPr>
          <a:xfrm>
            <a:off x="1047624" y="1931928"/>
            <a:ext cx="8602133" cy="263835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2 billion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active monthly users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18 – 34 year olds make up </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60% of worldwide users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Can make your community more </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relatable</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Hashtags can help you </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reach new people</a:t>
            </a:r>
          </a:p>
          <a:p>
            <a:pPr marL="0" indent="0">
              <a:lnSpc>
                <a:spcPct val="150000"/>
              </a:lnSpc>
              <a:buFont typeface="Wingdings" panose="05000000000000000000" pitchFamily="2" charset="2"/>
              <a:buNone/>
            </a:pPr>
            <a:endPar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Font typeface="Wingdings" panose="05000000000000000000" pitchFamily="2" charset="2"/>
              <a:buNone/>
            </a:pPr>
            <a:r>
              <a:rPr lang="en-GB"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Statista | Sprout Social 2022</a:t>
            </a:r>
          </a:p>
        </p:txBody>
      </p:sp>
      <p:sp>
        <p:nvSpPr>
          <p:cNvPr id="7" name="Title 1">
            <a:extLst>
              <a:ext uri="{FF2B5EF4-FFF2-40B4-BE49-F238E27FC236}">
                <a16:creationId xmlns:a16="http://schemas.microsoft.com/office/drawing/2014/main" id="{ADF09D60-D8EF-4B5A-900D-508B3468CDE4}"/>
              </a:ext>
            </a:extLst>
          </p:cNvPr>
          <p:cNvSpPr txBox="1">
            <a:spLocks/>
          </p:cNvSpPr>
          <p:nvPr/>
        </p:nvSpPr>
        <p:spPr>
          <a:xfrm>
            <a:off x="2303205" y="778604"/>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Why Instagram for your church?</a:t>
            </a:r>
            <a:endParaRPr lang="en-GB" sz="4000" dirty="0">
              <a:cs typeface="Arial" panose="020B0604020202020204"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77CE1297-720F-E693-2294-7A04C2AD0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79" r="33204"/>
          <a:stretch/>
        </p:blipFill>
        <p:spPr>
          <a:xfrm>
            <a:off x="7475378" y="1491448"/>
            <a:ext cx="2241735" cy="4281780"/>
          </a:xfrm>
          <a:prstGeom prst="rect">
            <a:avLst/>
          </a:prstGeom>
        </p:spPr>
      </p:pic>
      <p:pic>
        <p:nvPicPr>
          <p:cNvPr id="6" name="Picture 5" descr="Icon&#10;&#10;Description automatically generated">
            <a:extLst>
              <a:ext uri="{FF2B5EF4-FFF2-40B4-BE49-F238E27FC236}">
                <a16:creationId xmlns:a16="http://schemas.microsoft.com/office/drawing/2014/main" id="{C1494C75-8B85-5AAC-03CC-AD6F743FA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58179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D954-93EB-310E-8CCB-D8323BB951F8}"/>
              </a:ext>
            </a:extLst>
          </p:cNvPr>
          <p:cNvSpPr txBox="1">
            <a:spLocks/>
          </p:cNvSpPr>
          <p:nvPr/>
        </p:nvSpPr>
        <p:spPr>
          <a:xfrm>
            <a:off x="603740" y="649493"/>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Quick guide to hashtags</a:t>
            </a:r>
            <a:endParaRPr lang="en-GB" sz="4000" dirty="0">
              <a:cs typeface="Arial" panose="020B0604020202020204" pitchFamily="34" charset="0"/>
            </a:endParaRPr>
          </a:p>
        </p:txBody>
      </p:sp>
      <p:pic>
        <p:nvPicPr>
          <p:cNvPr id="4" name="Picture 3">
            <a:extLst>
              <a:ext uri="{FF2B5EF4-FFF2-40B4-BE49-F238E27FC236}">
                <a16:creationId xmlns:a16="http://schemas.microsoft.com/office/drawing/2014/main" id="{E610A532-27E2-288E-B942-2694ABF8CAC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033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255807"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Video tips</a:t>
            </a:r>
            <a:endParaRPr lang="en-GB" sz="4000" dirty="0">
              <a:cs typeface="Arial" panose="020B0604020202020204" pitchFamily="34" charset="0"/>
            </a:endParaRPr>
          </a:p>
        </p:txBody>
      </p:sp>
      <p:sp>
        <p:nvSpPr>
          <p:cNvPr id="10" name="Content Placeholder 2">
            <a:extLst>
              <a:ext uri="{FF2B5EF4-FFF2-40B4-BE49-F238E27FC236}">
                <a16:creationId xmlns:a16="http://schemas.microsoft.com/office/drawing/2014/main" id="{B58B2E2E-AC9E-48D5-9CE8-E8267D1AC038}"/>
              </a:ext>
            </a:extLst>
          </p:cNvPr>
          <p:cNvSpPr txBox="1">
            <a:spLocks/>
          </p:cNvSpPr>
          <p:nvPr/>
        </p:nvSpPr>
        <p:spPr>
          <a:xfrm>
            <a:off x="1070354" y="1801299"/>
            <a:ext cx="10234507" cy="2873479"/>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Viewers on social media take less than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two seconds </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to decide to watch a video – keep introductions short to keep their interest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Find a quiet spot without background noise</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Use a window for natural light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Videos less than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2 minutes</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 long on Facebook get the most engagement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Average video length on YouTube is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8.4 minutes </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(for non-entertainment videos).</a:t>
            </a:r>
          </a:p>
        </p:txBody>
      </p:sp>
      <p:pic>
        <p:nvPicPr>
          <p:cNvPr id="2" name="Picture 1" descr="Icon&#10;&#10;Description automatically generated">
            <a:extLst>
              <a:ext uri="{FF2B5EF4-FFF2-40B4-BE49-F238E27FC236}">
                <a16:creationId xmlns:a16="http://schemas.microsoft.com/office/drawing/2014/main" id="{123AD8BD-F450-85C1-9ACA-DA60AB90F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224135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294228"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More tips</a:t>
            </a:r>
            <a:endParaRPr lang="en-GB" sz="4000" dirty="0">
              <a:cs typeface="Arial" panose="020B0604020202020204" pitchFamily="34" charset="0"/>
            </a:endParaRPr>
          </a:p>
        </p:txBody>
      </p:sp>
      <p:sp>
        <p:nvSpPr>
          <p:cNvPr id="10" name="Content Placeholder 2">
            <a:extLst>
              <a:ext uri="{FF2B5EF4-FFF2-40B4-BE49-F238E27FC236}">
                <a16:creationId xmlns:a16="http://schemas.microsoft.com/office/drawing/2014/main" id="{B58B2E2E-AC9E-48D5-9CE8-E8267D1AC038}"/>
              </a:ext>
            </a:extLst>
          </p:cNvPr>
          <p:cNvSpPr txBox="1">
            <a:spLocks/>
          </p:cNvSpPr>
          <p:nvPr/>
        </p:nvSpPr>
        <p:spPr>
          <a:xfrm>
            <a:off x="978746" y="2283109"/>
            <a:ext cx="10234507" cy="229178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If adding text over images or video, increase</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readability </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by adding a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box behind the text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Add subtitles when you upload to social media. All social media platforms have tools to add automatic subtitles.</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Use a scheduling tool such as Meta Business Suite or Buffer – scheduling your social media content will save you a lot of time!</a:t>
            </a:r>
          </a:p>
        </p:txBody>
      </p:sp>
      <p:pic>
        <p:nvPicPr>
          <p:cNvPr id="2" name="Picture 1" descr="Icon&#10;&#10;Description automatically generated">
            <a:extLst>
              <a:ext uri="{FF2B5EF4-FFF2-40B4-BE49-F238E27FC236}">
                <a16:creationId xmlns:a16="http://schemas.microsoft.com/office/drawing/2014/main" id="{5F2CDE12-483B-07A9-7D36-10D2B4AA2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41679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B32AF-B79B-4A8E-3D40-49EB0CB68CCD}"/>
              </a:ext>
            </a:extLst>
          </p:cNvPr>
          <p:cNvPicPr>
            <a:picLocks noChangeAspect="1"/>
          </p:cNvPicPr>
          <p:nvPr/>
        </p:nvPicPr>
        <p:blipFill rotWithShape="1">
          <a:blip r:embed="rId3"/>
          <a:srcRect l="54014" t="32299" r="2553" b="12677"/>
          <a:stretch/>
        </p:blipFill>
        <p:spPr>
          <a:xfrm>
            <a:off x="5565364" y="1082163"/>
            <a:ext cx="5873222" cy="4185296"/>
          </a:xfrm>
          <a:prstGeom prst="rect">
            <a:avLst/>
          </a:prstGeom>
        </p:spPr>
      </p:pic>
      <p:sp>
        <p:nvSpPr>
          <p:cNvPr id="3" name="Title 1">
            <a:extLst>
              <a:ext uri="{FF2B5EF4-FFF2-40B4-BE49-F238E27FC236}">
                <a16:creationId xmlns:a16="http://schemas.microsoft.com/office/drawing/2014/main" id="{BAAD4BF2-5A73-996E-0609-334C3BF67424}"/>
              </a:ext>
            </a:extLst>
          </p:cNvPr>
          <p:cNvSpPr txBox="1">
            <a:spLocks/>
          </p:cNvSpPr>
          <p:nvPr/>
        </p:nvSpPr>
        <p:spPr>
          <a:xfrm>
            <a:off x="603740" y="649493"/>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Useful tools </a:t>
            </a:r>
            <a:r>
              <a:rPr lang="en-GB" sz="4000" dirty="0">
                <a:cs typeface="Arial" panose="020B0604020202020204" pitchFamily="34" charset="0"/>
              </a:rPr>
              <a:t>– photography and design</a:t>
            </a:r>
          </a:p>
        </p:txBody>
      </p:sp>
      <p:sp>
        <p:nvSpPr>
          <p:cNvPr id="4" name="Content Placeholder 2">
            <a:extLst>
              <a:ext uri="{FF2B5EF4-FFF2-40B4-BE49-F238E27FC236}">
                <a16:creationId xmlns:a16="http://schemas.microsoft.com/office/drawing/2014/main" id="{560F4FFB-CACC-3B9A-6A14-701099A02D51}"/>
              </a:ext>
            </a:extLst>
          </p:cNvPr>
          <p:cNvSpPr txBox="1">
            <a:spLocks/>
          </p:cNvSpPr>
          <p:nvPr/>
        </p:nvSpPr>
        <p:spPr>
          <a:xfrm>
            <a:off x="1062507" y="1669381"/>
            <a:ext cx="10277341" cy="263835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4"/>
              </a:rPr>
              <a:t>www.canva.com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5"/>
              </a:rPr>
              <a:t>www.spark.adobe.com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6"/>
              </a:rPr>
              <a:t>www.unsplash.com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7"/>
              </a:rPr>
              <a:t>www.pixabay.com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8"/>
              </a:rPr>
              <a:t>www.pexels.com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9"/>
              </a:rPr>
              <a:t>www.freepik.com</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8566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A7F0E82-81B7-4ABF-8F0D-09C1421363D2}"/>
              </a:ext>
            </a:extLst>
          </p:cNvPr>
          <p:cNvSpPr txBox="1">
            <a:spLocks/>
          </p:cNvSpPr>
          <p:nvPr/>
        </p:nvSpPr>
        <p:spPr>
          <a:xfrm>
            <a:off x="1980666" y="4122641"/>
            <a:ext cx="8087527" cy="963597"/>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000" dirty="0">
                <a:solidFill>
                  <a:schemeClr val="tx1"/>
                </a:solidFill>
              </a:rPr>
              <a:t>Discover the free resources for churches</a:t>
            </a:r>
          </a:p>
          <a:p>
            <a:pPr algn="ctr">
              <a:lnSpc>
                <a:spcPct val="150000"/>
              </a:lnSpc>
            </a:pPr>
            <a:r>
              <a:rPr lang="en-GB" sz="2000" dirty="0">
                <a:solidFill>
                  <a:schemeClr val="tx1"/>
                </a:solidFill>
              </a:rPr>
              <a:t>Churchofengland.org/</a:t>
            </a:r>
            <a:r>
              <a:rPr lang="en-GB" sz="2000" dirty="0" err="1">
                <a:solidFill>
                  <a:schemeClr val="tx1"/>
                </a:solidFill>
              </a:rPr>
              <a:t>DigitalLabs</a:t>
            </a:r>
            <a:endParaRPr lang="en-GB" sz="2000" dirty="0">
              <a:solidFill>
                <a:schemeClr val="tx1"/>
              </a:solidFill>
            </a:endParaRPr>
          </a:p>
        </p:txBody>
      </p:sp>
      <p:pic>
        <p:nvPicPr>
          <p:cNvPr id="6" name="Picture 5" descr="A close up of a door&#10;&#10;Description automatically generated">
            <a:extLst>
              <a:ext uri="{FF2B5EF4-FFF2-40B4-BE49-F238E27FC236}">
                <a16:creationId xmlns:a16="http://schemas.microsoft.com/office/drawing/2014/main" id="{13DF9670-3612-48F7-8B8B-97135A0ED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2898"/>
            <a:ext cx="12192000" cy="155510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216F0BB-7974-4C18-9055-CCA6B5713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667" y="1585789"/>
            <a:ext cx="7867808" cy="1100981"/>
          </a:xfrm>
          <a:prstGeom prst="rect">
            <a:avLst/>
          </a:prstGeom>
        </p:spPr>
      </p:pic>
      <p:sp>
        <p:nvSpPr>
          <p:cNvPr id="17" name="Title 2">
            <a:extLst>
              <a:ext uri="{FF2B5EF4-FFF2-40B4-BE49-F238E27FC236}">
                <a16:creationId xmlns:a16="http://schemas.microsoft.com/office/drawing/2014/main" id="{D292BAC7-502D-4509-8E03-3C459EA688D3}"/>
              </a:ext>
            </a:extLst>
          </p:cNvPr>
          <p:cNvSpPr txBox="1">
            <a:spLocks/>
          </p:cNvSpPr>
          <p:nvPr/>
        </p:nvSpPr>
        <p:spPr>
          <a:xfrm>
            <a:off x="1980666" y="3321187"/>
            <a:ext cx="8087527" cy="400110"/>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000" b="1" dirty="0">
                <a:solidFill>
                  <a:schemeClr val="tx1"/>
                </a:solidFill>
              </a:rPr>
              <a:t>Blogs       Webinars       Newsletter       Conference</a:t>
            </a:r>
          </a:p>
        </p:txBody>
      </p:sp>
      <p:cxnSp>
        <p:nvCxnSpPr>
          <p:cNvPr id="18" name="Straight Connector 17">
            <a:extLst>
              <a:ext uri="{FF2B5EF4-FFF2-40B4-BE49-F238E27FC236}">
                <a16:creationId xmlns:a16="http://schemas.microsoft.com/office/drawing/2014/main" id="{5707207B-8656-46B0-AA1F-8B54EAC003AC}"/>
              </a:ext>
            </a:extLst>
          </p:cNvPr>
          <p:cNvCxnSpPr>
            <a:cxnSpLocks/>
          </p:cNvCxnSpPr>
          <p:nvPr/>
        </p:nvCxnSpPr>
        <p:spPr>
          <a:xfrm>
            <a:off x="1980666" y="3974999"/>
            <a:ext cx="775842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5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342388" y="707446"/>
            <a:ext cx="4889099"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What is it?</a:t>
            </a:r>
            <a:endParaRPr lang="en-GB" sz="4000" dirty="0">
              <a:cs typeface="Arial" panose="020B0604020202020204" pitchFamily="34" charset="0"/>
            </a:endParaRPr>
          </a:p>
        </p:txBody>
      </p:sp>
      <p:sp>
        <p:nvSpPr>
          <p:cNvPr id="9" name="Content Placeholder 2">
            <a:extLst>
              <a:ext uri="{FF2B5EF4-FFF2-40B4-BE49-F238E27FC236}">
                <a16:creationId xmlns:a16="http://schemas.microsoft.com/office/drawing/2014/main" id="{EFBC483B-D397-4EA7-BEA5-41DB6FD32987}"/>
              </a:ext>
            </a:extLst>
          </p:cNvPr>
          <p:cNvSpPr txBox="1">
            <a:spLocks/>
          </p:cNvSpPr>
          <p:nvPr/>
        </p:nvSpPr>
        <p:spPr>
          <a:xfrm>
            <a:off x="819216" y="1809233"/>
            <a:ext cx="8170238" cy="3288977"/>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Instagram is a photo and video sharing app owned by Meta.</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It’s free, and anyone over 13yrs can create an account.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Share photos and video, or interact with other profiles, by using the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app</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 or in your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browser</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You can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follow</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accounts and others can follow you.</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Your newsfeed will show content from accounts you follow, and suggestions of who to follow.</a:t>
            </a:r>
          </a:p>
        </p:txBody>
      </p:sp>
      <p:pic>
        <p:nvPicPr>
          <p:cNvPr id="11" name="Picture 10" descr="Icon&#10;&#10;Description automatically generated">
            <a:extLst>
              <a:ext uri="{FF2B5EF4-FFF2-40B4-BE49-F238E27FC236}">
                <a16:creationId xmlns:a16="http://schemas.microsoft.com/office/drawing/2014/main" id="{715F86EB-A146-8C0D-F31E-1D7123F3A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DC7BC05A-4F73-3928-92D3-D250FC03CE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79" r="33204"/>
          <a:stretch/>
        </p:blipFill>
        <p:spPr>
          <a:xfrm>
            <a:off x="9191887" y="963414"/>
            <a:ext cx="2241735" cy="4281780"/>
          </a:xfrm>
          <a:prstGeom prst="rect">
            <a:avLst/>
          </a:prstGeom>
        </p:spPr>
      </p:pic>
    </p:spTree>
    <p:extLst>
      <p:ext uri="{BB962C8B-B14F-4D97-AF65-F5344CB8AC3E}">
        <p14:creationId xmlns:p14="http://schemas.microsoft.com/office/powerpoint/2010/main" val="414343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202576"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create an account for your church</a:t>
            </a:r>
            <a:endParaRPr lang="en-GB" sz="4000" dirty="0">
              <a:cs typeface="Arial" panose="020B0604020202020204" pitchFamily="34" charset="0"/>
            </a:endParaRPr>
          </a:p>
        </p:txBody>
      </p:sp>
      <p:pic>
        <p:nvPicPr>
          <p:cNvPr id="6" name="Picture 5" descr="A picture containing text, electronics&#10;&#10;Description automatically generated">
            <a:extLst>
              <a:ext uri="{FF2B5EF4-FFF2-40B4-BE49-F238E27FC236}">
                <a16:creationId xmlns:a16="http://schemas.microsoft.com/office/drawing/2014/main" id="{D8FAA5E6-F1A5-5919-C8C0-A13E171BB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895" y="1095593"/>
            <a:ext cx="4960581" cy="5067837"/>
          </a:xfrm>
          <a:prstGeom prst="rect">
            <a:avLst/>
          </a:prstGeom>
        </p:spPr>
      </p:pic>
      <p:pic>
        <p:nvPicPr>
          <p:cNvPr id="2" name="Picture 1" descr="Icon&#10;&#10;Description automatically generated">
            <a:extLst>
              <a:ext uri="{FF2B5EF4-FFF2-40B4-BE49-F238E27FC236}">
                <a16:creationId xmlns:a16="http://schemas.microsoft.com/office/drawing/2014/main" id="{1225B7F8-55CB-343F-4066-E7276AB56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76466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D6B0644C-A06F-FDE6-F535-D14BA1831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30721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84F4124-F836-668D-7718-5414836B5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5761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level design">
  <a:themeElements>
    <a:clrScheme name="Custom 1">
      <a:dk1>
        <a:srgbClr val="382E73"/>
      </a:dk1>
      <a:lt1>
        <a:sysClr val="window" lastClr="FFFFFF"/>
      </a:lt1>
      <a:dk2>
        <a:srgbClr val="382E73"/>
      </a:dk2>
      <a:lt2>
        <a:srgbClr val="E7E6E6"/>
      </a:lt2>
      <a:accent1>
        <a:srgbClr val="9F85B1"/>
      </a:accent1>
      <a:accent2>
        <a:srgbClr val="E99E68"/>
      </a:accent2>
      <a:accent3>
        <a:srgbClr val="9F85B1"/>
      </a:accent3>
      <a:accent4>
        <a:srgbClr val="382E73"/>
      </a:accent4>
      <a:accent5>
        <a:srgbClr val="9F85B1"/>
      </a:accent5>
      <a:accent6>
        <a:srgbClr val="E99E68"/>
      </a:accent6>
      <a:hlink>
        <a:srgbClr val="382E73"/>
      </a:hlink>
      <a:folHlink>
        <a:srgbClr val="382E73"/>
      </a:folHlink>
    </a:clrScheme>
    <a:fontScheme name="Custom 1">
      <a:majorFont>
        <a:latin typeface="Cabin"/>
        <a:ea typeface=""/>
        <a:cs typeface=""/>
      </a:majorFont>
      <a:minorFont>
        <a:latin typeface="Cabin"/>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name="Presentation4" id="{08A7C00D-9ED9-4A1B-947E-725A3F96FE58}" vid="{D537442F-9AC9-4C29-8C91-1ED0686E03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2FBFA733B4274EB2AF2D9A852CEA6B" ma:contentTypeVersion="2" ma:contentTypeDescription="Create a new document." ma:contentTypeScope="" ma:versionID="8f02f86944a8717dbdc02fbbf832c7ca">
  <xsd:schema xmlns:xsd="http://www.w3.org/2001/XMLSchema" xmlns:xs="http://www.w3.org/2001/XMLSchema" xmlns:p="http://schemas.microsoft.com/office/2006/metadata/properties" xmlns:ns2="31209f21-2da9-45d6-a0e3-83d307b43b43" targetNamespace="http://schemas.microsoft.com/office/2006/metadata/properties" ma:root="true" ma:fieldsID="2760edd6a4d1106ede98c25a76d02133" ns2:_="">
    <xsd:import namespace="31209f21-2da9-45d6-a0e3-83d307b43b4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209f21-2da9-45d6-a0e3-83d307b43b4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B41FF5-9593-4CE4-A396-B285F35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209f21-2da9-45d6-a0e3-83d307b43b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716359-5162-4049-9632-6E6ACDCA7561}">
  <ds:schemaRefs>
    <ds:schemaRef ds:uri="http://schemas.microsoft.com/sharepoint/v3/contenttype/forms"/>
  </ds:schemaRefs>
</ds:datastoreItem>
</file>

<file path=customXml/itemProps3.xml><?xml version="1.0" encoding="utf-8"?>
<ds:datastoreItem xmlns:ds="http://schemas.openxmlformats.org/officeDocument/2006/customXml" ds:itemID="{17459F2D-0320-4E46-9799-8830BC5C9E85}">
  <ds:schemaRef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 ds:uri="http://www.w3.org/XML/1998/namespace"/>
    <ds:schemaRef ds:uri="http://schemas.microsoft.com/office/2006/documentManagement/types"/>
    <ds:schemaRef ds:uri="31209f21-2da9-45d6-a0e3-83d307b43b43"/>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Presentation design slides (Level design)</Template>
  <TotalTime>0</TotalTime>
  <Words>2102</Words>
  <Application>Microsoft Office PowerPoint</Application>
  <PresentationFormat>Widescreen</PresentationFormat>
  <Paragraphs>195</Paragraphs>
  <Slides>54</Slides>
  <Notes>31</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Presentation level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Communications Training</dc:title>
  <dc:creator/>
  <cp:keywords/>
  <cp:lastModifiedBy/>
  <cp:revision>394</cp:revision>
  <dcterms:created xsi:type="dcterms:W3CDTF">2017-09-27T11:21:45Z</dcterms:created>
  <dcterms:modified xsi:type="dcterms:W3CDTF">2023-10-20T15:13:43Z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TC034605409991</vt:lpwstr>
  </property>
  <property fmtid="{D5CDD505-2E9C-101B-9397-08002B2CF9AE}" pid="3" name="ContentTypeId">
    <vt:lpwstr>0x010100312FBFA733B4274EB2AF2D9A852CEA6B</vt:lpwstr>
  </property>
</Properties>
</file>