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4FB1-7E27-C9AA-85CB-9916D3510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4F9B7-02E4-0DC5-9E34-F7A7599CD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0904-339C-312C-4F37-5F4D261A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F524-0802-B288-9F68-8554E868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55FA-3001-6E48-B08D-08E761E8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1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351-24BD-5706-BF6D-5C7DAC84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3EBA-9759-1AFB-398E-BD7BACF1E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00EB-EBD2-A4AE-24E1-26236F22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9F46-67F3-6E56-F8EC-384CD5CE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1D577-1930-CD6E-9A70-6D74CF2D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55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4B77B-E47A-5BF0-B4B0-B55CED43C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61D13-E291-3529-EB00-3FDAEE66A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0D21-85D5-A23B-63E5-A0DFCB9D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89208-9D93-A5C3-1C7A-BB2395A2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6B9F0-0522-2B70-CA75-DB269E5C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8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6FC7-3A01-F33A-EAF5-988E43DC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B85E-B731-1769-BE90-AE29F5C3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33594-F4CC-8F29-BB2C-A762CD39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445E0-2B92-34FD-6C83-6C1CAC47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B2D2C-8FD3-8D0D-7E7E-218ECC18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27B3-00DC-E334-C891-4DDEEE11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F1FE6-0411-E2BF-4645-F1AABFA91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E58CF-6295-7BB8-DED4-71115D87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BCD52-03A8-53DE-D0A3-D007DEC9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685AF-DF7F-E849-77CC-F04657F5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4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27E4-D5D6-7DB3-271C-038F06AB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3A221-61FA-2DE1-BE9E-E6922C37C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13AAA-B651-D790-8C88-AC37017C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96FF0-BF1B-4530-AC22-2645DC98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1F331-5EDC-1F9A-A852-9305E1A2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44EC8-38A1-42C5-44DE-F4C58AF1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C562-B8F2-05D7-E436-497E74BC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DB422-8844-ABBA-36B7-889DE52D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B920-9225-1380-B103-7578A9352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12E89C-673B-9CF1-19A1-AA0DEB22C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116C0-7A77-2EBF-2B99-F1057628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F065A-D191-6EAE-339A-318E97FA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13D50-4B8D-4484-4ECE-DA9EBBAA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44A33-B030-BC9C-3937-B20264DD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4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FA0A-2824-9614-CE97-9F483856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327A2-93C5-EC59-0962-DD884128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C65D5-AC5B-197E-46E6-D985EEE0A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B2E18-5163-26A8-9E57-92BCE954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3FA55-08F5-2778-F1C2-4BB4B8FA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7A454-C12D-70CA-3DA6-663F9C93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9D52-2C96-8C68-EA49-70841B12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9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D1CA-3C23-7059-6FBA-AA9344BA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C48C-D355-F292-99F9-8FBD3168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3AF84-DF54-C8B2-3EE0-829CD8027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B81B9-14E1-B0CB-2614-13E4AB61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4588C-8C1B-0877-D732-B0AA0B95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99BA2-7C5F-7941-5CA4-1CE9F2BD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ACA8-DC79-4EC3-F18E-19F52136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40599-C305-61A6-4B56-497E1E91D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F96B7-009F-C2C1-8A8F-C5B8B13DD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2B751-9CC7-8BAD-D6D1-A2BE4C8A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F7234-0ECD-C5DE-865A-E4FD76AC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DB351-1BA5-85CD-DD21-136FB5FF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028F7-F6DA-A155-4EAF-DE15D67B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9118D-B6C8-C75C-24EF-4D5246437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310ED-1139-83B2-955A-71D90F6BD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6DDF-7BA1-45E2-A9C9-44A126D09DF0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3B8C-68BE-1FE2-CF6A-E098511D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1BAD5-66DE-FF04-0243-92AF0BD98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2AE0-6723-4A3A-914A-885AB61F4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8D0938-BFE4-C71B-B090-F1321A1A7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1833"/>
            <a:ext cx="9144000" cy="1655762"/>
          </a:xfrm>
          <a:solidFill>
            <a:srgbClr val="CC0066"/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AMEN is an </a:t>
            </a:r>
            <a:r>
              <a:rPr lang="en-US" b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group formalized in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2016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It is not part of the formal structure of the Church of England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We work with and have the blessing of CMEAC, 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but are not formally part of CMEAC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21BCD-67AD-D16C-E5A8-8EBCE570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51" t="14629" r="28873" b="59670"/>
          <a:stretch/>
        </p:blipFill>
        <p:spPr bwMode="auto">
          <a:xfrm>
            <a:off x="1063689" y="1122363"/>
            <a:ext cx="10412963" cy="2833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81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21BCD-67AD-D16C-E5A8-8EBCE570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51" t="14629" r="28873" b="71094"/>
          <a:stretch/>
        </p:blipFill>
        <p:spPr bwMode="auto">
          <a:xfrm>
            <a:off x="2704322" y="186612"/>
            <a:ext cx="4630333" cy="66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4F97-BC77-6404-5A46-96B2E9237C96}"/>
              </a:ext>
            </a:extLst>
          </p:cNvPr>
          <p:cNvSpPr txBox="1"/>
          <p:nvPr/>
        </p:nvSpPr>
        <p:spPr>
          <a:xfrm>
            <a:off x="891702" y="932545"/>
            <a:ext cx="10408596" cy="56630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launching a new era for Minority Ethnic and Global Majority Heritage people in the Church of England</a:t>
            </a:r>
          </a:p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Lament to Action Taskforce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 Chair &amp; Vice-Chair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appointed to the Taskforce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47 actions proposed including </a:t>
            </a: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the House of Bishops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Co-opting of ME/GMH laity and clergy onto </a:t>
            </a: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Synod</a:t>
            </a:r>
          </a:p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Archbishops Commission on Racial Justice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 Chair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appointed to the Commission and as </a:t>
            </a: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Advisor to CMEAC</a:t>
            </a:r>
          </a:p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CofE Racial Justice Unit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 is acknowledged as ‘umbrella Ethnocultural network’ </a:t>
            </a:r>
          </a:p>
          <a:p>
            <a:pPr marL="174625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Encouraging ME/GMH Network Partners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 Advocacy Programme and Partnerships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7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21BCD-67AD-D16C-E5A8-8EBCE570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51" t="14629" r="28873" b="71094"/>
          <a:stretch/>
        </p:blipFill>
        <p:spPr bwMode="auto">
          <a:xfrm>
            <a:off x="2704322" y="186612"/>
            <a:ext cx="4630333" cy="66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4F97-BC77-6404-5A46-96B2E9237C96}"/>
              </a:ext>
            </a:extLst>
          </p:cNvPr>
          <p:cNvSpPr txBox="1"/>
          <p:nvPr/>
        </p:nvSpPr>
        <p:spPr>
          <a:xfrm>
            <a:off x="1170421" y="932545"/>
            <a:ext cx="9714969" cy="54630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Milestones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STRATEGIC PRIORITIES </a:t>
            </a:r>
          </a:p>
          <a:p>
            <a:pPr marL="174625">
              <a:spcAft>
                <a:spcPts val="600"/>
              </a:spcAft>
            </a:pP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aising Understanding</a:t>
            </a:r>
          </a:p>
          <a:p>
            <a:pPr marL="174625">
              <a:spcAft>
                <a:spcPts val="600"/>
              </a:spcAft>
            </a:pP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elationships	</a:t>
            </a:r>
          </a:p>
          <a:p>
            <a:pPr marL="174625">
              <a:spcAft>
                <a:spcPts val="600"/>
              </a:spcAft>
            </a:pP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epresenting	ME/GMH and RJ Advocates/Voices</a:t>
            </a:r>
          </a:p>
          <a:p>
            <a:pPr marL="174625">
              <a:spcAft>
                <a:spcPts val="600"/>
              </a:spcAft>
            </a:pP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esponding to Members, Needs, and Issues</a:t>
            </a:r>
          </a:p>
          <a:p>
            <a:pPr marL="174625">
              <a:spcAft>
                <a:spcPts val="600"/>
              </a:spcAft>
            </a:pP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eforming structures and institutions</a:t>
            </a:r>
          </a:p>
          <a:p>
            <a:pPr marL="174625" indent="7938"/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NEW AMEN EXCO</a:t>
            </a: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CHAIR from the Diocese in Europe: Rt Revd Smitha </a:t>
            </a:r>
            <a:r>
              <a:rPr lang="en-GB" sz="2000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Prasadam</a:t>
            </a:r>
            <a:endParaRPr lang="en-GB" sz="20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6125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EXCO includes non-Minority Ethnic clergy and laity (Associate Members)</a:t>
            </a:r>
          </a:p>
          <a:p>
            <a:pPr marL="174625" indent="7938">
              <a:spcAft>
                <a:spcPts val="1200"/>
              </a:spcAft>
            </a:pPr>
            <a:r>
              <a:rPr lang="en-GB" sz="32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ADVOCACY PROGRAMME &amp; PARTNERSHIPS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1D669B6-384B-0A8C-8EED-D55AB458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88" y="5857108"/>
            <a:ext cx="1573854" cy="3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HURCH URBAN">
            <a:extLst>
              <a:ext uri="{FF2B5EF4-FFF2-40B4-BE49-F238E27FC236}">
                <a16:creationId xmlns:a16="http://schemas.microsoft.com/office/drawing/2014/main" id="{5DC1648F-F80D-62CE-1BB1-90578CC5E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8" t="4674" r="28206" b="72759"/>
          <a:stretch/>
        </p:blipFill>
        <p:spPr bwMode="auto">
          <a:xfrm>
            <a:off x="6979595" y="5762643"/>
            <a:ext cx="710119" cy="5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61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21BCD-67AD-D16C-E5A8-8EBCE570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51" t="14629" r="28873" b="71094"/>
          <a:stretch/>
        </p:blipFill>
        <p:spPr bwMode="auto">
          <a:xfrm>
            <a:off x="2704322" y="186612"/>
            <a:ext cx="4630333" cy="66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2A26B-15CA-6F0C-1437-216E73F53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452" y="738028"/>
            <a:ext cx="10091095" cy="58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2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21BCD-67AD-D16C-E5A8-8EBCE570B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51" t="14629" r="28873" b="71094"/>
          <a:stretch/>
        </p:blipFill>
        <p:spPr bwMode="auto">
          <a:xfrm>
            <a:off x="2704322" y="186612"/>
            <a:ext cx="4630333" cy="668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02CCC1-2CB2-4091-DE2B-9E5E4356B7DC}"/>
              </a:ext>
            </a:extLst>
          </p:cNvPr>
          <p:cNvSpPr txBox="1"/>
          <p:nvPr/>
        </p:nvSpPr>
        <p:spPr>
          <a:xfrm>
            <a:off x="507859" y="5069876"/>
            <a:ext cx="541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0066"/>
                </a:solidFill>
              </a:rPr>
              <a:t>SATURDAY 4</a:t>
            </a:r>
            <a:r>
              <a:rPr lang="en-GB" sz="2400" b="1" baseline="30000" dirty="0">
                <a:solidFill>
                  <a:srgbClr val="CC0066"/>
                </a:solidFill>
              </a:rPr>
              <a:t>th</a:t>
            </a:r>
            <a:r>
              <a:rPr lang="en-GB" sz="2400" b="1" dirty="0">
                <a:solidFill>
                  <a:srgbClr val="CC0066"/>
                </a:solidFill>
              </a:rPr>
              <a:t> NOVEMBER 10am – 4pm</a:t>
            </a:r>
          </a:p>
          <a:p>
            <a:r>
              <a:rPr lang="en-US" sz="2400" b="1" dirty="0">
                <a:solidFill>
                  <a:srgbClr val="CC0066"/>
                </a:solidFill>
              </a:rPr>
              <a:t>St Matts Leeds, 275 Burley Road, LS4 2EL</a:t>
            </a:r>
            <a:endParaRPr lang="en-GB" sz="2400" b="1" dirty="0">
              <a:solidFill>
                <a:srgbClr val="CC006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FF24DF-1366-1EB9-0220-C9BB46318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957" y="854759"/>
            <a:ext cx="3998869" cy="4215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6E0ECA-BFA4-53C8-4292-A82CE215F279}"/>
              </a:ext>
            </a:extLst>
          </p:cNvPr>
          <p:cNvSpPr txBox="1"/>
          <p:nvPr/>
        </p:nvSpPr>
        <p:spPr>
          <a:xfrm>
            <a:off x="6468928" y="1225685"/>
            <a:ext cx="463033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66"/>
                </a:solidFill>
              </a:rPr>
              <a:t>AMEN ADVOCACY PROGRAMME</a:t>
            </a:r>
          </a:p>
          <a:p>
            <a:endParaRPr lang="en-US" dirty="0"/>
          </a:p>
          <a:p>
            <a:r>
              <a:rPr lang="en-US" sz="2400" b="1" dirty="0"/>
              <a:t>Provision of an advocacy and pastoral care service for individuals experiencing racial injustice</a:t>
            </a:r>
          </a:p>
          <a:p>
            <a:r>
              <a:rPr lang="en-US" sz="2400" b="1" dirty="0"/>
              <a:t>within the Church of England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CC0066"/>
                </a:solidFill>
              </a:rPr>
              <a:t>VACANCIES: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Advocacy </a:t>
            </a:r>
            <a:r>
              <a:rPr lang="en-US" sz="2400" b="1" dirty="0" err="1"/>
              <a:t>Programme</a:t>
            </a:r>
            <a:r>
              <a:rPr lang="en-US" sz="2400" b="1" dirty="0"/>
              <a:t> Officer on a half-time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Administrator/Coordinator</a:t>
            </a:r>
          </a:p>
        </p:txBody>
      </p:sp>
    </p:spTree>
    <p:extLst>
      <p:ext uri="{BB962C8B-B14F-4D97-AF65-F5344CB8AC3E}">
        <p14:creationId xmlns:p14="http://schemas.microsoft.com/office/powerpoint/2010/main" val="73442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250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Harrop</dc:creator>
  <cp:lastModifiedBy>Eileen Harrop</cp:lastModifiedBy>
  <cp:revision>4</cp:revision>
  <dcterms:created xsi:type="dcterms:W3CDTF">2023-10-01T13:18:13Z</dcterms:created>
  <dcterms:modified xsi:type="dcterms:W3CDTF">2023-10-03T15:04:28Z</dcterms:modified>
</cp:coreProperties>
</file>